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3"/>
  </p:sldMasterIdLst>
  <p:sldIdLst>
    <p:sldId id="256" r:id="rId4"/>
    <p:sldId id="257" r:id="rId5"/>
    <p:sldId id="258" r:id="rId6"/>
    <p:sldId id="259" r:id="rId7"/>
    <p:sldId id="264" r:id="rId8"/>
    <p:sldId id="260" r:id="rId9"/>
    <p:sldId id="261" r:id="rId10"/>
    <p:sldId id="262" r:id="rId11"/>
    <p:sldId id="263" r:id="rId12"/>
    <p:sldId id="265" r:id="rId13"/>
    <p:sldId id="266" r:id="rId14"/>
    <p:sldId id="267" r:id="rId15"/>
    <p:sldId id="269" r:id="rId16"/>
    <p:sldId id="268" r:id="rId17"/>
    <p:sldId id="27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B29DC5-A510-4727-BEC7-69817C8EF940}" v="53" dt="2023-09-11T20:40:31.1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EEE92-6EB7-44A5-84AF-58417CB2704F}" type="datetimeFigureOut">
              <a:rPr lang="es-ES" smtClean="0"/>
              <a:t>30/11/2023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BBD8-DAD5-471E-8C12-948446E31A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1777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EEE92-6EB7-44A5-84AF-58417CB2704F}" type="datetimeFigureOut">
              <a:rPr lang="es-ES" smtClean="0"/>
              <a:t>30/11/2023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BBD8-DAD5-471E-8C12-948446E31A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9401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EEE92-6EB7-44A5-84AF-58417CB2704F}" type="datetimeFigureOut">
              <a:rPr lang="es-ES" smtClean="0"/>
              <a:t>30/11/2023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BBD8-DAD5-471E-8C12-948446E31A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0434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EEE92-6EB7-44A5-84AF-58417CB2704F}" type="datetimeFigureOut">
              <a:rPr lang="es-ES" smtClean="0"/>
              <a:t>30/11/2023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BBD8-DAD5-471E-8C12-948446E31A98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89942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EEE92-6EB7-44A5-84AF-58417CB2704F}" type="datetimeFigureOut">
              <a:rPr lang="es-ES" smtClean="0"/>
              <a:t>30/11/2023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BBD8-DAD5-471E-8C12-948446E31A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2886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EEE92-6EB7-44A5-84AF-58417CB2704F}" type="datetimeFigureOut">
              <a:rPr lang="es-ES" smtClean="0"/>
              <a:t>30/11/2023</a:t>
            </a:fld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BBD8-DAD5-471E-8C12-948446E31A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2814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EEE92-6EB7-44A5-84AF-58417CB2704F}" type="datetimeFigureOut">
              <a:rPr lang="es-ES" smtClean="0"/>
              <a:t>30/11/2023</a:t>
            </a:fld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BBD8-DAD5-471E-8C12-948446E31A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2141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EEE92-6EB7-44A5-84AF-58417CB2704F}" type="datetimeFigureOut">
              <a:rPr lang="es-ES" smtClean="0"/>
              <a:t>30/11/2023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BBD8-DAD5-471E-8C12-948446E31A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08127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EEE92-6EB7-44A5-84AF-58417CB2704F}" type="datetimeFigureOut">
              <a:rPr lang="es-ES" smtClean="0"/>
              <a:t>30/11/2023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BBD8-DAD5-471E-8C12-948446E31A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4977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EEE92-6EB7-44A5-84AF-58417CB2704F}" type="datetimeFigureOut">
              <a:rPr lang="es-ES" smtClean="0"/>
              <a:t>30/11/2023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BBD8-DAD5-471E-8C12-948446E31A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6538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EEE92-6EB7-44A5-84AF-58417CB2704F}" type="datetimeFigureOut">
              <a:rPr lang="es-ES" smtClean="0"/>
              <a:t>30/11/2023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BBD8-DAD5-471E-8C12-948446E31A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5603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EEE92-6EB7-44A5-84AF-58417CB2704F}" type="datetimeFigureOut">
              <a:rPr lang="es-ES" smtClean="0"/>
              <a:t>30/11/2023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BBD8-DAD5-471E-8C12-948446E31A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7488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EEE92-6EB7-44A5-84AF-58417CB2704F}" type="datetimeFigureOut">
              <a:rPr lang="es-ES" smtClean="0"/>
              <a:t>30/11/2023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BBD8-DAD5-471E-8C12-948446E31A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63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EEE92-6EB7-44A5-84AF-58417CB2704F}" type="datetimeFigureOut">
              <a:rPr lang="es-ES" smtClean="0"/>
              <a:t>30/11/2023</a:t>
            </a:fld>
            <a:endParaRPr lang="es-E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BBD8-DAD5-471E-8C12-948446E31A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1759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EEE92-6EB7-44A5-84AF-58417CB2704F}" type="datetimeFigureOut">
              <a:rPr lang="es-ES" smtClean="0"/>
              <a:t>30/11/2023</a:t>
            </a:fld>
            <a:endParaRPr lang="es-E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BBD8-DAD5-471E-8C12-948446E31A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0269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EEE92-6EB7-44A5-84AF-58417CB2704F}" type="datetimeFigureOut">
              <a:rPr lang="es-ES" smtClean="0"/>
              <a:t>30/11/2023</a:t>
            </a:fld>
            <a:endParaRPr lang="es-E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BBD8-DAD5-471E-8C12-948446E31A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2231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EEE92-6EB7-44A5-84AF-58417CB2704F}" type="datetimeFigureOut">
              <a:rPr lang="es-ES" smtClean="0"/>
              <a:t>30/11/2023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BBD8-DAD5-471E-8C12-948446E31A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5667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8AEEE92-6EB7-44A5-84AF-58417CB2704F}" type="datetimeFigureOut">
              <a:rPr lang="es-ES" smtClean="0"/>
              <a:t>30/11/2023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0BBD8-DAD5-471E-8C12-948446E31A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88747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30.jpeg"/><Relationship Id="rId4" Type="http://schemas.openxmlformats.org/officeDocument/2006/relationships/image" Target="../media/image14.png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2.png"/><Relationship Id="rId4" Type="http://schemas.openxmlformats.org/officeDocument/2006/relationships/image" Target="../media/image1.jpe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120331-5268-FAE5-CE15-71F02A4A60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6" y="891208"/>
            <a:ext cx="5669915" cy="3329581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s-ES" sz="4000" dirty="0"/>
              <a:t>Diseño de </a:t>
            </a:r>
            <a:r>
              <a:rPr lang="es-ES" sz="4000" dirty="0" err="1"/>
              <a:t>Mock</a:t>
            </a:r>
            <a:r>
              <a:rPr lang="es-ES" sz="4000" dirty="0"/>
              <a:t> Up para calibración de compensador hidráulico </a:t>
            </a:r>
            <a:r>
              <a:rPr lang="en-US" sz="4000" dirty="0"/>
              <a:t>de </a:t>
            </a:r>
            <a:r>
              <a:rPr lang="en-US" sz="4000" dirty="0" err="1"/>
              <a:t>Máquina</a:t>
            </a:r>
            <a:r>
              <a:rPr lang="en-US" sz="4000" dirty="0"/>
              <a:t> de recambio de CNA I-II</a:t>
            </a:r>
            <a:endParaRPr lang="es-ES" sz="40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C803733-7B8B-887E-B437-F56A0099DC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6" y="4777380"/>
            <a:ext cx="5479030" cy="861420"/>
          </a:xfrm>
        </p:spPr>
        <p:txBody>
          <a:bodyPr>
            <a:normAutofit/>
          </a:bodyPr>
          <a:lstStyle/>
          <a:p>
            <a:r>
              <a:rPr lang="en-US" dirty="0"/>
              <a:t>ALUMNO: ESCOBAR SANTIAGO</a:t>
            </a:r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306EA46-6F25-72C8-F08A-4918039C22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95" r="11452" b="-1"/>
          <a:stretch/>
        </p:blipFill>
        <p:spPr>
          <a:xfrm>
            <a:off x="7203354" y="1447800"/>
            <a:ext cx="2936836" cy="4191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420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9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63" name="Picture 11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64" name="Oval 13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pic>
        <p:nvPicPr>
          <p:cNvPr id="65" name="Picture 15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66" name="Picture 17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67" name="Rectangle 19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B724690-ACF2-350E-7E80-575A28468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4542503"/>
            <a:ext cx="9184606" cy="117987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dirty="0" err="1"/>
              <a:t>Compensador</a:t>
            </a:r>
            <a:r>
              <a:rPr lang="en-US" sz="4400" dirty="0"/>
              <a:t> </a:t>
            </a:r>
            <a:r>
              <a:rPr lang="es-ES" sz="4000" dirty="0"/>
              <a:t>hidráulico</a:t>
            </a:r>
            <a:endParaRPr lang="en-US" sz="4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2F6D45F-BE2B-2B04-246D-64961330F0D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122" r="-1" b="-1"/>
          <a:stretch/>
        </p:blipFill>
        <p:spPr>
          <a:xfrm>
            <a:off x="1068388" y="722676"/>
            <a:ext cx="9186063" cy="3602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708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30DCFF-08F5-434A-A0D5-F3E89407A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011A3A-9884-40BF-94F6-0625A0ADD3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D6573690-978D-48A4-8645-0E01F8211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4B84446-184D-45CE-9532-48179EAE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9229660-8639-44E7-B486-7436516E6B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58084FA-40DB-44FC-94DA-93AA71CD6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063D45-58CF-4A30-A99F-3958507E2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0107" y="0"/>
            <a:ext cx="3573504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0AF9780-F5CC-4BEC-AD10-BFA7A9E3B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550365" y="1295400"/>
            <a:ext cx="3574834" cy="5562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F2F3FBE-F808-0DCE-8DE9-986407A52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028" y="1371600"/>
            <a:ext cx="3973661" cy="3429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000" dirty="0" err="1"/>
              <a:t>Componentes</a:t>
            </a:r>
            <a:r>
              <a:rPr lang="en-US" sz="4000" dirty="0"/>
              <a:t> del </a:t>
            </a:r>
            <a:r>
              <a:rPr lang="en-US" sz="4000" dirty="0" err="1"/>
              <a:t>compensador</a:t>
            </a:r>
            <a:endParaRPr lang="en-US" sz="40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449EE0C-2214-A41A-0152-C697E3813B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rcRect l="4710" t="4224" r="1215" b="781"/>
          <a:stretch/>
        </p:blipFill>
        <p:spPr>
          <a:xfrm>
            <a:off x="507614" y="78175"/>
            <a:ext cx="2508496" cy="328971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D9619D0-2E2D-730D-A274-AF3D314D86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6" r="2" b="21054"/>
          <a:stretch/>
        </p:blipFill>
        <p:spPr bwMode="auto">
          <a:xfrm>
            <a:off x="3808784" y="288388"/>
            <a:ext cx="3575949" cy="3131145"/>
          </a:xfrm>
          <a:prstGeom prst="rect">
            <a:avLst/>
          </a:prstGeom>
          <a:noFill/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2CC8742-D104-2131-AFF6-43E67792D2A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31" r="499" b="20835"/>
          <a:stretch/>
        </p:blipFill>
        <p:spPr bwMode="auto">
          <a:xfrm>
            <a:off x="422408" y="3648680"/>
            <a:ext cx="2950409" cy="3131145"/>
          </a:xfrm>
          <a:prstGeom prst="rect">
            <a:avLst/>
          </a:prstGeom>
          <a:noFill/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5851E55-5C9E-8DB4-98AC-20693A0A851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3" r="7742" b="5"/>
          <a:stretch/>
        </p:blipFill>
        <p:spPr bwMode="auto">
          <a:xfrm>
            <a:off x="3782922" y="3573194"/>
            <a:ext cx="3614604" cy="31311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3411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9" name="Oval 13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5" name="Rectangle 19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1C1F6E8-346D-AF32-BFEF-F203EE9DF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77" y="-113325"/>
            <a:ext cx="9184606" cy="117987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000" dirty="0"/>
              <a:t>PROBLEMATICA DE PLANTA</a:t>
            </a:r>
          </a:p>
        </p:txBody>
      </p:sp>
      <p:pic>
        <p:nvPicPr>
          <p:cNvPr id="5" name="Imagen 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F83F034E-C46E-DDFF-8DB6-3E89E43BCE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" r="16" b="2"/>
          <a:stretch/>
        </p:blipFill>
        <p:spPr>
          <a:xfrm>
            <a:off x="200651" y="1141407"/>
            <a:ext cx="11934430" cy="55407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848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C1F6E8-346D-AF32-BFEF-F203EE9DF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5629222" cy="14005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PROBLEMATICA DE PLANTA</a:t>
            </a: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053E741A-7A7D-46A0-ACB7-0736C3293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61CB9C-DF84-425E-928F-6B6ABABCE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4139" y="0"/>
            <a:ext cx="463828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F7ECE4AC-C37F-40D5-9FE4-F07DE92F0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906400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983088-62B5-4A2F-8098-BBF212104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B1227F6D-6B53-D3F1-79DE-7AE9622A7AFD}"/>
              </a:ext>
            </a:extLst>
          </p:cNvPr>
          <p:cNvSpPr txBox="1">
            <a:spLocks/>
          </p:cNvSpPr>
          <p:nvPr/>
        </p:nvSpPr>
        <p:spPr>
          <a:xfrm>
            <a:off x="646112" y="2052918"/>
            <a:ext cx="5628635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dirty="0">
                <a:solidFill>
                  <a:schemeClr val="tx1"/>
                </a:solidFill>
              </a:rPr>
              <a:t>Se </a:t>
            </a:r>
            <a:r>
              <a:rPr lang="en-US" sz="2000" dirty="0" err="1">
                <a:solidFill>
                  <a:schemeClr val="tx1"/>
                </a:solidFill>
              </a:rPr>
              <a:t>realiza</a:t>
            </a:r>
            <a:r>
              <a:rPr lang="en-US" sz="2000" dirty="0">
                <a:solidFill>
                  <a:schemeClr val="tx1"/>
                </a:solidFill>
              </a:rPr>
              <a:t> un </a:t>
            </a:r>
            <a:r>
              <a:rPr lang="en-US" sz="2000" dirty="0" err="1">
                <a:solidFill>
                  <a:schemeClr val="tx1"/>
                </a:solidFill>
              </a:rPr>
              <a:t>retrabajo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tarea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programada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por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falla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en</a:t>
            </a:r>
            <a:r>
              <a:rPr lang="en-US" sz="2000" dirty="0">
                <a:solidFill>
                  <a:schemeClr val="tx1"/>
                </a:solidFill>
              </a:rPr>
              <a:t> la </a:t>
            </a:r>
            <a:r>
              <a:rPr lang="en-US" sz="2000" dirty="0" err="1">
                <a:solidFill>
                  <a:schemeClr val="tx1"/>
                </a:solidFill>
              </a:rPr>
              <a:t>calibración</a:t>
            </a:r>
            <a:r>
              <a:rPr lang="en-US" sz="2000" dirty="0">
                <a:solidFill>
                  <a:schemeClr val="tx1"/>
                </a:solidFill>
              </a:rPr>
              <a:t> del </a:t>
            </a:r>
            <a:r>
              <a:rPr lang="en-US" sz="2000" dirty="0" err="1">
                <a:solidFill>
                  <a:schemeClr val="tx1"/>
                </a:solidFill>
              </a:rPr>
              <a:t>compensador</a:t>
            </a:r>
            <a:r>
              <a:rPr lang="en-US" sz="2000" dirty="0">
                <a:solidFill>
                  <a:schemeClr val="tx1"/>
                </a:solidFill>
              </a:rPr>
              <a:t>, lo que </a:t>
            </a:r>
            <a:r>
              <a:rPr lang="en-US" sz="2000" dirty="0" err="1">
                <a:solidFill>
                  <a:schemeClr val="tx1"/>
                </a:solidFill>
              </a:rPr>
              <a:t>resultó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en</a:t>
            </a:r>
            <a:r>
              <a:rPr lang="en-US" sz="2000" dirty="0">
                <a:solidFill>
                  <a:schemeClr val="tx1"/>
                </a:solidFill>
              </a:rPr>
              <a:t> mayor </a:t>
            </a:r>
            <a:r>
              <a:rPr lang="en-US" sz="2000" dirty="0" err="1">
                <a:solidFill>
                  <a:schemeClr val="tx1"/>
                </a:solidFill>
              </a:rPr>
              <a:t>dosis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absolibida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por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el</a:t>
            </a:r>
            <a:r>
              <a:rPr lang="en-US" sz="2000" dirty="0">
                <a:solidFill>
                  <a:schemeClr val="tx1"/>
                </a:solidFill>
              </a:rPr>
              <a:t> personal, mayor </a:t>
            </a:r>
            <a:r>
              <a:rPr lang="en-US" sz="2000" dirty="0" err="1">
                <a:solidFill>
                  <a:schemeClr val="tx1"/>
                </a:solidFill>
              </a:rPr>
              <a:t>tiempo</a:t>
            </a:r>
            <a:r>
              <a:rPr lang="en-US" sz="2000" dirty="0">
                <a:solidFill>
                  <a:schemeClr val="tx1"/>
                </a:solidFill>
              </a:rPr>
              <a:t> de </a:t>
            </a:r>
            <a:r>
              <a:rPr lang="en-US" sz="2000" dirty="0" err="1">
                <a:solidFill>
                  <a:schemeClr val="tx1"/>
                </a:solidFill>
              </a:rPr>
              <a:t>indisponibilidad</a:t>
            </a:r>
            <a:r>
              <a:rPr lang="en-US" sz="2000" dirty="0">
                <a:solidFill>
                  <a:schemeClr val="tx1"/>
                </a:solidFill>
              </a:rPr>
              <a:t> de la </a:t>
            </a:r>
            <a:r>
              <a:rPr lang="en-US" sz="2000" dirty="0" err="1">
                <a:solidFill>
                  <a:schemeClr val="tx1"/>
                </a:solidFill>
              </a:rPr>
              <a:t>máquina</a:t>
            </a:r>
            <a:r>
              <a:rPr lang="en-US" sz="2000" dirty="0">
                <a:solidFill>
                  <a:schemeClr val="tx1"/>
                </a:solidFill>
              </a:rPr>
              <a:t> de </a:t>
            </a:r>
            <a:r>
              <a:rPr lang="en-US" sz="2000" dirty="0" err="1">
                <a:solidFill>
                  <a:schemeClr val="tx1"/>
                </a:solidFill>
              </a:rPr>
              <a:t>recambio</a:t>
            </a:r>
            <a:r>
              <a:rPr lang="en-US" sz="2000" dirty="0">
                <a:solidFill>
                  <a:schemeClr val="tx1"/>
                </a:solidFill>
              </a:rPr>
              <a:t> con </a:t>
            </a:r>
            <a:r>
              <a:rPr lang="en-US" sz="2000" dirty="0" err="1">
                <a:solidFill>
                  <a:schemeClr val="tx1"/>
                </a:solidFill>
              </a:rPr>
              <a:t>posible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salida</a:t>
            </a:r>
            <a:r>
              <a:rPr lang="en-US" sz="2000" dirty="0">
                <a:solidFill>
                  <a:schemeClr val="tx1"/>
                </a:solidFill>
              </a:rPr>
              <a:t> de </a:t>
            </a:r>
            <a:r>
              <a:rPr lang="en-US" sz="2000" dirty="0" err="1">
                <a:solidFill>
                  <a:schemeClr val="tx1"/>
                </a:solidFill>
              </a:rPr>
              <a:t>servicio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dirty="0">
                <a:solidFill>
                  <a:schemeClr val="tx1"/>
                </a:solidFill>
              </a:rPr>
              <a:t>Se decide </a:t>
            </a:r>
            <a:r>
              <a:rPr lang="en-US" sz="2000" dirty="0" err="1">
                <a:solidFill>
                  <a:schemeClr val="tx1"/>
                </a:solidFill>
              </a:rPr>
              <a:t>crear</a:t>
            </a:r>
            <a:r>
              <a:rPr lang="en-US" sz="2000" dirty="0">
                <a:solidFill>
                  <a:schemeClr val="tx1"/>
                </a:solidFill>
              </a:rPr>
              <a:t> un </a:t>
            </a:r>
            <a:r>
              <a:rPr lang="en-US" sz="2000" dirty="0" err="1">
                <a:solidFill>
                  <a:schemeClr val="tx1"/>
                </a:solidFill>
              </a:rPr>
              <a:t>dispositivo</a:t>
            </a:r>
            <a:r>
              <a:rPr lang="en-US" sz="2000" dirty="0">
                <a:solidFill>
                  <a:schemeClr val="tx1"/>
                </a:solidFill>
              </a:rPr>
              <a:t> que </a:t>
            </a:r>
            <a:r>
              <a:rPr lang="en-US" sz="2000" dirty="0" err="1">
                <a:solidFill>
                  <a:schemeClr val="tx1"/>
                </a:solidFill>
              </a:rPr>
              <a:t>permita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mejorar</a:t>
            </a:r>
            <a:r>
              <a:rPr lang="en-US" sz="2000" dirty="0">
                <a:solidFill>
                  <a:schemeClr val="tx1"/>
                </a:solidFill>
              </a:rPr>
              <a:t> la </a:t>
            </a:r>
            <a:r>
              <a:rPr lang="en-US" sz="2000" dirty="0" err="1">
                <a:solidFill>
                  <a:schemeClr val="tx1"/>
                </a:solidFill>
              </a:rPr>
              <a:t>calibración</a:t>
            </a:r>
            <a:r>
              <a:rPr lang="en-US" sz="2000" dirty="0">
                <a:solidFill>
                  <a:schemeClr val="tx1"/>
                </a:solidFill>
              </a:rPr>
              <a:t> del </a:t>
            </a:r>
            <a:r>
              <a:rPr lang="en-US" sz="2000" dirty="0" err="1">
                <a:solidFill>
                  <a:schemeClr val="tx1"/>
                </a:solidFill>
              </a:rPr>
              <a:t>compensador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6" name="Imagen 5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78747CF3-2FDF-189C-1FCA-BBA0137E7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932" y="3043647"/>
            <a:ext cx="2721427" cy="272142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3017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50">
            <a:extLst>
              <a:ext uri="{FF2B5EF4-FFF2-40B4-BE49-F238E27FC236}">
                <a16:creationId xmlns:a16="http://schemas.microsoft.com/office/drawing/2014/main" id="{844EE02A-F0F8-4A23-B21D-CF2066B65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2" name="Picture 52">
            <a:extLst>
              <a:ext uri="{FF2B5EF4-FFF2-40B4-BE49-F238E27FC236}">
                <a16:creationId xmlns:a16="http://schemas.microsoft.com/office/drawing/2014/main" id="{99F13062-7BB6-4A97-B661-CDE2EDEAE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73" name="Oval 54">
            <a:extLst>
              <a:ext uri="{FF2B5EF4-FFF2-40B4-BE49-F238E27FC236}">
                <a16:creationId xmlns:a16="http://schemas.microsoft.com/office/drawing/2014/main" id="{44F3197D-248B-46C5-B6EE-003F4E0C6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pic>
        <p:nvPicPr>
          <p:cNvPr id="74" name="Picture 56">
            <a:extLst>
              <a:ext uri="{FF2B5EF4-FFF2-40B4-BE49-F238E27FC236}">
                <a16:creationId xmlns:a16="http://schemas.microsoft.com/office/drawing/2014/main" id="{FFC3E649-106F-4B41-9FF5-327536E4C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75" name="Picture 58">
            <a:extLst>
              <a:ext uri="{FF2B5EF4-FFF2-40B4-BE49-F238E27FC236}">
                <a16:creationId xmlns:a16="http://schemas.microsoft.com/office/drawing/2014/main" id="{79F6731C-42C0-45DB-9F9A-B831CBEC5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76" name="Rectangle 60">
            <a:extLst>
              <a:ext uri="{FF2B5EF4-FFF2-40B4-BE49-F238E27FC236}">
                <a16:creationId xmlns:a16="http://schemas.microsoft.com/office/drawing/2014/main" id="{040549E2-C5A5-4ED5-80AB-070FEBDF53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5D97745-58A0-BE0B-2B4E-A4A18D8E7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9413" y="1674807"/>
            <a:ext cx="3719890" cy="15621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 dirty="0" err="1"/>
              <a:t>Solución</a:t>
            </a:r>
            <a:endParaRPr lang="en-US" sz="47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6342971-433E-B0B3-2C93-A7347497D4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81" r="2106"/>
          <a:stretch/>
        </p:blipFill>
        <p:spPr>
          <a:xfrm>
            <a:off x="292838" y="609602"/>
            <a:ext cx="4562628" cy="56387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C932311-34D1-7BB3-8C3C-5AEB3FC8843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021" r="-3" b="-3"/>
          <a:stretch/>
        </p:blipFill>
        <p:spPr>
          <a:xfrm>
            <a:off x="4896384" y="267286"/>
            <a:ext cx="2657754" cy="30862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4" name="Imagen 3" descr="Icono&#10;&#10;Descripción generada automáticamente con confianza media">
            <a:extLst>
              <a:ext uri="{FF2B5EF4-FFF2-40B4-BE49-F238E27FC236}">
                <a16:creationId xmlns:a16="http://schemas.microsoft.com/office/drawing/2014/main" id="{174F894A-9E2F-387D-12FB-8BF98FF2647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70" t="-1" r="2214" b="-2"/>
          <a:stretch/>
        </p:blipFill>
        <p:spPr bwMode="auto">
          <a:xfrm>
            <a:off x="4896384" y="3504436"/>
            <a:ext cx="3994398" cy="27439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166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15274" y="410817"/>
            <a:ext cx="4991946" cy="644718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>
                <a:tab pos="5400040" algn="r"/>
              </a:tabLst>
            </a:pPr>
            <a:r>
              <a:rPr lang="en-US" dirty="0">
                <a:latin typeface="+mj-lt"/>
                <a:ea typeface="+mj-ea"/>
                <a:cs typeface="+mj-cs"/>
              </a:rPr>
              <a:t>De </a:t>
            </a:r>
            <a:r>
              <a:rPr lang="en-US" dirty="0" err="1">
                <a:latin typeface="+mj-lt"/>
                <a:ea typeface="+mj-ea"/>
                <a:cs typeface="+mj-cs"/>
              </a:rPr>
              <a:t>acuerdo</a:t>
            </a:r>
            <a:r>
              <a:rPr lang="en-US" dirty="0">
                <a:latin typeface="+mj-lt"/>
                <a:ea typeface="+mj-ea"/>
                <a:cs typeface="+mj-cs"/>
              </a:rPr>
              <a:t> con </a:t>
            </a:r>
            <a:r>
              <a:rPr lang="en-US" dirty="0" err="1">
                <a:latin typeface="+mj-lt"/>
                <a:ea typeface="+mj-ea"/>
                <a:cs typeface="+mj-cs"/>
              </a:rPr>
              <a:t>los</a:t>
            </a:r>
            <a:r>
              <a:rPr lang="en-US" dirty="0">
                <a:latin typeface="+mj-lt"/>
                <a:ea typeface="+mj-ea"/>
                <a:cs typeface="+mj-cs"/>
              </a:rPr>
              <a:t> ODS: </a:t>
            </a:r>
            <a:r>
              <a:rPr lang="en-US" dirty="0" err="1">
                <a:latin typeface="+mj-lt"/>
                <a:ea typeface="+mj-ea"/>
                <a:cs typeface="+mj-cs"/>
              </a:rPr>
              <a:t>Objetivos</a:t>
            </a:r>
            <a:r>
              <a:rPr lang="en-US" dirty="0">
                <a:latin typeface="+mj-lt"/>
                <a:ea typeface="+mj-ea"/>
                <a:cs typeface="+mj-cs"/>
              </a:rPr>
              <a:t> de Desarrollo </a:t>
            </a:r>
            <a:r>
              <a:rPr lang="en-US" dirty="0" err="1">
                <a:latin typeface="+mj-lt"/>
                <a:ea typeface="+mj-ea"/>
                <a:cs typeface="+mj-cs"/>
              </a:rPr>
              <a:t>Sostenible</a:t>
            </a:r>
            <a:r>
              <a:rPr lang="en-US" dirty="0">
                <a:latin typeface="+mj-lt"/>
                <a:ea typeface="+mj-ea"/>
                <a:cs typeface="+mj-cs"/>
              </a:rPr>
              <a:t>, </a:t>
            </a:r>
            <a:r>
              <a:rPr lang="en-US" dirty="0" err="1">
                <a:latin typeface="+mj-lt"/>
                <a:ea typeface="+mj-ea"/>
                <a:cs typeface="+mj-cs"/>
              </a:rPr>
              <a:t>en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este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caso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estaría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haciendo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referencia</a:t>
            </a:r>
            <a:r>
              <a:rPr lang="en-US" dirty="0">
                <a:latin typeface="+mj-lt"/>
                <a:ea typeface="+mj-ea"/>
                <a:cs typeface="+mj-cs"/>
              </a:rPr>
              <a:t> al N°7 ENERGIA ASEQUIBLE Y NO CONTAMINANTE, </a:t>
            </a:r>
            <a:r>
              <a:rPr lang="en-US" dirty="0" err="1">
                <a:latin typeface="+mj-lt"/>
                <a:ea typeface="+mj-ea"/>
                <a:cs typeface="+mj-cs"/>
              </a:rPr>
              <a:t>haciendo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foco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en</a:t>
            </a:r>
            <a:r>
              <a:rPr lang="en-US" dirty="0">
                <a:latin typeface="+mj-lt"/>
                <a:ea typeface="+mj-ea"/>
                <a:cs typeface="+mj-cs"/>
              </a:rPr>
              <a:t> estos 3 </a:t>
            </a:r>
            <a:r>
              <a:rPr lang="en-US" dirty="0" err="1">
                <a:latin typeface="+mj-lt"/>
                <a:ea typeface="+mj-ea"/>
                <a:cs typeface="+mj-cs"/>
              </a:rPr>
              <a:t>ítems</a:t>
            </a:r>
            <a:r>
              <a:rPr lang="en-US" dirty="0">
                <a:latin typeface="+mj-lt"/>
                <a:ea typeface="+mj-ea"/>
                <a:cs typeface="+mj-cs"/>
              </a:rPr>
              <a:t>: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>
                <a:tab pos="5400040" algn="r"/>
              </a:tabLst>
            </a:pPr>
            <a:r>
              <a:rPr lang="en-US" dirty="0" err="1">
                <a:latin typeface="+mj-lt"/>
                <a:ea typeface="+mj-ea"/>
                <a:cs typeface="+mj-cs"/>
              </a:rPr>
              <a:t>Protección</a:t>
            </a:r>
            <a:r>
              <a:rPr lang="en-US" dirty="0">
                <a:latin typeface="+mj-lt"/>
                <a:ea typeface="+mj-ea"/>
                <a:cs typeface="+mj-cs"/>
              </a:rPr>
              <a:t> del medio </a:t>
            </a:r>
            <a:r>
              <a:rPr lang="en-US" dirty="0" err="1">
                <a:latin typeface="+mj-lt"/>
                <a:ea typeface="+mj-ea"/>
                <a:cs typeface="+mj-cs"/>
              </a:rPr>
              <a:t>ambiente</a:t>
            </a:r>
            <a:r>
              <a:rPr lang="en-US" dirty="0">
                <a:latin typeface="+mj-lt"/>
                <a:ea typeface="+mj-ea"/>
                <a:cs typeface="+mj-cs"/>
              </a:rPr>
              <a:t>.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>
                <a:tab pos="5400040" algn="r"/>
              </a:tabLst>
            </a:pPr>
            <a:r>
              <a:rPr lang="en-US" dirty="0" err="1">
                <a:latin typeface="+mj-lt"/>
                <a:ea typeface="+mj-ea"/>
                <a:cs typeface="+mj-cs"/>
              </a:rPr>
              <a:t>Mejora</a:t>
            </a:r>
            <a:r>
              <a:rPr lang="en-US" dirty="0">
                <a:latin typeface="+mj-lt"/>
                <a:ea typeface="+mj-ea"/>
                <a:cs typeface="+mj-cs"/>
              </a:rPr>
              <a:t> continua de la </a:t>
            </a:r>
            <a:r>
              <a:rPr lang="en-US" dirty="0" err="1">
                <a:latin typeface="+mj-lt"/>
                <a:ea typeface="+mj-ea"/>
                <a:cs typeface="+mj-cs"/>
              </a:rPr>
              <a:t>gestión</a:t>
            </a:r>
            <a:r>
              <a:rPr lang="en-US" dirty="0">
                <a:latin typeface="+mj-lt"/>
                <a:ea typeface="+mj-ea"/>
                <a:cs typeface="+mj-cs"/>
              </a:rPr>
              <a:t> de </a:t>
            </a:r>
            <a:r>
              <a:rPr lang="en-US" dirty="0" err="1">
                <a:latin typeface="+mj-lt"/>
                <a:ea typeface="+mj-ea"/>
                <a:cs typeface="+mj-cs"/>
              </a:rPr>
              <a:t>calidad</a:t>
            </a:r>
            <a:r>
              <a:rPr lang="en-US" dirty="0">
                <a:latin typeface="+mj-lt"/>
                <a:ea typeface="+mj-ea"/>
                <a:cs typeface="+mj-cs"/>
              </a:rPr>
              <a:t> y del medio </a:t>
            </a:r>
            <a:r>
              <a:rPr lang="en-US" dirty="0" err="1">
                <a:latin typeface="+mj-lt"/>
                <a:ea typeface="+mj-ea"/>
                <a:cs typeface="+mj-cs"/>
              </a:rPr>
              <a:t>ambiente</a:t>
            </a:r>
            <a:r>
              <a:rPr lang="en-US" dirty="0">
                <a:latin typeface="+mj-lt"/>
                <a:ea typeface="+mj-ea"/>
                <a:cs typeface="+mj-cs"/>
              </a:rPr>
              <a:t>.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>
                <a:tab pos="5400040" algn="r"/>
              </a:tabLst>
            </a:pPr>
            <a:r>
              <a:rPr lang="en-US" dirty="0" err="1">
                <a:latin typeface="+mj-lt"/>
                <a:ea typeface="+mj-ea"/>
                <a:cs typeface="+mj-cs"/>
              </a:rPr>
              <a:t>Capacitación</a:t>
            </a:r>
            <a:r>
              <a:rPr lang="en-US" dirty="0">
                <a:latin typeface="+mj-lt"/>
                <a:ea typeface="+mj-ea"/>
                <a:cs typeface="+mj-cs"/>
              </a:rPr>
              <a:t> del personal.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tabLst>
                <a:tab pos="5400040" algn="r"/>
              </a:tabLst>
            </a:pPr>
            <a:endParaRPr lang="en-US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tabLst>
                <a:tab pos="5400040" algn="r"/>
              </a:tabLst>
            </a:pPr>
            <a:r>
              <a:rPr lang="en-US" dirty="0">
                <a:latin typeface="+mj-lt"/>
                <a:ea typeface="+mj-ea"/>
                <a:cs typeface="+mj-cs"/>
              </a:rPr>
              <a:t>Si bien se </a:t>
            </a:r>
            <a:r>
              <a:rPr lang="en-US" dirty="0" err="1">
                <a:latin typeface="+mj-lt"/>
                <a:ea typeface="+mj-ea"/>
                <a:cs typeface="+mj-cs"/>
              </a:rPr>
              <a:t>podría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hacer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algún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comentario</a:t>
            </a:r>
            <a:r>
              <a:rPr lang="en-US" dirty="0">
                <a:latin typeface="+mj-lt"/>
                <a:ea typeface="+mj-ea"/>
                <a:cs typeface="+mj-cs"/>
              </a:rPr>
              <a:t> de </a:t>
            </a:r>
            <a:r>
              <a:rPr lang="en-US" dirty="0" err="1">
                <a:latin typeface="+mj-lt"/>
                <a:ea typeface="+mj-ea"/>
                <a:cs typeface="+mj-cs"/>
              </a:rPr>
              <a:t>todos</a:t>
            </a:r>
            <a:r>
              <a:rPr lang="en-US" dirty="0">
                <a:latin typeface="+mj-lt"/>
                <a:ea typeface="+mj-ea"/>
                <a:cs typeface="+mj-cs"/>
              </a:rPr>
              <a:t>, </a:t>
            </a:r>
            <a:r>
              <a:rPr lang="en-US" dirty="0" err="1">
                <a:latin typeface="+mj-lt"/>
                <a:ea typeface="+mj-ea"/>
                <a:cs typeface="+mj-cs"/>
              </a:rPr>
              <a:t>también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podría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seleccionar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el</a:t>
            </a:r>
            <a:r>
              <a:rPr lang="en-US" dirty="0">
                <a:latin typeface="+mj-lt"/>
                <a:ea typeface="+mj-ea"/>
                <a:cs typeface="+mj-cs"/>
              </a:rPr>
              <a:t> octavo </a:t>
            </a:r>
            <a:r>
              <a:rPr lang="en-US" dirty="0" err="1">
                <a:latin typeface="+mj-lt"/>
                <a:ea typeface="+mj-ea"/>
                <a:cs typeface="+mj-cs"/>
              </a:rPr>
              <a:t>objetivo</a:t>
            </a:r>
            <a:r>
              <a:rPr lang="en-US" dirty="0">
                <a:latin typeface="+mj-lt"/>
                <a:ea typeface="+mj-ea"/>
                <a:cs typeface="+mj-cs"/>
              </a:rPr>
              <a:t> TRABAJO DECENTE Y CRECIMIENTO ECONOMICO, </a:t>
            </a:r>
            <a:r>
              <a:rPr lang="en-US" dirty="0" err="1">
                <a:latin typeface="+mj-lt"/>
                <a:ea typeface="+mj-ea"/>
                <a:cs typeface="+mj-cs"/>
              </a:rPr>
              <a:t>ya</a:t>
            </a:r>
            <a:r>
              <a:rPr lang="en-US" dirty="0">
                <a:latin typeface="+mj-lt"/>
                <a:ea typeface="+mj-ea"/>
                <a:cs typeface="+mj-cs"/>
              </a:rPr>
              <a:t> que </a:t>
            </a:r>
            <a:r>
              <a:rPr lang="en-US" dirty="0" err="1">
                <a:latin typeface="+mj-lt"/>
                <a:ea typeface="+mj-ea"/>
                <a:cs typeface="+mj-cs"/>
              </a:rPr>
              <a:t>afortunadamente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el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trabajo</a:t>
            </a:r>
            <a:r>
              <a:rPr lang="en-US" dirty="0">
                <a:latin typeface="+mj-lt"/>
                <a:ea typeface="+mj-ea"/>
                <a:cs typeface="+mj-cs"/>
              </a:rPr>
              <a:t> que </a:t>
            </a:r>
            <a:r>
              <a:rPr lang="en-US" dirty="0" err="1">
                <a:latin typeface="+mj-lt"/>
                <a:ea typeface="+mj-ea"/>
                <a:cs typeface="+mj-cs"/>
              </a:rPr>
              <a:t>realizo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en</a:t>
            </a:r>
            <a:r>
              <a:rPr lang="en-US" dirty="0">
                <a:latin typeface="+mj-lt"/>
                <a:ea typeface="+mj-ea"/>
                <a:cs typeface="+mj-cs"/>
              </a:rPr>
              <a:t> la </a:t>
            </a:r>
            <a:r>
              <a:rPr lang="en-US" dirty="0" err="1">
                <a:latin typeface="+mj-lt"/>
                <a:ea typeface="+mj-ea"/>
                <a:cs typeface="+mj-cs"/>
              </a:rPr>
              <a:t>empresa</a:t>
            </a:r>
            <a:r>
              <a:rPr lang="en-US" dirty="0">
                <a:latin typeface="+mj-lt"/>
                <a:ea typeface="+mj-ea"/>
                <a:cs typeface="+mj-cs"/>
              </a:rPr>
              <a:t> es </a:t>
            </a:r>
            <a:r>
              <a:rPr lang="en-US" dirty="0" err="1">
                <a:latin typeface="+mj-lt"/>
                <a:ea typeface="+mj-ea"/>
                <a:cs typeface="+mj-cs"/>
              </a:rPr>
              <a:t>en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blanco</a:t>
            </a:r>
            <a:r>
              <a:rPr lang="en-US" dirty="0">
                <a:latin typeface="+mj-lt"/>
                <a:ea typeface="+mj-ea"/>
                <a:cs typeface="+mj-cs"/>
              </a:rPr>
              <a:t> y </a:t>
            </a:r>
            <a:r>
              <a:rPr lang="en-US" dirty="0" err="1">
                <a:latin typeface="+mj-lt"/>
                <a:ea typeface="+mj-ea"/>
                <a:cs typeface="+mj-cs"/>
              </a:rPr>
              <a:t>en</a:t>
            </a:r>
            <a:r>
              <a:rPr lang="en-US" dirty="0">
                <a:latin typeface="+mj-lt"/>
                <a:ea typeface="+mj-ea"/>
                <a:cs typeface="+mj-cs"/>
              </a:rPr>
              <a:t> un </a:t>
            </a:r>
            <a:r>
              <a:rPr lang="en-US" dirty="0" err="1">
                <a:latin typeface="+mj-lt"/>
                <a:ea typeface="+mj-ea"/>
                <a:cs typeface="+mj-cs"/>
              </a:rPr>
              <a:t>horario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diurno</a:t>
            </a:r>
            <a:r>
              <a:rPr lang="en-US" dirty="0">
                <a:latin typeface="+mj-lt"/>
                <a:ea typeface="+mj-ea"/>
                <a:cs typeface="+mj-cs"/>
              </a:rPr>
              <a:t> de lunes a </a:t>
            </a:r>
            <a:r>
              <a:rPr lang="en-US" dirty="0" err="1">
                <a:latin typeface="+mj-lt"/>
                <a:ea typeface="+mj-ea"/>
                <a:cs typeface="+mj-cs"/>
              </a:rPr>
              <a:t>viernes</a:t>
            </a:r>
            <a:r>
              <a:rPr lang="en-US" dirty="0">
                <a:latin typeface="+mj-lt"/>
                <a:ea typeface="+mj-ea"/>
                <a:cs typeface="+mj-cs"/>
              </a:rPr>
              <a:t>, lo </a:t>
            </a:r>
            <a:r>
              <a:rPr lang="en-US" dirty="0" err="1">
                <a:latin typeface="+mj-lt"/>
                <a:ea typeface="+mj-ea"/>
                <a:cs typeface="+mj-cs"/>
              </a:rPr>
              <a:t>cual</a:t>
            </a:r>
            <a:r>
              <a:rPr lang="en-US" dirty="0">
                <a:latin typeface="+mj-lt"/>
                <a:ea typeface="+mj-ea"/>
                <a:cs typeface="+mj-cs"/>
              </a:rPr>
              <a:t> me </a:t>
            </a:r>
            <a:r>
              <a:rPr lang="en-US" dirty="0" err="1">
                <a:latin typeface="+mj-lt"/>
                <a:ea typeface="+mj-ea"/>
                <a:cs typeface="+mj-cs"/>
              </a:rPr>
              <a:t>dio</a:t>
            </a:r>
            <a:r>
              <a:rPr lang="en-US" dirty="0">
                <a:latin typeface="+mj-lt"/>
                <a:ea typeface="+mj-ea"/>
                <a:cs typeface="+mj-cs"/>
              </a:rPr>
              <a:t> la </a:t>
            </a:r>
            <a:r>
              <a:rPr lang="en-US" dirty="0" err="1">
                <a:latin typeface="+mj-lt"/>
                <a:ea typeface="+mj-ea"/>
                <a:cs typeface="+mj-cs"/>
              </a:rPr>
              <a:t>posibilidad</a:t>
            </a:r>
            <a:r>
              <a:rPr lang="en-US" dirty="0">
                <a:latin typeface="+mj-lt"/>
                <a:ea typeface="+mj-ea"/>
                <a:cs typeface="+mj-cs"/>
              </a:rPr>
              <a:t> de </a:t>
            </a:r>
            <a:r>
              <a:rPr lang="en-US" dirty="0" err="1">
                <a:latin typeface="+mj-lt"/>
                <a:ea typeface="+mj-ea"/>
                <a:cs typeface="+mj-cs"/>
              </a:rPr>
              <a:t>progresar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laboralmente</a:t>
            </a:r>
            <a:r>
              <a:rPr lang="en-US" dirty="0">
                <a:latin typeface="+mj-lt"/>
                <a:ea typeface="+mj-ea"/>
                <a:cs typeface="+mj-cs"/>
              </a:rPr>
              <a:t> sin </a:t>
            </a:r>
            <a:r>
              <a:rPr lang="en-US" dirty="0" err="1">
                <a:latin typeface="+mj-lt"/>
                <a:ea typeface="+mj-ea"/>
                <a:cs typeface="+mj-cs"/>
              </a:rPr>
              <a:t>dejar</a:t>
            </a:r>
            <a:r>
              <a:rPr lang="en-US" dirty="0">
                <a:latin typeface="+mj-lt"/>
                <a:ea typeface="+mj-ea"/>
                <a:cs typeface="+mj-cs"/>
              </a:rPr>
              <a:t> de </a:t>
            </a:r>
            <a:r>
              <a:rPr lang="en-US" dirty="0" err="1">
                <a:latin typeface="+mj-lt"/>
                <a:ea typeface="+mj-ea"/>
                <a:cs typeface="+mj-cs"/>
              </a:rPr>
              <a:t>lado</a:t>
            </a:r>
            <a:r>
              <a:rPr lang="en-US" dirty="0">
                <a:latin typeface="+mj-lt"/>
                <a:ea typeface="+mj-ea"/>
                <a:cs typeface="+mj-cs"/>
              </a:rPr>
              <a:t> mis </a:t>
            </a:r>
            <a:r>
              <a:rPr lang="en-US" dirty="0" err="1">
                <a:latin typeface="+mj-lt"/>
                <a:ea typeface="+mj-ea"/>
                <a:cs typeface="+mj-cs"/>
              </a:rPr>
              <a:t>estudios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universitarios</a:t>
            </a:r>
            <a:r>
              <a:rPr lang="en-US" dirty="0">
                <a:latin typeface="+mj-lt"/>
                <a:ea typeface="+mj-ea"/>
                <a:cs typeface="+mj-cs"/>
              </a:rPr>
              <a:t>. En lo personal, </a:t>
            </a:r>
            <a:r>
              <a:rPr lang="en-US" dirty="0" err="1">
                <a:latin typeface="+mj-lt"/>
                <a:ea typeface="+mj-ea"/>
                <a:cs typeface="+mj-cs"/>
              </a:rPr>
              <a:t>siento</a:t>
            </a:r>
            <a:r>
              <a:rPr lang="en-US" dirty="0">
                <a:latin typeface="+mj-lt"/>
                <a:ea typeface="+mj-ea"/>
                <a:cs typeface="+mj-cs"/>
              </a:rPr>
              <a:t> que </a:t>
            </a:r>
            <a:r>
              <a:rPr lang="en-US" dirty="0" err="1">
                <a:latin typeface="+mj-lt"/>
                <a:ea typeface="+mj-ea"/>
                <a:cs typeface="+mj-cs"/>
              </a:rPr>
              <a:t>el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trabajo</a:t>
            </a:r>
            <a:r>
              <a:rPr lang="en-US" dirty="0">
                <a:latin typeface="+mj-lt"/>
                <a:ea typeface="+mj-ea"/>
                <a:cs typeface="+mj-cs"/>
              </a:rPr>
              <a:t> de </a:t>
            </a:r>
            <a:r>
              <a:rPr lang="en-US" dirty="0" err="1">
                <a:latin typeface="+mj-lt"/>
                <a:ea typeface="+mj-ea"/>
                <a:cs typeface="+mj-cs"/>
              </a:rPr>
              <a:t>planificador</a:t>
            </a:r>
            <a:r>
              <a:rPr lang="en-US" dirty="0">
                <a:latin typeface="+mj-lt"/>
                <a:ea typeface="+mj-ea"/>
                <a:cs typeface="+mj-cs"/>
              </a:rPr>
              <a:t> me da la chance de </a:t>
            </a:r>
            <a:r>
              <a:rPr lang="en-US" dirty="0" err="1">
                <a:latin typeface="+mj-lt"/>
                <a:ea typeface="+mj-ea"/>
                <a:cs typeface="+mj-cs"/>
              </a:rPr>
              <a:t>aprender</a:t>
            </a:r>
            <a:r>
              <a:rPr lang="en-US" dirty="0">
                <a:latin typeface="+mj-lt"/>
                <a:ea typeface="+mj-ea"/>
                <a:cs typeface="+mj-cs"/>
              </a:rPr>
              <a:t> un poco de </a:t>
            </a:r>
            <a:r>
              <a:rPr lang="en-US" dirty="0" err="1">
                <a:latin typeface="+mj-lt"/>
                <a:ea typeface="+mj-ea"/>
                <a:cs typeface="+mj-cs"/>
              </a:rPr>
              <a:t>cada</a:t>
            </a:r>
            <a:r>
              <a:rPr lang="en-US" dirty="0">
                <a:latin typeface="+mj-lt"/>
                <a:ea typeface="+mj-ea"/>
                <a:cs typeface="+mj-cs"/>
              </a:rPr>
              <a:t> sector de la planta, lo </a:t>
            </a:r>
            <a:r>
              <a:rPr lang="en-US" dirty="0" err="1">
                <a:latin typeface="+mj-lt"/>
                <a:ea typeface="+mj-ea"/>
                <a:cs typeface="+mj-cs"/>
              </a:rPr>
              <a:t>cual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hace</a:t>
            </a:r>
            <a:r>
              <a:rPr lang="en-US" dirty="0">
                <a:latin typeface="+mj-lt"/>
                <a:ea typeface="+mj-ea"/>
                <a:cs typeface="+mj-cs"/>
              </a:rPr>
              <a:t> que </a:t>
            </a:r>
            <a:r>
              <a:rPr lang="en-US" dirty="0" err="1">
                <a:latin typeface="+mj-lt"/>
                <a:ea typeface="+mj-ea"/>
                <a:cs typeface="+mj-cs"/>
              </a:rPr>
              <a:t>el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trabajo</a:t>
            </a:r>
            <a:r>
              <a:rPr lang="en-US" dirty="0">
                <a:latin typeface="+mj-lt"/>
                <a:ea typeface="+mj-ea"/>
                <a:cs typeface="+mj-cs"/>
              </a:rPr>
              <a:t> sea </a:t>
            </a:r>
            <a:r>
              <a:rPr lang="en-US" dirty="0" err="1">
                <a:latin typeface="+mj-lt"/>
                <a:ea typeface="+mj-ea"/>
                <a:cs typeface="+mj-cs"/>
              </a:rPr>
              <a:t>más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variado</a:t>
            </a:r>
            <a:r>
              <a:rPr lang="en-US" dirty="0">
                <a:latin typeface="+mj-lt"/>
                <a:ea typeface="+mj-ea"/>
                <a:cs typeface="+mj-cs"/>
              </a:rPr>
              <a:t>, </a:t>
            </a:r>
            <a:r>
              <a:rPr lang="en-US" dirty="0" err="1">
                <a:latin typeface="+mj-lt"/>
                <a:ea typeface="+mj-ea"/>
                <a:cs typeface="+mj-cs"/>
              </a:rPr>
              <a:t>dinámico</a:t>
            </a:r>
            <a:r>
              <a:rPr lang="en-US" dirty="0">
                <a:latin typeface="+mj-lt"/>
                <a:ea typeface="+mj-ea"/>
                <a:cs typeface="+mj-cs"/>
              </a:rPr>
              <a:t> y me </a:t>
            </a:r>
            <a:r>
              <a:rPr lang="en-US" dirty="0" err="1">
                <a:latin typeface="+mj-lt"/>
                <a:ea typeface="+mj-ea"/>
                <a:cs typeface="+mj-cs"/>
              </a:rPr>
              <a:t>enseña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todos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los</a:t>
            </a:r>
            <a:r>
              <a:rPr lang="en-US" dirty="0">
                <a:latin typeface="+mj-lt"/>
                <a:ea typeface="+mj-ea"/>
                <a:cs typeface="+mj-cs"/>
              </a:rPr>
              <a:t> días.</a:t>
            </a:r>
          </a:p>
        </p:txBody>
      </p:sp>
      <p:sp>
        <p:nvSpPr>
          <p:cNvPr id="10" name="Freeform 31">
            <a:extLst>
              <a:ext uri="{FF2B5EF4-FFF2-40B4-BE49-F238E27FC236}">
                <a16:creationId xmlns:a16="http://schemas.microsoft.com/office/drawing/2014/main" id="{D6CEF2A9-EF08-4FB3-AFFB-C5F77AB6E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09C3C2-C0A8-4559-8462-8007573DF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992" y="0"/>
            <a:ext cx="609842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C535542-B72A-4DE0-BE5A-5EA00508C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pic>
        <p:nvPicPr>
          <p:cNvPr id="4" name="Imagen 3" descr="Imagen de la pantalla de un celular con letras&#10;&#10;Descripción generada automáticamente con confianza media"/>
          <p:cNvPicPr/>
          <p:nvPr/>
        </p:nvPicPr>
        <p:blipFill>
          <a:blip r:embed="rId3"/>
          <a:stretch>
            <a:fillRect/>
          </a:stretch>
        </p:blipFill>
        <p:spPr>
          <a:xfrm>
            <a:off x="6093992" y="2107400"/>
            <a:ext cx="5449889" cy="2643196"/>
          </a:xfrm>
          <a:prstGeom prst="rect">
            <a:avLst/>
          </a:prstGeom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1DF0705-615B-4CF3-A16F-8C14680D8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1795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1">
            <a:extLst>
              <a:ext uri="{FF2B5EF4-FFF2-40B4-BE49-F238E27FC236}">
                <a16:creationId xmlns:a16="http://schemas.microsoft.com/office/drawing/2014/main" id="{87B6323F-75FD-4FFA-950D-6D013A6DC1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9" name="Picture 13">
            <a:extLst>
              <a:ext uri="{FF2B5EF4-FFF2-40B4-BE49-F238E27FC236}">
                <a16:creationId xmlns:a16="http://schemas.microsoft.com/office/drawing/2014/main" id="{DA2C34EF-101A-44FE-8A31-E0A7F4776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0" name="Oval 15">
            <a:extLst>
              <a:ext uri="{FF2B5EF4-FFF2-40B4-BE49-F238E27FC236}">
                <a16:creationId xmlns:a16="http://schemas.microsoft.com/office/drawing/2014/main" id="{5C86EC89-02DB-4384-8A63-0EFFEFD1B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pic>
        <p:nvPicPr>
          <p:cNvPr id="31" name="Picture 17">
            <a:extLst>
              <a:ext uri="{FF2B5EF4-FFF2-40B4-BE49-F238E27FC236}">
                <a16:creationId xmlns:a16="http://schemas.microsoft.com/office/drawing/2014/main" id="{54BB1565-EB36-4D75-8888-72796286D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2" name="Picture 19">
            <a:extLst>
              <a:ext uri="{FF2B5EF4-FFF2-40B4-BE49-F238E27FC236}">
                <a16:creationId xmlns:a16="http://schemas.microsoft.com/office/drawing/2014/main" id="{871DF8C3-722E-49D1-87D5-E0FB1D640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33" name="Rectangle 21">
            <a:extLst>
              <a:ext uri="{FF2B5EF4-FFF2-40B4-BE49-F238E27FC236}">
                <a16:creationId xmlns:a16="http://schemas.microsoft.com/office/drawing/2014/main" id="{93E59372-1F66-480B-ADD0-8000A0547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34" name="Rectangle 23">
            <a:extLst>
              <a:ext uri="{FF2B5EF4-FFF2-40B4-BE49-F238E27FC236}">
                <a16:creationId xmlns:a16="http://schemas.microsoft.com/office/drawing/2014/main" id="{7955D806-F309-4A44-806E-E2AFF0D306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63435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7">
            <a:extLst>
              <a:ext uri="{FF2B5EF4-FFF2-40B4-BE49-F238E27FC236}">
                <a16:creationId xmlns:a16="http://schemas.microsoft.com/office/drawing/2014/main" id="{CDCA9621-80EC-4A84-9617-BF9F096B3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93485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A886F9AD-F9A7-4C03-B7AD-94008E0DCA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1438400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7C2045A-1B62-0607-BE56-FDEF167030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588" y="345274"/>
            <a:ext cx="5146327" cy="2869077"/>
          </a:xfrm>
          <a:prstGeom prst="rect">
            <a:avLst/>
          </a:prstGeom>
          <a:effectLst/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707F5FE-5555-3087-0A56-81B620630F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6203" y="2707527"/>
            <a:ext cx="3588268" cy="4112629"/>
          </a:xfrm>
          <a:prstGeom prst="rect">
            <a:avLst/>
          </a:prstGeom>
          <a:effectLst/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FE157016-1186-FF95-B647-0754BBB4D2AD}"/>
              </a:ext>
            </a:extLst>
          </p:cNvPr>
          <p:cNvSpPr txBox="1">
            <a:spLocks/>
          </p:cNvSpPr>
          <p:nvPr/>
        </p:nvSpPr>
        <p:spPr>
          <a:xfrm>
            <a:off x="7104096" y="786158"/>
            <a:ext cx="4528432" cy="3709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</a:pPr>
            <a:r>
              <a:rPr lang="es-ES" sz="3600" dirty="0"/>
              <a:t>¿Cómo funciona una central nuclear del diseño PHWR?</a:t>
            </a: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230158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B92096A1-6AC3-46FB-979A-18F4AE8B94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728CD29-58B3-4F21-B30F-28798953D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74E4178E-1E41-4E39-8171-5EEC297F4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ED4CF93-A4AC-4FA3-BE1C-E27B351DF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150C84B-F28C-46CF-A2DB-070F52404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0421F718-8F86-42C4-86D6-42E6DB597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BBE4936F-85A5-A5F6-1D17-0C2C2651E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1839" y="1447800"/>
            <a:ext cx="3342459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s-ES" sz="3300" dirty="0"/>
              <a:t>¿Cuál es el combustible que usa este tipo de reactor?</a:t>
            </a:r>
            <a:endParaRPr lang="en-US" sz="33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AAFC821-A21B-DEAB-CF34-C15E0495E2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46" r="17661" b="-1"/>
          <a:stretch/>
        </p:blipFill>
        <p:spPr>
          <a:xfrm>
            <a:off x="607848" y="609601"/>
            <a:ext cx="3419804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CC11817-7FC2-A0EA-5FA1-44D67D35B4C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12" r="2" b="2"/>
          <a:stretch/>
        </p:blipFill>
        <p:spPr>
          <a:xfrm>
            <a:off x="4139714" y="609601"/>
            <a:ext cx="3414424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400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B92096A1-6AC3-46FB-979A-18F4AE8B94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728CD29-58B3-4F21-B30F-28798953D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74E4178E-1E41-4E39-8171-5EEC297F4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5ED4CF93-A4AC-4FA3-BE1C-E27B351DF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150C84B-F28C-46CF-A2DB-070F52404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0421F718-8F86-42C4-86D6-42E6DB597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pic>
        <p:nvPicPr>
          <p:cNvPr id="7" name="Imagen 6" descr="Imagen que contiene tabla, interior, edificio, grande&#10;&#10;Descripción generada automáticamente">
            <a:extLst>
              <a:ext uri="{FF2B5EF4-FFF2-40B4-BE49-F238E27FC236}">
                <a16:creationId xmlns:a16="http://schemas.microsoft.com/office/drawing/2014/main" id="{635CFA8B-0B6F-FBBA-265A-917CD1D580D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4" r="20092"/>
          <a:stretch/>
        </p:blipFill>
        <p:spPr>
          <a:xfrm>
            <a:off x="1" y="10"/>
            <a:ext cx="6119558" cy="6857990"/>
          </a:xfrm>
          <a:prstGeom prst="rect">
            <a:avLst/>
          </a:prstGeom>
        </p:spPr>
      </p:pic>
      <p:pic>
        <p:nvPicPr>
          <p:cNvPr id="5" name="Imagen 4" descr="Imagen que contiene tabla, maleta, motor&#10;&#10;Descripción generada automáticamente">
            <a:extLst>
              <a:ext uri="{FF2B5EF4-FFF2-40B4-BE49-F238E27FC236}">
                <a16:creationId xmlns:a16="http://schemas.microsoft.com/office/drawing/2014/main" id="{221A38C5-03C1-93CB-D377-DBFC032C855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" r="-1" b="15201"/>
          <a:stretch/>
        </p:blipFill>
        <p:spPr>
          <a:xfrm>
            <a:off x="6094412" y="10"/>
            <a:ext cx="6097588" cy="6857990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192E712D-404E-461A-A012-C1C669E1C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4079" y="0"/>
            <a:ext cx="5029532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14868AE-7D95-4719-B198-4C31925F91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6093795" y="1295400"/>
            <a:ext cx="5031404" cy="5562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CEB1EDE-5637-BD25-1E64-035CF7896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3561" y="1676400"/>
            <a:ext cx="4097151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dirty="0"/>
              <a:t>¿Qué función cumple la Máquina de recambio 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02104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11AB9BE-928E-7CF1-1201-16865297A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5127" y="698278"/>
            <a:ext cx="3342462" cy="330838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dirty="0"/>
              <a:t>Sistema de </a:t>
            </a:r>
            <a:r>
              <a:rPr lang="en-US" sz="3800" dirty="0" err="1"/>
              <a:t>transporte</a:t>
            </a:r>
            <a:endParaRPr lang="en-US" sz="38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73480B3-87DC-58FC-4747-F83CC4FD49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79" r="4881" b="11622"/>
          <a:stretch/>
        </p:blipFill>
        <p:spPr>
          <a:xfrm>
            <a:off x="186220" y="211601"/>
            <a:ext cx="8491477" cy="62173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991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844EE02A-F0F8-4A23-B21D-CF2066B65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9F13062-7BB6-4A97-B661-CDE2EDEAE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44F3197D-248B-46C5-B6EE-003F4E0C6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FC3E649-106F-4B41-9FF5-327536E4C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9F6731C-42C0-45DB-9F9A-B831CBEC5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040549E2-C5A5-4ED5-80AB-070FEBDF53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C95F375-5161-9225-2EEE-6C11B29F3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0663" y="1227556"/>
            <a:ext cx="3129986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dirty="0"/>
              <a:t>¿</a:t>
            </a:r>
            <a:r>
              <a:rPr lang="en-US" sz="4000" dirty="0" err="1"/>
              <a:t>Cómo</a:t>
            </a:r>
            <a:r>
              <a:rPr lang="en-US" sz="4000" dirty="0"/>
              <a:t> </a:t>
            </a:r>
            <a:r>
              <a:rPr lang="en-US" sz="4000" dirty="0" err="1"/>
              <a:t>realiza</a:t>
            </a:r>
            <a:r>
              <a:rPr lang="en-US" sz="4000" dirty="0"/>
              <a:t> </a:t>
            </a:r>
            <a:r>
              <a:rPr lang="en-US" sz="4000" dirty="0" err="1"/>
              <a:t>los</a:t>
            </a:r>
            <a:r>
              <a:rPr lang="en-US" sz="4000" dirty="0"/>
              <a:t> </a:t>
            </a:r>
            <a:r>
              <a:rPr lang="en-US" sz="4000" dirty="0" err="1"/>
              <a:t>recambios</a:t>
            </a:r>
            <a:r>
              <a:rPr lang="en-US" sz="4000" dirty="0"/>
              <a:t>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E3C1A6C-FB21-2893-EA8D-D5FAF9465B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1985" b="3"/>
          <a:stretch/>
        </p:blipFill>
        <p:spPr>
          <a:xfrm>
            <a:off x="20" y="10"/>
            <a:ext cx="4078268" cy="3428758"/>
          </a:xfrm>
          <a:prstGeom prst="rect">
            <a:avLst/>
          </a:prstGeom>
        </p:spPr>
      </p:pic>
      <p:pic>
        <p:nvPicPr>
          <p:cNvPr id="5" name="Imagen 4" descr="Imagen que contiene tabla, interior, transporte, silla&#10;&#10;Descripción generada automáticamente">
            <a:extLst>
              <a:ext uri="{FF2B5EF4-FFF2-40B4-BE49-F238E27FC236}">
                <a16:creationId xmlns:a16="http://schemas.microsoft.com/office/drawing/2014/main" id="{CC03BD49-0847-376F-CDFE-B0666E78CF1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3" r="18471" b="-2"/>
          <a:stretch/>
        </p:blipFill>
        <p:spPr>
          <a:xfrm rot="5400000">
            <a:off x="324759" y="3104009"/>
            <a:ext cx="3428770" cy="4078288"/>
          </a:xfrm>
          <a:prstGeom prst="rect">
            <a:avLst/>
          </a:prstGeom>
        </p:spPr>
      </p:pic>
      <p:pic>
        <p:nvPicPr>
          <p:cNvPr id="7" name="Imagen 6" descr="Imagen que contiene interior, bicicleta, tabla, moto&#10;&#10;Descripción generada automáticamente">
            <a:extLst>
              <a:ext uri="{FF2B5EF4-FFF2-40B4-BE49-F238E27FC236}">
                <a16:creationId xmlns:a16="http://schemas.microsoft.com/office/drawing/2014/main" id="{003B8462-5C01-4983-59B7-8E553B8D3C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" r="14486" b="1"/>
          <a:stretch/>
        </p:blipFill>
        <p:spPr>
          <a:xfrm>
            <a:off x="4078288" y="10"/>
            <a:ext cx="4051579" cy="6857528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3F8C69F-F318-4296-888D-427A6FDA6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78288" y="0"/>
            <a:ext cx="0" cy="685753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BFF9FD5-9693-471E-8868-834B78936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428768"/>
            <a:ext cx="406861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292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10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0" name="Picture 12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1" name="Oval 14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pic>
        <p:nvPicPr>
          <p:cNvPr id="42" name="Picture 16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3" name="Picture 18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4" name="Rectangle 20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45" name="Rectangle 22">
            <a:extLst>
              <a:ext uri="{FF2B5EF4-FFF2-40B4-BE49-F238E27FC236}">
                <a16:creationId xmlns:a16="http://schemas.microsoft.com/office/drawing/2014/main" id="{4EA8ACEA-5B4B-4AC6-A227-6A0E014A5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24">
            <a:extLst>
              <a:ext uri="{FF2B5EF4-FFF2-40B4-BE49-F238E27FC236}">
                <a16:creationId xmlns:a16="http://schemas.microsoft.com/office/drawing/2014/main" id="{2E54BE42-0A76-4E08-8E93-933FEE575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47" name="Freeform 15">
            <a:extLst>
              <a:ext uri="{FF2B5EF4-FFF2-40B4-BE49-F238E27FC236}">
                <a16:creationId xmlns:a16="http://schemas.microsoft.com/office/drawing/2014/main" id="{BC170363-AD0C-449E-B5CC-30A228247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5F3B63B-D7EB-A346-63DC-826723A033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0113" y="660538"/>
            <a:ext cx="5980816" cy="3558585"/>
          </a:xfrm>
          <a:prstGeom prst="rect">
            <a:avLst/>
          </a:prstGeom>
          <a:effectLst/>
        </p:spPr>
      </p:pic>
      <p:sp useBgFill="1">
        <p:nvSpPr>
          <p:cNvPr id="48" name="Freeform 5">
            <a:extLst>
              <a:ext uri="{FF2B5EF4-FFF2-40B4-BE49-F238E27FC236}">
                <a16:creationId xmlns:a16="http://schemas.microsoft.com/office/drawing/2014/main" id="{1F63DF7C-AFED-49CB-8FAF-B69387E9C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4055532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DC44BE7-9BEF-D1F9-7FA1-4F16F6BD0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814" y="5204085"/>
            <a:ext cx="9345155" cy="861802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dirty="0" err="1"/>
              <a:t>Asentamiento</a:t>
            </a:r>
            <a:r>
              <a:rPr lang="en-US" sz="4000" dirty="0"/>
              <a:t> de la </a:t>
            </a:r>
            <a:r>
              <a:rPr lang="en-US" sz="4000" dirty="0" err="1"/>
              <a:t>máquina</a:t>
            </a:r>
            <a:r>
              <a:rPr lang="en-US" sz="4000" dirty="0"/>
              <a:t> de recambio </a:t>
            </a:r>
            <a:r>
              <a:rPr lang="en-US" sz="4000" dirty="0" err="1"/>
              <a:t>sobre</a:t>
            </a:r>
            <a:r>
              <a:rPr lang="en-US" sz="4000" dirty="0"/>
              <a:t> </a:t>
            </a:r>
            <a:r>
              <a:rPr lang="en-US" sz="4000" dirty="0" err="1"/>
              <a:t>el</a:t>
            </a:r>
            <a:r>
              <a:rPr lang="en-US" sz="4000" dirty="0"/>
              <a:t> reactor</a:t>
            </a:r>
          </a:p>
        </p:txBody>
      </p:sp>
      <p:pic>
        <p:nvPicPr>
          <p:cNvPr id="4" name="20140320_171407">
            <a:hlinkClick r:id="" action="ppaction://media"/>
            <a:extLst>
              <a:ext uri="{FF2B5EF4-FFF2-40B4-BE49-F238E27FC236}">
                <a16:creationId xmlns:a16="http://schemas.microsoft.com/office/drawing/2014/main" id="{BC853647-C9A8-30D8-8364-E8191AB650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6599" y="422468"/>
            <a:ext cx="5000997" cy="375074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0626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CF4C83D-8CCB-9DBD-BA6E-30689622D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730" y="1429293"/>
            <a:ext cx="4120138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err="1"/>
              <a:t>Mecanismo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internos</a:t>
            </a:r>
            <a:r>
              <a:rPr lang="en-US" dirty="0"/>
              <a:t> de la </a:t>
            </a:r>
            <a:r>
              <a:rPr lang="en-US" dirty="0" err="1"/>
              <a:t>máquina</a:t>
            </a:r>
            <a:r>
              <a:rPr lang="en-US" dirty="0"/>
              <a:t> de recambio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1E981B-F06E-48B4-9275-F4B261AFC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571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36">
            <a:extLst>
              <a:ext uri="{FF2B5EF4-FFF2-40B4-BE49-F238E27FC236}">
                <a16:creationId xmlns:a16="http://schemas.microsoft.com/office/drawing/2014/main" id="{312E2C24-0CD2-4071-8CE2-B059993A9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24F1DC13-C830-4B86-A9C6-927F5C55D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370859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pic>
        <p:nvPicPr>
          <p:cNvPr id="4" name="Etapas Maquina de Carga U2 con 5 herramientas">
            <a:hlinkClick r:id="" action="ppaction://media"/>
            <a:extLst>
              <a:ext uri="{FF2B5EF4-FFF2-40B4-BE49-F238E27FC236}">
                <a16:creationId xmlns:a16="http://schemas.microsoft.com/office/drawing/2014/main" id="{4CEA64DE-A70E-4635-8913-C51E5EF58A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7132" y="223111"/>
            <a:ext cx="7452751" cy="587288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0011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92096A1-6AC3-46FB-979A-18F4AE8B94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28CD29-58B3-4F21-B30F-28798953D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4E4178E-1E41-4E39-8171-5EEC297F4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ED4CF93-A4AC-4FA3-BE1C-E27B351DF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150C84B-F28C-46CF-A2DB-070F52404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421F718-8F86-42C4-86D6-42E6DB597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32430A3-8EC7-1815-4363-640092828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697" y="5043958"/>
            <a:ext cx="9186063" cy="118998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 err="1"/>
              <a:t>Mecanismo</a:t>
            </a:r>
            <a:r>
              <a:rPr lang="en-US" sz="3600" dirty="0"/>
              <a:t> de </a:t>
            </a:r>
            <a:r>
              <a:rPr lang="en-US" sz="3600" dirty="0" err="1"/>
              <a:t>detección</a:t>
            </a:r>
            <a:r>
              <a:rPr lang="en-US" sz="3600" dirty="0"/>
              <a:t> de peso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9F1F7AD-F990-FF2E-ECB7-8D126C71B6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75" r="-3" b="29468"/>
          <a:stretch/>
        </p:blipFill>
        <p:spPr>
          <a:xfrm>
            <a:off x="133710" y="768869"/>
            <a:ext cx="6604877" cy="424695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E908C69-A95D-DD10-E980-3908C47ECF9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430" b="2495"/>
          <a:stretch/>
        </p:blipFill>
        <p:spPr>
          <a:xfrm>
            <a:off x="7255489" y="428462"/>
            <a:ext cx="4694514" cy="49277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592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75A3134B6993C4AAFDDD0234EAE330F" ma:contentTypeVersion="3" ma:contentTypeDescription="Crear nuevo documento." ma:contentTypeScope="" ma:versionID="6978dd12729bb6f77f81b5c37eb9e224">
  <xsd:schema xmlns:xsd="http://www.w3.org/2001/XMLSchema" xmlns:xs="http://www.w3.org/2001/XMLSchema" xmlns:p="http://schemas.microsoft.com/office/2006/metadata/properties" xmlns:ns2="f03d7f08-a7ef-4539-a377-5d9e3b36dbdd" targetNamespace="http://schemas.microsoft.com/office/2006/metadata/properties" ma:root="true" ma:fieldsID="10b8d0e9f17ba352d4d51dc00c578468" ns2:_="">
    <xsd:import namespace="f03d7f08-a7ef-4539-a377-5d9e3b36db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3d7f08-a7ef-4539-a377-5d9e3b36db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3D7A7C2-38D9-433B-89FE-DC692F96B4E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250D2FF-1471-4F52-8D8D-CA2541814F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3d7f08-a7ef-4539-a377-5d9e3b36db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221</TotalTime>
  <Words>309</Words>
  <Application>Microsoft Office PowerPoint</Application>
  <PresentationFormat>Panorámica</PresentationFormat>
  <Paragraphs>25</Paragraphs>
  <Slides>15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</vt:lpstr>
      <vt:lpstr>Century Gothic</vt:lpstr>
      <vt:lpstr>Wingdings 3</vt:lpstr>
      <vt:lpstr>Ion</vt:lpstr>
      <vt:lpstr>Diseño de Mock Up para calibración de compensador hidráulico de Máquina de recambio de CNA I-II</vt:lpstr>
      <vt:lpstr>Presentación de PowerPoint</vt:lpstr>
      <vt:lpstr>¿Cuál es el combustible que usa este tipo de reactor?</vt:lpstr>
      <vt:lpstr>¿Qué función cumple la Máquina de recambio ?</vt:lpstr>
      <vt:lpstr>Sistema de transporte</vt:lpstr>
      <vt:lpstr>¿Cómo realiza los recambios?</vt:lpstr>
      <vt:lpstr>Asentamiento de la máquina de recambio sobre el reactor</vt:lpstr>
      <vt:lpstr>Mecanismo de los internos de la máquina de recambio </vt:lpstr>
      <vt:lpstr>Mecanismo de detección de peso</vt:lpstr>
      <vt:lpstr>Compensador hidráulico</vt:lpstr>
      <vt:lpstr>Componentes del compensador</vt:lpstr>
      <vt:lpstr>PROBLEMATICA DE PLANTA</vt:lpstr>
      <vt:lpstr>PROBLEMATICA DE PLANTA</vt:lpstr>
      <vt:lpstr>Solución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Diseno de Mock Up para calibracion de compensador hisdraulico de M.C de CAN I-II</dc:title>
  <dc:creator>SANTIAGO ESCOBAR</dc:creator>
  <cp:lastModifiedBy>SANTIAGO ESCOBAR</cp:lastModifiedBy>
  <cp:revision>7</cp:revision>
  <dcterms:created xsi:type="dcterms:W3CDTF">2023-09-11T19:34:08Z</dcterms:created>
  <dcterms:modified xsi:type="dcterms:W3CDTF">2023-11-30T13:50:49Z</dcterms:modified>
</cp:coreProperties>
</file>