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Darker Grotesque Medium"/>
      <p:regular r:id="rId22"/>
      <p:bold r:id="rId23"/>
    </p:embeddedFont>
    <p:embeddedFont>
      <p:font typeface="Bebas Neue"/>
      <p:regular r:id="rId24"/>
    </p:embeddedFont>
    <p:embeddedFont>
      <p:font typeface="Darker Grotesque"/>
      <p:regular r:id="rId25"/>
      <p:bold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DarkerGrotesqueMedium-regular.fntdata"/><Relationship Id="rId21" Type="http://schemas.openxmlformats.org/officeDocument/2006/relationships/slide" Target="slides/slide17.xml"/><Relationship Id="rId24" Type="http://schemas.openxmlformats.org/officeDocument/2006/relationships/font" Target="fonts/BebasNeue-regular.fntdata"/><Relationship Id="rId23" Type="http://schemas.openxmlformats.org/officeDocument/2006/relationships/font" Target="fonts/DarkerGrotesque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arkerGrotesque-bold.fntdata"/><Relationship Id="rId25" Type="http://schemas.openxmlformats.org/officeDocument/2006/relationships/font" Target="fonts/DarkerGrotesque-regular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4351be87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4351be87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29a8b7f1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429a8b7f1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29a8b7f11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429a8b7f11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29a8b7f11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429a8b7f11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29a8b7f11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429a8b7f11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29a8b7f11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429a8b7f11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82fa504d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82fa504d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429a8b7f1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429a8b7f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d4351be878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d4351be87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37bb5ce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37bb5ce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4351be87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4351be87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4351be878_1_24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4351be878_1_24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29a8b7f1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429a8b7f1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29a8b7f1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29a8b7f1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29a8b7f1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29a8b7f1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29a8b7f1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429a8b7f1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4c2ac048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84c2ac048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0" y="286050"/>
            <a:ext cx="9144449" cy="4571700"/>
            <a:chOff x="-450" y="286050"/>
            <a:chExt cx="9144449" cy="4571700"/>
          </a:xfrm>
        </p:grpSpPr>
        <p:sp>
          <p:nvSpPr>
            <p:cNvPr id="10" name="Google Shape;10;p2"/>
            <p:cNvSpPr/>
            <p:nvPr/>
          </p:nvSpPr>
          <p:spPr>
            <a:xfrm>
              <a:off x="315300" y="286050"/>
              <a:ext cx="8513400" cy="45717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50" y="585630"/>
              <a:ext cx="1159588" cy="3972541"/>
            </a:xfrm>
            <a:custGeom>
              <a:rect b="b" l="l" r="r" t="t"/>
              <a:pathLst>
                <a:path extrusionOk="0" fill="none" h="54611" w="15941">
                  <a:moveTo>
                    <a:pt x="1" y="1"/>
                  </a:moveTo>
                  <a:cubicBezTo>
                    <a:pt x="9510" y="5383"/>
                    <a:pt x="15930" y="15596"/>
                    <a:pt x="15930" y="27305"/>
                  </a:cubicBezTo>
                  <a:cubicBezTo>
                    <a:pt x="15941" y="35625"/>
                    <a:pt x="12638" y="43605"/>
                    <a:pt x="6748" y="49479"/>
                  </a:cubicBezTo>
                  <a:cubicBezTo>
                    <a:pt x="4739" y="51488"/>
                    <a:pt x="2468" y="53213"/>
                    <a:pt x="1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984848" y="585630"/>
              <a:ext cx="1159152" cy="3972541"/>
            </a:xfrm>
            <a:custGeom>
              <a:rect b="b" l="l" r="r" t="t"/>
              <a:pathLst>
                <a:path extrusionOk="0" fill="none" h="54611" w="15935">
                  <a:moveTo>
                    <a:pt x="15934" y="1"/>
                  </a:moveTo>
                  <a:cubicBezTo>
                    <a:pt x="6420" y="5383"/>
                    <a:pt x="0" y="15596"/>
                    <a:pt x="0" y="27305"/>
                  </a:cubicBezTo>
                  <a:cubicBezTo>
                    <a:pt x="6" y="38616"/>
                    <a:pt x="6092" y="49042"/>
                    <a:pt x="15934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1653000" y="1238850"/>
            <a:ext cx="58380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053525" y="3317525"/>
            <a:ext cx="50367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1284000" y="1721200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1284000" y="3274400"/>
            <a:ext cx="65760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1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1530025" y="12711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2" type="title"/>
          </p:nvPr>
        </p:nvSpPr>
        <p:spPr>
          <a:xfrm>
            <a:off x="720000" y="12711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530025" y="18036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3" type="title"/>
          </p:nvPr>
        </p:nvSpPr>
        <p:spPr>
          <a:xfrm>
            <a:off x="5200664" y="12711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4" type="title"/>
          </p:nvPr>
        </p:nvSpPr>
        <p:spPr>
          <a:xfrm>
            <a:off x="4397687" y="12711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5" type="subTitle"/>
          </p:nvPr>
        </p:nvSpPr>
        <p:spPr>
          <a:xfrm>
            <a:off x="5200663" y="18036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6" type="title"/>
          </p:nvPr>
        </p:nvSpPr>
        <p:spPr>
          <a:xfrm>
            <a:off x="1530025" y="30605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7" type="title"/>
          </p:nvPr>
        </p:nvSpPr>
        <p:spPr>
          <a:xfrm>
            <a:off x="720000" y="30605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8" type="subTitle"/>
          </p:nvPr>
        </p:nvSpPr>
        <p:spPr>
          <a:xfrm>
            <a:off x="1530025" y="35930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9" type="title"/>
          </p:nvPr>
        </p:nvSpPr>
        <p:spPr>
          <a:xfrm>
            <a:off x="5200664" y="30605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3"/>
          <p:cNvSpPr txBox="1"/>
          <p:nvPr>
            <p:ph hasCustomPrompt="1" idx="13" type="title"/>
          </p:nvPr>
        </p:nvSpPr>
        <p:spPr>
          <a:xfrm>
            <a:off x="4397684" y="30605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14" type="subTitle"/>
          </p:nvPr>
        </p:nvSpPr>
        <p:spPr>
          <a:xfrm>
            <a:off x="5200663" y="35930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3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p14"/>
          <p:cNvCxnSpPr/>
          <p:nvPr/>
        </p:nvCxnSpPr>
        <p:spPr>
          <a:xfrm rot="10800000">
            <a:off x="781200" y="2319219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4"/>
          <p:cNvSpPr txBox="1"/>
          <p:nvPr>
            <p:ph type="title"/>
          </p:nvPr>
        </p:nvSpPr>
        <p:spPr>
          <a:xfrm>
            <a:off x="1732500" y="2408225"/>
            <a:ext cx="567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2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4"/>
          <p:cNvSpPr txBox="1"/>
          <p:nvPr>
            <p:ph hasCustomPrompt="1" idx="2" type="title"/>
          </p:nvPr>
        </p:nvSpPr>
        <p:spPr>
          <a:xfrm>
            <a:off x="1732500" y="1357581"/>
            <a:ext cx="283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1732500" y="3239900"/>
            <a:ext cx="56790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82" name="Google Shape;82;p15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290025" y="331650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4572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62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1458125" y="1721500"/>
            <a:ext cx="6227700" cy="15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1574400" y="1212525"/>
            <a:ext cx="5995200" cy="33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89" name="Google Shape;89;p17"/>
          <p:cNvCxnSpPr/>
          <p:nvPr/>
        </p:nvCxnSpPr>
        <p:spPr>
          <a:xfrm>
            <a:off x="1574394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7"/>
          <p:cNvSpPr/>
          <p:nvPr/>
        </p:nvSpPr>
        <p:spPr>
          <a:xfrm>
            <a:off x="7984848" y="58548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5058475" y="2431600"/>
            <a:ext cx="33723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5058475" y="1173800"/>
            <a:ext cx="33723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95" name="Google Shape;95;p18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4799407" y="2382277"/>
            <a:ext cx="3372300" cy="9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4799407" y="1445077"/>
            <a:ext cx="33723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99" name="Google Shape;99;p19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712850" y="33238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712850" y="36194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2" type="title"/>
          </p:nvPr>
        </p:nvSpPr>
        <p:spPr>
          <a:xfrm>
            <a:off x="3524400" y="23332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" name="Google Shape;104;p20"/>
          <p:cNvSpPr txBox="1"/>
          <p:nvPr>
            <p:ph idx="3" type="subTitle"/>
          </p:nvPr>
        </p:nvSpPr>
        <p:spPr>
          <a:xfrm>
            <a:off x="3524400" y="26288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4" type="title"/>
          </p:nvPr>
        </p:nvSpPr>
        <p:spPr>
          <a:xfrm>
            <a:off x="6334525" y="33238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20"/>
          <p:cNvSpPr txBox="1"/>
          <p:nvPr>
            <p:ph idx="5" type="subTitle"/>
          </p:nvPr>
        </p:nvSpPr>
        <p:spPr>
          <a:xfrm>
            <a:off x="6334525" y="36194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08" name="Google Shape;108;p20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20000" y="2612920"/>
            <a:ext cx="77040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2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2996550" y="1253162"/>
            <a:ext cx="3150900" cy="10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391900" y="3158078"/>
            <a:ext cx="4360200" cy="5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1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21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1439750" y="1834347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1439750" y="2249722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title"/>
          </p:nvPr>
        </p:nvSpPr>
        <p:spPr>
          <a:xfrm>
            <a:off x="5193250" y="1834347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21"/>
          <p:cNvSpPr txBox="1"/>
          <p:nvPr>
            <p:ph idx="3" type="subTitle"/>
          </p:nvPr>
        </p:nvSpPr>
        <p:spPr>
          <a:xfrm>
            <a:off x="5193250" y="2249722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title"/>
          </p:nvPr>
        </p:nvSpPr>
        <p:spPr>
          <a:xfrm>
            <a:off x="1439750" y="3560056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" name="Google Shape;118;p21"/>
          <p:cNvSpPr txBox="1"/>
          <p:nvPr>
            <p:ph idx="5" type="subTitle"/>
          </p:nvPr>
        </p:nvSpPr>
        <p:spPr>
          <a:xfrm>
            <a:off x="1439750" y="3975456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title"/>
          </p:nvPr>
        </p:nvSpPr>
        <p:spPr>
          <a:xfrm>
            <a:off x="5193250" y="3560056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5193250" y="3975456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859775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859775" y="231916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title"/>
          </p:nvPr>
        </p:nvSpPr>
        <p:spPr>
          <a:xfrm>
            <a:off x="3559075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3559074" y="231916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title"/>
          </p:nvPr>
        </p:nvSpPr>
        <p:spPr>
          <a:xfrm>
            <a:off x="859775" y="36966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859775" y="411905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title"/>
          </p:nvPr>
        </p:nvSpPr>
        <p:spPr>
          <a:xfrm>
            <a:off x="3559075" y="36966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3559074" y="411905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title"/>
          </p:nvPr>
        </p:nvSpPr>
        <p:spPr>
          <a:xfrm>
            <a:off x="6258350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22"/>
          <p:cNvSpPr txBox="1"/>
          <p:nvPr>
            <p:ph idx="9" type="subTitle"/>
          </p:nvPr>
        </p:nvSpPr>
        <p:spPr>
          <a:xfrm>
            <a:off x="6258349" y="231916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3" type="title"/>
          </p:nvPr>
        </p:nvSpPr>
        <p:spPr>
          <a:xfrm>
            <a:off x="6258350" y="36966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22"/>
          <p:cNvSpPr txBox="1"/>
          <p:nvPr>
            <p:ph idx="14" type="subTitle"/>
          </p:nvPr>
        </p:nvSpPr>
        <p:spPr>
          <a:xfrm>
            <a:off x="6258349" y="411905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36" name="Google Shape;136;p22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hasCustomPrompt="1" type="title"/>
          </p:nvPr>
        </p:nvSpPr>
        <p:spPr>
          <a:xfrm>
            <a:off x="2208400" y="540000"/>
            <a:ext cx="47271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/>
          <p:nvPr>
            <p:ph idx="1" type="subTitle"/>
          </p:nvPr>
        </p:nvSpPr>
        <p:spPr>
          <a:xfrm>
            <a:off x="2208400" y="1411325"/>
            <a:ext cx="47271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hasCustomPrompt="1" idx="2" type="title"/>
          </p:nvPr>
        </p:nvSpPr>
        <p:spPr>
          <a:xfrm>
            <a:off x="2208400" y="1996149"/>
            <a:ext cx="47271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/>
          <p:nvPr>
            <p:ph idx="3" type="subTitle"/>
          </p:nvPr>
        </p:nvSpPr>
        <p:spPr>
          <a:xfrm>
            <a:off x="2208400" y="2845962"/>
            <a:ext cx="47271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hasCustomPrompt="1" idx="4" type="title"/>
          </p:nvPr>
        </p:nvSpPr>
        <p:spPr>
          <a:xfrm>
            <a:off x="2208400" y="3452297"/>
            <a:ext cx="47271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3" name="Google Shape;143;p23"/>
          <p:cNvSpPr txBox="1"/>
          <p:nvPr>
            <p:ph idx="5" type="subTitle"/>
          </p:nvPr>
        </p:nvSpPr>
        <p:spPr>
          <a:xfrm>
            <a:off x="2208400" y="4280600"/>
            <a:ext cx="47271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7984848" y="58548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23"/>
          <p:cNvCxnSpPr/>
          <p:nvPr/>
        </p:nvCxnSpPr>
        <p:spPr>
          <a:xfrm rot="10800000">
            <a:off x="2836375" y="1831175"/>
            <a:ext cx="347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3"/>
          <p:cNvCxnSpPr/>
          <p:nvPr/>
        </p:nvCxnSpPr>
        <p:spPr>
          <a:xfrm rot="10800000">
            <a:off x="2836375" y="3269325"/>
            <a:ext cx="347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2212650" y="3534362"/>
            <a:ext cx="47187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infographics &amp; images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7984848" y="58548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type="ctrTitle"/>
          </p:nvPr>
        </p:nvSpPr>
        <p:spPr>
          <a:xfrm>
            <a:off x="2187150" y="538592"/>
            <a:ext cx="47697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713250" y="1829515"/>
            <a:ext cx="7717500" cy="8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5"/>
          <p:cNvGrpSpPr/>
          <p:nvPr/>
        </p:nvGrpSpPr>
        <p:grpSpPr>
          <a:xfrm>
            <a:off x="-450" y="286050"/>
            <a:ext cx="9144449" cy="4571700"/>
            <a:chOff x="-450" y="286050"/>
            <a:chExt cx="9144449" cy="4571700"/>
          </a:xfrm>
        </p:grpSpPr>
        <p:sp>
          <p:nvSpPr>
            <p:cNvPr id="156" name="Google Shape;156;p25"/>
            <p:cNvSpPr/>
            <p:nvPr/>
          </p:nvSpPr>
          <p:spPr>
            <a:xfrm>
              <a:off x="315300" y="286050"/>
              <a:ext cx="8513400" cy="45717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-450" y="585630"/>
              <a:ext cx="1159588" cy="3972541"/>
            </a:xfrm>
            <a:custGeom>
              <a:rect b="b" l="l" r="r" t="t"/>
              <a:pathLst>
                <a:path extrusionOk="0" fill="none" h="54611" w="15941">
                  <a:moveTo>
                    <a:pt x="1" y="1"/>
                  </a:moveTo>
                  <a:cubicBezTo>
                    <a:pt x="9510" y="5383"/>
                    <a:pt x="15930" y="15596"/>
                    <a:pt x="15930" y="27305"/>
                  </a:cubicBezTo>
                  <a:cubicBezTo>
                    <a:pt x="15941" y="35625"/>
                    <a:pt x="12638" y="43605"/>
                    <a:pt x="6748" y="49479"/>
                  </a:cubicBezTo>
                  <a:cubicBezTo>
                    <a:pt x="4739" y="51488"/>
                    <a:pt x="2468" y="53213"/>
                    <a:pt x="1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7984848" y="585630"/>
              <a:ext cx="1159152" cy="3972541"/>
            </a:xfrm>
            <a:custGeom>
              <a:rect b="b" l="l" r="r" t="t"/>
              <a:pathLst>
                <a:path extrusionOk="0" fill="none" h="54611" w="15935">
                  <a:moveTo>
                    <a:pt x="15934" y="1"/>
                  </a:moveTo>
                  <a:cubicBezTo>
                    <a:pt x="6420" y="5383"/>
                    <a:pt x="0" y="15596"/>
                    <a:pt x="0" y="27305"/>
                  </a:cubicBezTo>
                  <a:cubicBezTo>
                    <a:pt x="6" y="38616"/>
                    <a:pt x="6092" y="49042"/>
                    <a:pt x="15934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0000" y="1152475"/>
            <a:ext cx="77040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AutoNum type="arabicPeriod"/>
              <a:defRPr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24" name="Google Shape;24;p4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5"/>
          <p:cNvCxnSpPr/>
          <p:nvPr/>
        </p:nvCxnSpPr>
        <p:spPr>
          <a:xfrm rot="10800000">
            <a:off x="781200" y="25717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801125" y="921596"/>
            <a:ext cx="35418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subTitle"/>
          </p:nvPr>
        </p:nvSpPr>
        <p:spPr>
          <a:xfrm>
            <a:off x="2801125" y="2820471"/>
            <a:ext cx="35418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2801125" y="1634996"/>
            <a:ext cx="35418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2801125" y="3533796"/>
            <a:ext cx="35418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5" name="Google Shape;35;p6"/>
          <p:cNvCxnSpPr/>
          <p:nvPr/>
        </p:nvCxnSpPr>
        <p:spPr>
          <a:xfrm rot="10800000">
            <a:off x="1552479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15300" y="286050"/>
            <a:ext cx="8513400" cy="4571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1782300" y="1690350"/>
            <a:ext cx="5579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782500" y="2263050"/>
            <a:ext cx="5579400" cy="11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1783150" y="835763"/>
            <a:ext cx="5577600" cy="27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720000" y="790225"/>
            <a:ext cx="7704000" cy="22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1622700" y="3021626"/>
            <a:ext cx="5898600" cy="7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1255925" y="562075"/>
            <a:ext cx="66324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10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b="1"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10.gif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linkedin.com/in/patricia-cristaldo-60b3b2161" TargetMode="External"/><Relationship Id="rId4" Type="http://schemas.openxmlformats.org/officeDocument/2006/relationships/hyperlink" Target="http://www.linkedin.com/in/luciana-gabriela-valientewww.linkedin.com/in/luc%C3%ADa-in%C3%A9s-thea" TargetMode="External"/><Relationship Id="rId5" Type="http://schemas.openxmlformats.org/officeDocument/2006/relationships/hyperlink" Target="http://www.linkedin.com/in/luciana-gabriela-valientewww.linkedin.com/in/luc%C3%ADa-in%C3%A9s-thea" TargetMode="External"/><Relationship Id="rId6" Type="http://schemas.openxmlformats.org/officeDocument/2006/relationships/hyperlink" Target="http://www.linkedin.com/in/daniela-lopezdeluise-a973047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gif"/><Relationship Id="rId4" Type="http://schemas.openxmlformats.org/officeDocument/2006/relationships/image" Target="../media/image1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1.gif"/><Relationship Id="rId7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ctrTitle"/>
          </p:nvPr>
        </p:nvSpPr>
        <p:spPr>
          <a:xfrm>
            <a:off x="710850" y="476850"/>
            <a:ext cx="76173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Gamification for Project Management Quality</a:t>
            </a:r>
            <a:endParaRPr/>
          </a:p>
        </p:txBody>
      </p:sp>
      <p:sp>
        <p:nvSpPr>
          <p:cNvPr id="164" name="Google Shape;164;p26"/>
          <p:cNvSpPr txBox="1"/>
          <p:nvPr>
            <p:ph idx="1" type="subTitle"/>
          </p:nvPr>
        </p:nvSpPr>
        <p:spPr>
          <a:xfrm>
            <a:off x="991050" y="2267900"/>
            <a:ext cx="7161900" cy="22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Darker Grotesque"/>
                <a:ea typeface="Darker Grotesque"/>
                <a:cs typeface="Darker Grotesque"/>
                <a:sym typeface="Darker Grotesque"/>
              </a:rPr>
              <a:t>Proyecto: “</a:t>
            </a:r>
            <a:r>
              <a:rPr b="1" lang="en" sz="2200">
                <a:latin typeface="Darker Grotesque"/>
                <a:ea typeface="Darker Grotesque"/>
                <a:cs typeface="Darker Grotesque"/>
                <a:sym typeface="Darker Grotesque"/>
              </a:rPr>
              <a:t>Generación de marco de medición para la evaluación transversal de metodologías de gestión de proyectos”</a:t>
            </a:r>
            <a:endParaRPr b="1" sz="22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Darker Grotesque"/>
                <a:ea typeface="Darker Grotesque"/>
                <a:cs typeface="Darker Grotesque"/>
                <a:sym typeface="Darker Grotesque"/>
              </a:rPr>
              <a:t>GIBD</a:t>
            </a:r>
            <a:endParaRPr b="1" sz="22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Directora: Dra. Ing. Daniela López De Luise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CoDirectora: </a:t>
            </a:r>
            <a:r>
              <a:rPr lang="en" sz="2000"/>
              <a:t>Mg. Ing. Patricia R. Cristaldo,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AUS. Lucía I. Thea, AUS. Luciana G. Valiente,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Magalí Bogado, Sofía Dodera.</a:t>
            </a:r>
            <a:endParaRPr sz="2000"/>
          </a:p>
        </p:txBody>
      </p:sp>
      <p:sp>
        <p:nvSpPr>
          <p:cNvPr id="165" name="Google Shape;165;p26"/>
          <p:cNvSpPr/>
          <p:nvPr/>
        </p:nvSpPr>
        <p:spPr>
          <a:xfrm>
            <a:off x="6656250" y="361950"/>
            <a:ext cx="557100" cy="5808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1526000" y="39738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26"/>
          <p:cNvGrpSpPr/>
          <p:nvPr/>
        </p:nvGrpSpPr>
        <p:grpSpPr>
          <a:xfrm>
            <a:off x="4263700" y="4634700"/>
            <a:ext cx="616350" cy="165450"/>
            <a:chOff x="4263850" y="3973875"/>
            <a:chExt cx="616350" cy="165450"/>
          </a:xfrm>
        </p:grpSpPr>
        <p:cxnSp>
          <p:nvCxnSpPr>
            <p:cNvPr id="168" name="Google Shape;168;p26"/>
            <p:cNvCxnSpPr/>
            <p:nvPr/>
          </p:nvCxnSpPr>
          <p:spPr>
            <a:xfrm>
              <a:off x="4263850" y="4056525"/>
              <a:ext cx="616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26"/>
            <p:cNvCxnSpPr/>
            <p:nvPr/>
          </p:nvCxnSpPr>
          <p:spPr>
            <a:xfrm>
              <a:off x="4731700" y="397387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26"/>
            <p:cNvCxnSpPr/>
            <p:nvPr/>
          </p:nvCxnSpPr>
          <p:spPr>
            <a:xfrm flipH="1" rot="10800000">
              <a:off x="4731700" y="405652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1" name="Google Shape;171;p26"/>
          <p:cNvSpPr txBox="1"/>
          <p:nvPr>
            <p:ph idx="1" type="subTitle"/>
          </p:nvPr>
        </p:nvSpPr>
        <p:spPr>
          <a:xfrm>
            <a:off x="3288000" y="361950"/>
            <a:ext cx="24630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arker Grotesque"/>
                <a:ea typeface="Darker Grotesque"/>
                <a:cs typeface="Darker Grotesque"/>
                <a:sym typeface="Darker Grotesque"/>
              </a:rPr>
              <a:t>Jornada CYT 28/9/2023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type="title"/>
          </p:nvPr>
        </p:nvSpPr>
        <p:spPr>
          <a:xfrm>
            <a:off x="1732500" y="2408225"/>
            <a:ext cx="567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Gamificación Unreal</a:t>
            </a:r>
            <a:endParaRPr/>
          </a:p>
        </p:txBody>
      </p:sp>
      <p:sp>
        <p:nvSpPr>
          <p:cNvPr id="303" name="Google Shape;303;p35"/>
          <p:cNvSpPr txBox="1"/>
          <p:nvPr>
            <p:ph idx="2" type="title"/>
          </p:nvPr>
        </p:nvSpPr>
        <p:spPr>
          <a:xfrm>
            <a:off x="5539463" y="920600"/>
            <a:ext cx="2836200" cy="13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grpSp>
        <p:nvGrpSpPr>
          <p:cNvPr id="304" name="Google Shape;304;p35"/>
          <p:cNvGrpSpPr/>
          <p:nvPr/>
        </p:nvGrpSpPr>
        <p:grpSpPr>
          <a:xfrm>
            <a:off x="625450" y="169775"/>
            <a:ext cx="7571600" cy="4026700"/>
            <a:chOff x="625450" y="169775"/>
            <a:chExt cx="7571600" cy="4026700"/>
          </a:xfrm>
        </p:grpSpPr>
        <p:sp>
          <p:nvSpPr>
            <p:cNvPr id="305" name="Google Shape;305;p35"/>
            <p:cNvSpPr/>
            <p:nvPr/>
          </p:nvSpPr>
          <p:spPr>
            <a:xfrm>
              <a:off x="625450" y="169775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6" name="Google Shape;306;p35"/>
            <p:cNvGrpSpPr/>
            <p:nvPr/>
          </p:nvGrpSpPr>
          <p:grpSpPr>
            <a:xfrm>
              <a:off x="4263850" y="4031025"/>
              <a:ext cx="616350" cy="165450"/>
              <a:chOff x="4263850" y="3973875"/>
              <a:chExt cx="616350" cy="165450"/>
            </a:xfrm>
          </p:grpSpPr>
          <p:cxnSp>
            <p:nvCxnSpPr>
              <p:cNvPr id="307" name="Google Shape;307;p35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" name="Google Shape;308;p35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" name="Google Shape;309;p35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10" name="Google Shape;310;p35"/>
            <p:cNvSpPr/>
            <p:nvPr/>
          </p:nvSpPr>
          <p:spPr>
            <a:xfrm>
              <a:off x="7917150" y="3783944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35"/>
          <p:cNvSpPr/>
          <p:nvPr/>
        </p:nvSpPr>
        <p:spPr>
          <a:xfrm>
            <a:off x="1732500" y="437585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/>
          <p:nvPr/>
        </p:nvSpPr>
        <p:spPr>
          <a:xfrm>
            <a:off x="1731600" y="59967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 txBox="1"/>
          <p:nvPr>
            <p:ph type="title"/>
          </p:nvPr>
        </p:nvSpPr>
        <p:spPr>
          <a:xfrm>
            <a:off x="2091775" y="1776950"/>
            <a:ext cx="3938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Unreal Engine 5</a:t>
            </a:r>
            <a:endParaRPr/>
          </a:p>
        </p:txBody>
      </p:sp>
      <p:grpSp>
        <p:nvGrpSpPr>
          <p:cNvPr id="318" name="Google Shape;318;p36"/>
          <p:cNvGrpSpPr/>
          <p:nvPr/>
        </p:nvGrpSpPr>
        <p:grpSpPr>
          <a:xfrm>
            <a:off x="4263850" y="4031025"/>
            <a:ext cx="616350" cy="165450"/>
            <a:chOff x="4263850" y="3973875"/>
            <a:chExt cx="616350" cy="165450"/>
          </a:xfrm>
        </p:grpSpPr>
        <p:cxnSp>
          <p:nvCxnSpPr>
            <p:cNvPr id="319" name="Google Shape;319;p36"/>
            <p:cNvCxnSpPr/>
            <p:nvPr/>
          </p:nvCxnSpPr>
          <p:spPr>
            <a:xfrm>
              <a:off x="4263850" y="4056525"/>
              <a:ext cx="616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36"/>
            <p:cNvCxnSpPr/>
            <p:nvPr/>
          </p:nvCxnSpPr>
          <p:spPr>
            <a:xfrm>
              <a:off x="4731700" y="397387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36"/>
            <p:cNvCxnSpPr/>
            <p:nvPr/>
          </p:nvCxnSpPr>
          <p:spPr>
            <a:xfrm flipH="1" rot="10800000">
              <a:off x="4731700" y="405652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2" name="Google Shape;322;p36"/>
          <p:cNvSpPr txBox="1"/>
          <p:nvPr>
            <p:ph idx="1" type="subTitle"/>
          </p:nvPr>
        </p:nvSpPr>
        <p:spPr>
          <a:xfrm>
            <a:off x="1782500" y="2478625"/>
            <a:ext cx="5579400" cy="9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de videojuegos creado por la compañía Epic Games. Permite desarrollar videojuegos, películas animadas y experiencias interactivas o basadas en realidad virtual.</a:t>
            </a:r>
            <a:endParaRPr/>
          </a:p>
        </p:txBody>
      </p:sp>
      <p:pic>
        <p:nvPicPr>
          <p:cNvPr id="323" name="Google Shape;323;p36"/>
          <p:cNvPicPr preferRelativeResize="0"/>
          <p:nvPr/>
        </p:nvPicPr>
        <p:blipFill rotWithShape="1">
          <a:blip r:embed="rId3">
            <a:alphaModFix/>
          </a:blip>
          <a:srcRect b="36261" l="19900" r="20836" t="0"/>
          <a:stretch/>
        </p:blipFill>
        <p:spPr>
          <a:xfrm>
            <a:off x="6029875" y="1579550"/>
            <a:ext cx="931277" cy="81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Gamificación con UE5</a:t>
            </a:r>
            <a:endParaRPr/>
          </a:p>
        </p:txBody>
      </p:sp>
      <p:sp>
        <p:nvSpPr>
          <p:cNvPr id="329" name="Google Shape;329;p37"/>
          <p:cNvSpPr txBox="1"/>
          <p:nvPr>
            <p:ph idx="2" type="title"/>
          </p:nvPr>
        </p:nvSpPr>
        <p:spPr>
          <a:xfrm>
            <a:off x="3524400" y="23332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Widgets</a:t>
            </a:r>
            <a:endParaRPr/>
          </a:p>
        </p:txBody>
      </p:sp>
      <p:sp>
        <p:nvSpPr>
          <p:cNvPr id="330" name="Google Shape;330;p37"/>
          <p:cNvSpPr txBox="1"/>
          <p:nvPr>
            <p:ph idx="3" type="subTitle"/>
          </p:nvPr>
        </p:nvSpPr>
        <p:spPr>
          <a:xfrm>
            <a:off x="3524400" y="26288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Elementos UI que permiten al usuario interactuar con el juego</a:t>
            </a:r>
            <a:endParaRPr/>
          </a:p>
        </p:txBody>
      </p:sp>
      <p:sp>
        <p:nvSpPr>
          <p:cNvPr id="331" name="Google Shape;331;p37"/>
          <p:cNvSpPr txBox="1"/>
          <p:nvPr>
            <p:ph idx="4" type="title"/>
          </p:nvPr>
        </p:nvSpPr>
        <p:spPr>
          <a:xfrm>
            <a:off x="6334525" y="33238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Actor</a:t>
            </a:r>
            <a:endParaRPr/>
          </a:p>
        </p:txBody>
      </p:sp>
      <p:sp>
        <p:nvSpPr>
          <p:cNvPr id="332" name="Google Shape;332;p37"/>
          <p:cNvSpPr txBox="1"/>
          <p:nvPr>
            <p:ph idx="5" type="subTitle"/>
          </p:nvPr>
        </p:nvSpPr>
        <p:spPr>
          <a:xfrm>
            <a:off x="6334525" y="3619475"/>
            <a:ext cx="2233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Plantillas para objetos y personajes, permiten definir un comportamiento</a:t>
            </a:r>
            <a:endParaRPr/>
          </a:p>
        </p:txBody>
      </p:sp>
      <p:grpSp>
        <p:nvGrpSpPr>
          <p:cNvPr id="333" name="Google Shape;333;p37"/>
          <p:cNvGrpSpPr/>
          <p:nvPr/>
        </p:nvGrpSpPr>
        <p:grpSpPr>
          <a:xfrm>
            <a:off x="7216120" y="2700609"/>
            <a:ext cx="332012" cy="355454"/>
            <a:chOff x="7055134" y="2919170"/>
            <a:chExt cx="290321" cy="310820"/>
          </a:xfrm>
        </p:grpSpPr>
        <p:sp>
          <p:nvSpPr>
            <p:cNvPr id="334" name="Google Shape;334;p37"/>
            <p:cNvSpPr/>
            <p:nvPr/>
          </p:nvSpPr>
          <p:spPr>
            <a:xfrm>
              <a:off x="7102497" y="2970989"/>
              <a:ext cx="191044" cy="259001"/>
            </a:xfrm>
            <a:custGeom>
              <a:rect b="b" l="l" r="r" t="t"/>
              <a:pathLst>
                <a:path extrusionOk="0" h="8137" w="6002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7304872" y="3059413"/>
              <a:ext cx="40583" cy="9485"/>
            </a:xfrm>
            <a:custGeom>
              <a:rect b="b" l="l" r="r" t="t"/>
              <a:pathLst>
                <a:path extrusionOk="0" h="298" w="1275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7055134" y="3059413"/>
              <a:ext cx="41347" cy="9485"/>
            </a:xfrm>
            <a:custGeom>
              <a:rect b="b" l="l" r="r" t="t"/>
              <a:pathLst>
                <a:path extrusionOk="0" h="298" w="1299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195727" y="2919170"/>
              <a:ext cx="9517" cy="40583"/>
            </a:xfrm>
            <a:custGeom>
              <a:rect b="b" l="l" r="r" t="t"/>
              <a:pathLst>
                <a:path extrusionOk="0" h="127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7185128" y="3007116"/>
              <a:ext cx="30334" cy="92880"/>
            </a:xfrm>
            <a:custGeom>
              <a:rect b="b" l="l" r="r" t="t"/>
              <a:pathLst>
                <a:path extrusionOk="0" h="2918" w="953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7187770" y="3111328"/>
              <a:ext cx="25814" cy="25814"/>
            </a:xfrm>
            <a:custGeom>
              <a:rect b="b" l="l" r="r" t="t"/>
              <a:pathLst>
                <a:path extrusionOk="0" h="811" w="811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7249552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7132831" y="3153852"/>
              <a:ext cx="18589" cy="22695"/>
            </a:xfrm>
            <a:custGeom>
              <a:rect b="b" l="l" r="r" t="t"/>
              <a:pathLst>
                <a:path extrusionOk="0" h="713" w="584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7132449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7249552" y="3153852"/>
              <a:ext cx="18971" cy="22695"/>
            </a:xfrm>
            <a:custGeom>
              <a:rect b="b" l="l" r="r" t="t"/>
              <a:pathLst>
                <a:path extrusionOk="0" h="713" w="596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7289721" y="3113969"/>
              <a:ext cx="24286" cy="17093"/>
            </a:xfrm>
            <a:custGeom>
              <a:rect b="b" l="l" r="r" t="t"/>
              <a:pathLst>
                <a:path extrusionOk="0" h="537" w="763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7086964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7289339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7086964" y="3113587"/>
              <a:ext cx="24668" cy="17093"/>
            </a:xfrm>
            <a:custGeom>
              <a:rect b="b" l="l" r="r" t="t"/>
              <a:pathLst>
                <a:path extrusionOk="0" h="537" w="775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37"/>
          <p:cNvSpPr txBox="1"/>
          <p:nvPr>
            <p:ph type="title"/>
          </p:nvPr>
        </p:nvSpPr>
        <p:spPr>
          <a:xfrm>
            <a:off x="712850" y="33238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Niveles</a:t>
            </a:r>
            <a:endParaRPr/>
          </a:p>
        </p:txBody>
      </p:sp>
      <p:sp>
        <p:nvSpPr>
          <p:cNvPr id="349" name="Google Shape;349;p37"/>
          <p:cNvSpPr txBox="1"/>
          <p:nvPr>
            <p:ph idx="1" type="subTitle"/>
          </p:nvPr>
        </p:nvSpPr>
        <p:spPr>
          <a:xfrm>
            <a:off x="712850" y="36194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Áreas o secciones que permiten dividir el contenido</a:t>
            </a:r>
            <a:endParaRPr/>
          </a:p>
        </p:txBody>
      </p:sp>
      <p:grpSp>
        <p:nvGrpSpPr>
          <p:cNvPr id="350" name="Google Shape;350;p37"/>
          <p:cNvGrpSpPr/>
          <p:nvPr/>
        </p:nvGrpSpPr>
        <p:grpSpPr>
          <a:xfrm>
            <a:off x="4392161" y="1743964"/>
            <a:ext cx="359679" cy="321833"/>
            <a:chOff x="4670239" y="1541599"/>
            <a:chExt cx="359679" cy="321833"/>
          </a:xfrm>
        </p:grpSpPr>
        <p:sp>
          <p:nvSpPr>
            <p:cNvPr id="351" name="Google Shape;351;p37"/>
            <p:cNvSpPr/>
            <p:nvPr/>
          </p:nvSpPr>
          <p:spPr>
            <a:xfrm>
              <a:off x="4818790" y="1606787"/>
              <a:ext cx="28838" cy="49687"/>
            </a:xfrm>
            <a:custGeom>
              <a:rect b="b" l="l" r="r" t="t"/>
              <a:pathLst>
                <a:path extrusionOk="0" h="1561" w="906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4875256" y="1557896"/>
              <a:ext cx="82281" cy="82663"/>
            </a:xfrm>
            <a:custGeom>
              <a:rect b="b" l="l" r="r" t="t"/>
              <a:pathLst>
                <a:path extrusionOk="0" h="2597" w="2585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4775215" y="1541599"/>
              <a:ext cx="199001" cy="147850"/>
            </a:xfrm>
            <a:custGeom>
              <a:rect b="b" l="l" r="r" t="t"/>
              <a:pathLst>
                <a:path extrusionOk="0" h="4645" w="6252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4901803" y="1574957"/>
              <a:ext cx="28838" cy="50069"/>
            </a:xfrm>
            <a:custGeom>
              <a:rect b="b" l="l" r="r" t="t"/>
              <a:pathLst>
                <a:path extrusionOk="0" h="1573" w="906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4670239" y="1657269"/>
              <a:ext cx="359679" cy="206163"/>
            </a:xfrm>
            <a:custGeom>
              <a:rect b="b" l="l" r="r" t="t"/>
              <a:pathLst>
                <a:path extrusionOk="0" h="6477" w="1130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37"/>
          <p:cNvGrpSpPr/>
          <p:nvPr/>
        </p:nvGrpSpPr>
        <p:grpSpPr>
          <a:xfrm>
            <a:off x="4263825" y="881900"/>
            <a:ext cx="4603150" cy="3314575"/>
            <a:chOff x="4263825" y="881900"/>
            <a:chExt cx="4603150" cy="3314575"/>
          </a:xfrm>
        </p:grpSpPr>
        <p:sp>
          <p:nvSpPr>
            <p:cNvPr id="357" name="Google Shape;357;p37"/>
            <p:cNvSpPr/>
            <p:nvPr/>
          </p:nvSpPr>
          <p:spPr>
            <a:xfrm>
              <a:off x="7994575" y="1577600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7968750" y="8819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4263825" y="4031025"/>
              <a:ext cx="616350" cy="165450"/>
              <a:chOff x="4263850" y="3973875"/>
              <a:chExt cx="616350" cy="165450"/>
            </a:xfrm>
          </p:grpSpPr>
          <p:cxnSp>
            <p:nvCxnSpPr>
              <p:cNvPr id="360" name="Google Shape;360;p37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1" name="Google Shape;361;p37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37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63" name="Google Shape;363;p37"/>
          <p:cNvSpPr/>
          <p:nvPr/>
        </p:nvSpPr>
        <p:spPr>
          <a:xfrm>
            <a:off x="1571627" y="2700021"/>
            <a:ext cx="356245" cy="356627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Juego en UE5</a:t>
            </a:r>
            <a:endParaRPr/>
          </a:p>
        </p:txBody>
      </p:sp>
      <p:cxnSp>
        <p:nvCxnSpPr>
          <p:cNvPr id="369" name="Google Shape;369;p38"/>
          <p:cNvCxnSpPr>
            <a:stCxn id="370" idx="1"/>
          </p:cNvCxnSpPr>
          <p:nvPr/>
        </p:nvCxnSpPr>
        <p:spPr>
          <a:xfrm rot="10800000">
            <a:off x="1725113" y="2837269"/>
            <a:ext cx="66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38"/>
          <p:cNvSpPr/>
          <p:nvPr/>
        </p:nvSpPr>
        <p:spPr>
          <a:xfrm>
            <a:off x="2393813" y="2503819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01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71" name="Google Shape;371;p38"/>
          <p:cNvCxnSpPr>
            <a:stCxn id="370" idx="0"/>
            <a:endCxn id="372" idx="2"/>
          </p:cNvCxnSpPr>
          <p:nvPr/>
        </p:nvCxnSpPr>
        <p:spPr>
          <a:xfrm rot="10800000">
            <a:off x="2848763" y="2072119"/>
            <a:ext cx="0" cy="43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38"/>
          <p:cNvSpPr txBox="1"/>
          <p:nvPr/>
        </p:nvSpPr>
        <p:spPr>
          <a:xfrm>
            <a:off x="1927913" y="1161810"/>
            <a:ext cx="1841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Misión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1927913" y="1499511"/>
            <a:ext cx="184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Resolver un misterio 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4243881" y="2503819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02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75" name="Google Shape;375;p38"/>
          <p:cNvCxnSpPr>
            <a:stCxn id="374" idx="2"/>
            <a:endCxn id="376" idx="0"/>
          </p:cNvCxnSpPr>
          <p:nvPr/>
        </p:nvCxnSpPr>
        <p:spPr>
          <a:xfrm>
            <a:off x="4698831" y="3170719"/>
            <a:ext cx="0" cy="3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6" name="Google Shape;376;p38"/>
          <p:cNvSpPr txBox="1"/>
          <p:nvPr/>
        </p:nvSpPr>
        <p:spPr>
          <a:xfrm>
            <a:off x="3777981" y="3518475"/>
            <a:ext cx="1841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Búsqueda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7" name="Google Shape;377;p38"/>
          <p:cNvSpPr txBox="1"/>
          <p:nvPr/>
        </p:nvSpPr>
        <p:spPr>
          <a:xfrm>
            <a:off x="3573463" y="3752450"/>
            <a:ext cx="224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Pergaminos escondidos alrededor del castillo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6093949" y="2503819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79" name="Google Shape;379;p38"/>
          <p:cNvCxnSpPr>
            <a:stCxn id="378" idx="0"/>
            <a:endCxn id="380" idx="2"/>
          </p:cNvCxnSpPr>
          <p:nvPr/>
        </p:nvCxnSpPr>
        <p:spPr>
          <a:xfrm rot="10800000">
            <a:off x="6548899" y="2100619"/>
            <a:ext cx="0" cy="40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p38"/>
          <p:cNvSpPr txBox="1"/>
          <p:nvPr/>
        </p:nvSpPr>
        <p:spPr>
          <a:xfrm>
            <a:off x="5628049" y="1161796"/>
            <a:ext cx="1841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Resolver pistas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0" name="Google Shape;380;p38"/>
          <p:cNvSpPr txBox="1"/>
          <p:nvPr/>
        </p:nvSpPr>
        <p:spPr>
          <a:xfrm>
            <a:off x="5302538" y="1527863"/>
            <a:ext cx="24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Responder preguntas para obtener requerimientos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382" name="Google Shape;382;p38"/>
          <p:cNvSpPr/>
          <p:nvPr/>
        </p:nvSpPr>
        <p:spPr>
          <a:xfrm flipH="1">
            <a:off x="907644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3" name="Google Shape;383;p38"/>
          <p:cNvCxnSpPr>
            <a:stCxn id="370" idx="3"/>
            <a:endCxn id="374" idx="1"/>
          </p:cNvCxnSpPr>
          <p:nvPr/>
        </p:nvCxnSpPr>
        <p:spPr>
          <a:xfrm>
            <a:off x="3303713" y="2837269"/>
            <a:ext cx="94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38"/>
          <p:cNvCxnSpPr>
            <a:stCxn id="374" idx="3"/>
            <a:endCxn id="378" idx="1"/>
          </p:cNvCxnSpPr>
          <p:nvPr/>
        </p:nvCxnSpPr>
        <p:spPr>
          <a:xfrm>
            <a:off x="5153781" y="2837269"/>
            <a:ext cx="94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38"/>
          <p:cNvCxnSpPr>
            <a:stCxn id="378" idx="3"/>
            <a:endCxn id="386" idx="1"/>
          </p:cNvCxnSpPr>
          <p:nvPr/>
        </p:nvCxnSpPr>
        <p:spPr>
          <a:xfrm>
            <a:off x="7003849" y="2837269"/>
            <a:ext cx="94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Juego en UE5</a:t>
            </a:r>
            <a:endParaRPr/>
          </a:p>
        </p:txBody>
      </p:sp>
      <p:sp>
        <p:nvSpPr>
          <p:cNvPr id="392" name="Google Shape;392;p39"/>
          <p:cNvSpPr/>
          <p:nvPr/>
        </p:nvSpPr>
        <p:spPr>
          <a:xfrm>
            <a:off x="61400" y="1370825"/>
            <a:ext cx="725700" cy="7257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9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900" y="2329075"/>
            <a:ext cx="800100" cy="125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9"/>
          <p:cNvPicPr preferRelativeResize="0"/>
          <p:nvPr/>
        </p:nvPicPr>
        <p:blipFill rotWithShape="1">
          <a:blip r:embed="rId4">
            <a:alphaModFix/>
          </a:blip>
          <a:srcRect b="0" l="1521" r="926" t="19087"/>
          <a:stretch/>
        </p:blipFill>
        <p:spPr>
          <a:xfrm>
            <a:off x="2257175" y="1370813"/>
            <a:ext cx="4629644" cy="1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9"/>
          <p:cNvPicPr preferRelativeResize="0"/>
          <p:nvPr/>
        </p:nvPicPr>
        <p:blipFill rotWithShape="1">
          <a:blip r:embed="rId5">
            <a:alphaModFix/>
          </a:blip>
          <a:srcRect b="0" l="0" r="0" t="40476"/>
          <a:stretch/>
        </p:blipFill>
        <p:spPr>
          <a:xfrm>
            <a:off x="1799375" y="2758708"/>
            <a:ext cx="800100" cy="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7075" y="1796225"/>
            <a:ext cx="3000468" cy="2564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Juego en UE5</a:t>
            </a:r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61400" y="1370825"/>
            <a:ext cx="725700" cy="7257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925" y="1221075"/>
            <a:ext cx="6618151" cy="3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/>
          <p:nvPr>
            <p:ph type="title"/>
          </p:nvPr>
        </p:nvSpPr>
        <p:spPr>
          <a:xfrm>
            <a:off x="1732500" y="2408225"/>
            <a:ext cx="5679000" cy="12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Conclusión 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trabajos futuros</a:t>
            </a:r>
            <a:endParaRPr/>
          </a:p>
        </p:txBody>
      </p:sp>
      <p:sp>
        <p:nvSpPr>
          <p:cNvPr id="411" name="Google Shape;411;p41"/>
          <p:cNvSpPr txBox="1"/>
          <p:nvPr>
            <p:ph idx="2" type="title"/>
          </p:nvPr>
        </p:nvSpPr>
        <p:spPr>
          <a:xfrm>
            <a:off x="3408775" y="1106849"/>
            <a:ext cx="2836200" cy="10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grpSp>
        <p:nvGrpSpPr>
          <p:cNvPr id="412" name="Google Shape;412;p41"/>
          <p:cNvGrpSpPr/>
          <p:nvPr/>
        </p:nvGrpSpPr>
        <p:grpSpPr>
          <a:xfrm>
            <a:off x="2688575" y="449175"/>
            <a:ext cx="5064325" cy="3747300"/>
            <a:chOff x="2688575" y="449175"/>
            <a:chExt cx="5064325" cy="3747300"/>
          </a:xfrm>
        </p:grpSpPr>
        <p:sp>
          <p:nvSpPr>
            <p:cNvPr id="413" name="Google Shape;413;p41"/>
            <p:cNvSpPr/>
            <p:nvPr/>
          </p:nvSpPr>
          <p:spPr>
            <a:xfrm>
              <a:off x="2688575" y="449175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7473000" y="3791094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5" name="Google Shape;415;p41"/>
            <p:cNvGrpSpPr/>
            <p:nvPr/>
          </p:nvGrpSpPr>
          <p:grpSpPr>
            <a:xfrm>
              <a:off x="4263850" y="4031025"/>
              <a:ext cx="616350" cy="165450"/>
              <a:chOff x="4263850" y="3973875"/>
              <a:chExt cx="616350" cy="165450"/>
            </a:xfrm>
          </p:grpSpPr>
          <p:cxnSp>
            <p:nvCxnSpPr>
              <p:cNvPr id="416" name="Google Shape;416;p41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41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41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/>
          <p:nvPr>
            <p:ph type="ctrTitle"/>
          </p:nvPr>
        </p:nvSpPr>
        <p:spPr>
          <a:xfrm>
            <a:off x="1783500" y="531550"/>
            <a:ext cx="5577000" cy="13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</a:t>
            </a:r>
            <a:r>
              <a:rPr lang="en" sz="4800"/>
              <a:t>Muchas gracias por su atención!</a:t>
            </a:r>
            <a:endParaRPr sz="4800"/>
          </a:p>
        </p:txBody>
      </p:sp>
      <p:grpSp>
        <p:nvGrpSpPr>
          <p:cNvPr id="424" name="Google Shape;424;p42"/>
          <p:cNvGrpSpPr/>
          <p:nvPr/>
        </p:nvGrpSpPr>
        <p:grpSpPr>
          <a:xfrm>
            <a:off x="1244100" y="1837220"/>
            <a:ext cx="6655800" cy="2874120"/>
            <a:chOff x="1244100" y="1456220"/>
            <a:chExt cx="6655800" cy="2874120"/>
          </a:xfrm>
        </p:grpSpPr>
        <p:cxnSp>
          <p:nvCxnSpPr>
            <p:cNvPr id="425" name="Google Shape;425;p42"/>
            <p:cNvCxnSpPr/>
            <p:nvPr/>
          </p:nvCxnSpPr>
          <p:spPr>
            <a:xfrm rot="10800000">
              <a:off x="2222550" y="1596175"/>
              <a:ext cx="4698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6" name="Google Shape;426;p42"/>
            <p:cNvSpPr/>
            <p:nvPr/>
          </p:nvSpPr>
          <p:spPr>
            <a:xfrm>
              <a:off x="1244100" y="145622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7620000" y="145622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8" name="Google Shape;428;p42"/>
            <p:cNvGrpSpPr/>
            <p:nvPr/>
          </p:nvGrpSpPr>
          <p:grpSpPr>
            <a:xfrm>
              <a:off x="4263825" y="4164890"/>
              <a:ext cx="616350" cy="165450"/>
              <a:chOff x="4263850" y="3973875"/>
              <a:chExt cx="616350" cy="165450"/>
            </a:xfrm>
          </p:grpSpPr>
          <p:cxnSp>
            <p:nvCxnSpPr>
              <p:cNvPr id="429" name="Google Shape;429;p42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0" name="Google Shape;430;p42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1" name="Google Shape;431;p42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32" name="Google Shape;432;p42"/>
          <p:cNvSpPr/>
          <p:nvPr/>
        </p:nvSpPr>
        <p:spPr>
          <a:xfrm>
            <a:off x="2376600" y="3550275"/>
            <a:ext cx="4390800" cy="4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grpSp>
        <p:nvGrpSpPr>
          <p:cNvPr id="433" name="Google Shape;433;p42"/>
          <p:cNvGrpSpPr/>
          <p:nvPr/>
        </p:nvGrpSpPr>
        <p:grpSpPr>
          <a:xfrm>
            <a:off x="2226087" y="3107538"/>
            <a:ext cx="525520" cy="525520"/>
            <a:chOff x="8003914" y="3364989"/>
            <a:chExt cx="435105" cy="435105"/>
          </a:xfrm>
        </p:grpSpPr>
        <p:sp>
          <p:nvSpPr>
            <p:cNvPr id="434" name="Google Shape;434;p42"/>
            <p:cNvSpPr/>
            <p:nvPr/>
          </p:nvSpPr>
          <p:spPr>
            <a:xfrm>
              <a:off x="8003914" y="3364989"/>
              <a:ext cx="435105" cy="435105"/>
            </a:xfrm>
            <a:custGeom>
              <a:rect b="b" l="l" r="r" t="t"/>
              <a:pathLst>
                <a:path extrusionOk="0" h="23218" w="23218">
                  <a:moveTo>
                    <a:pt x="11609" y="1"/>
                  </a:moveTo>
                  <a:cubicBezTo>
                    <a:pt x="5171" y="1"/>
                    <a:pt x="1" y="5204"/>
                    <a:pt x="1" y="11609"/>
                  </a:cubicBezTo>
                  <a:cubicBezTo>
                    <a:pt x="1" y="18014"/>
                    <a:pt x="5171" y="23217"/>
                    <a:pt x="11609" y="23217"/>
                  </a:cubicBezTo>
                  <a:cubicBezTo>
                    <a:pt x="18014" y="23217"/>
                    <a:pt x="23217" y="18014"/>
                    <a:pt x="23217" y="11609"/>
                  </a:cubicBezTo>
                  <a:cubicBezTo>
                    <a:pt x="23217" y="5204"/>
                    <a:pt x="18014" y="1"/>
                    <a:pt x="11609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8124563" y="3466879"/>
              <a:ext cx="51273" cy="211931"/>
            </a:xfrm>
            <a:custGeom>
              <a:rect b="b" l="l" r="r" t="t"/>
              <a:pathLst>
                <a:path extrusionOk="0" h="11309" w="2736">
                  <a:moveTo>
                    <a:pt x="1368" y="1"/>
                  </a:moveTo>
                  <a:cubicBezTo>
                    <a:pt x="601" y="1"/>
                    <a:pt x="1" y="601"/>
                    <a:pt x="1" y="1335"/>
                  </a:cubicBezTo>
                  <a:cubicBezTo>
                    <a:pt x="1" y="2102"/>
                    <a:pt x="601" y="2703"/>
                    <a:pt x="1368" y="2703"/>
                  </a:cubicBezTo>
                  <a:cubicBezTo>
                    <a:pt x="2136" y="2703"/>
                    <a:pt x="2736" y="2102"/>
                    <a:pt x="2736" y="1335"/>
                  </a:cubicBezTo>
                  <a:cubicBezTo>
                    <a:pt x="2736" y="601"/>
                    <a:pt x="2136" y="1"/>
                    <a:pt x="1368" y="1"/>
                  </a:cubicBezTo>
                  <a:close/>
                  <a:moveTo>
                    <a:pt x="201" y="3737"/>
                  </a:moveTo>
                  <a:lnTo>
                    <a:pt x="201" y="11309"/>
                  </a:lnTo>
                  <a:lnTo>
                    <a:pt x="2536" y="11309"/>
                  </a:lnTo>
                  <a:lnTo>
                    <a:pt x="2536" y="37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8200199" y="3533782"/>
              <a:ext cx="136933" cy="145029"/>
            </a:xfrm>
            <a:custGeom>
              <a:rect b="b" l="l" r="r" t="t"/>
              <a:pathLst>
                <a:path extrusionOk="0" h="7739" w="7307">
                  <a:moveTo>
                    <a:pt x="4504" y="0"/>
                  </a:moveTo>
                  <a:cubicBezTo>
                    <a:pt x="3337" y="0"/>
                    <a:pt x="2569" y="601"/>
                    <a:pt x="2269" y="1201"/>
                  </a:cubicBezTo>
                  <a:lnTo>
                    <a:pt x="2236" y="1201"/>
                  </a:lnTo>
                  <a:lnTo>
                    <a:pt x="2236" y="167"/>
                  </a:lnTo>
                  <a:lnTo>
                    <a:pt x="1" y="167"/>
                  </a:lnTo>
                  <a:lnTo>
                    <a:pt x="1" y="7739"/>
                  </a:lnTo>
                  <a:lnTo>
                    <a:pt x="2336" y="7739"/>
                  </a:lnTo>
                  <a:lnTo>
                    <a:pt x="2336" y="4003"/>
                  </a:lnTo>
                  <a:cubicBezTo>
                    <a:pt x="2336" y="3002"/>
                    <a:pt x="2536" y="2068"/>
                    <a:pt x="3737" y="2068"/>
                  </a:cubicBezTo>
                  <a:cubicBezTo>
                    <a:pt x="4938" y="2068"/>
                    <a:pt x="4971" y="3202"/>
                    <a:pt x="4971" y="4070"/>
                  </a:cubicBezTo>
                  <a:lnTo>
                    <a:pt x="4971" y="7739"/>
                  </a:lnTo>
                  <a:lnTo>
                    <a:pt x="7306" y="7739"/>
                  </a:lnTo>
                  <a:lnTo>
                    <a:pt x="7306" y="3603"/>
                  </a:lnTo>
                  <a:cubicBezTo>
                    <a:pt x="7306" y="1568"/>
                    <a:pt x="6872" y="0"/>
                    <a:pt x="4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42"/>
          <p:cNvSpPr txBox="1"/>
          <p:nvPr>
            <p:ph idx="4294967295" type="subTitle"/>
          </p:nvPr>
        </p:nvSpPr>
        <p:spPr>
          <a:xfrm>
            <a:off x="2851575" y="2490400"/>
            <a:ext cx="5048400" cy="1759800"/>
          </a:xfrm>
          <a:prstGeom prst="rect">
            <a:avLst/>
          </a:prstGeom>
        </p:spPr>
        <p:txBody>
          <a:bodyPr anchorCtr="0" anchor="t" bIns="91425" lIns="274300" spcFirstLastPara="1" rIns="2743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www.linkedin.com/in/patricia-cristaldo-60b3b2161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www.linkedin.com/in/lucía-inés-thea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hlinkClick r:id="rId5"/>
              </a:rPr>
              <a:t>www.linkedin.com/in/luciana-gabriela-valiente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www.linkedin.com/in/daniela-lopezdeluise-a973047/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1530025" y="12711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</a:t>
            </a:r>
            <a:endParaRPr/>
          </a:p>
        </p:txBody>
      </p:sp>
      <p:sp>
        <p:nvSpPr>
          <p:cNvPr id="177" name="Google Shape;177;p27"/>
          <p:cNvSpPr txBox="1"/>
          <p:nvPr>
            <p:ph idx="2" type="title"/>
          </p:nvPr>
        </p:nvSpPr>
        <p:spPr>
          <a:xfrm>
            <a:off x="720000" y="12711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178" name="Google Shape;178;p27"/>
          <p:cNvSpPr txBox="1"/>
          <p:nvPr>
            <p:ph idx="3" type="title"/>
          </p:nvPr>
        </p:nvSpPr>
        <p:spPr>
          <a:xfrm>
            <a:off x="5200664" y="12711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Gamificación Godot</a:t>
            </a:r>
            <a:endParaRPr/>
          </a:p>
        </p:txBody>
      </p:sp>
      <p:sp>
        <p:nvSpPr>
          <p:cNvPr id="179" name="Google Shape;179;p27"/>
          <p:cNvSpPr txBox="1"/>
          <p:nvPr>
            <p:ph idx="4" type="title"/>
          </p:nvPr>
        </p:nvSpPr>
        <p:spPr>
          <a:xfrm>
            <a:off x="4397687" y="12711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80" name="Google Shape;180;p27"/>
          <p:cNvSpPr txBox="1"/>
          <p:nvPr>
            <p:ph idx="6" type="title"/>
          </p:nvPr>
        </p:nvSpPr>
        <p:spPr>
          <a:xfrm>
            <a:off x="1530025" y="30605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Gamificación Unreal</a:t>
            </a:r>
            <a:endParaRPr/>
          </a:p>
        </p:txBody>
      </p:sp>
      <p:sp>
        <p:nvSpPr>
          <p:cNvPr id="181" name="Google Shape;181;p27"/>
          <p:cNvSpPr txBox="1"/>
          <p:nvPr>
            <p:ph idx="7" type="title"/>
          </p:nvPr>
        </p:nvSpPr>
        <p:spPr>
          <a:xfrm>
            <a:off x="720000" y="30605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182" name="Google Shape;182;p27"/>
          <p:cNvSpPr txBox="1"/>
          <p:nvPr>
            <p:ph idx="9" type="title"/>
          </p:nvPr>
        </p:nvSpPr>
        <p:spPr>
          <a:xfrm>
            <a:off x="5130950" y="3060550"/>
            <a:ext cx="3144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Conclusión y trabajos futuros</a:t>
            </a:r>
            <a:endParaRPr/>
          </a:p>
        </p:txBody>
      </p:sp>
      <p:sp>
        <p:nvSpPr>
          <p:cNvPr id="183" name="Google Shape;183;p27"/>
          <p:cNvSpPr txBox="1"/>
          <p:nvPr>
            <p:ph idx="13" type="title"/>
          </p:nvPr>
        </p:nvSpPr>
        <p:spPr>
          <a:xfrm>
            <a:off x="4397684" y="30605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277025" y="4120700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573275" y="39955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" name="Google Shape;186;p27"/>
          <p:cNvGrpSpPr/>
          <p:nvPr/>
        </p:nvGrpSpPr>
        <p:grpSpPr>
          <a:xfrm>
            <a:off x="8275575" y="2489025"/>
            <a:ext cx="616350" cy="165450"/>
            <a:chOff x="4263850" y="3973875"/>
            <a:chExt cx="616350" cy="165450"/>
          </a:xfrm>
        </p:grpSpPr>
        <p:cxnSp>
          <p:nvCxnSpPr>
            <p:cNvPr id="187" name="Google Shape;187;p27"/>
            <p:cNvCxnSpPr/>
            <p:nvPr/>
          </p:nvCxnSpPr>
          <p:spPr>
            <a:xfrm>
              <a:off x="4263850" y="4056525"/>
              <a:ext cx="616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7"/>
            <p:cNvCxnSpPr/>
            <p:nvPr/>
          </p:nvCxnSpPr>
          <p:spPr>
            <a:xfrm>
              <a:off x="4731700" y="397387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27"/>
            <p:cNvCxnSpPr/>
            <p:nvPr/>
          </p:nvCxnSpPr>
          <p:spPr>
            <a:xfrm flipH="1" rot="10800000">
              <a:off x="4731700" y="405652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0" name="Google Shape;190;p27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idx="2" type="title"/>
          </p:nvPr>
        </p:nvSpPr>
        <p:spPr>
          <a:xfrm>
            <a:off x="5948700" y="12"/>
            <a:ext cx="3150900" cy="10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44400" y="4608000"/>
            <a:ext cx="9055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00"/>
              <a:t>Proceso para la formulación de métricas para la evaluación integral de metodologías de gestión de proyectos</a:t>
            </a:r>
            <a:endParaRPr b="1" sz="1300"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7000"/>
            <a:ext cx="8927563" cy="34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1732500" y="2408225"/>
            <a:ext cx="567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Gamificación Godot</a:t>
            </a:r>
            <a:endParaRPr/>
          </a:p>
        </p:txBody>
      </p:sp>
      <p:sp>
        <p:nvSpPr>
          <p:cNvPr id="203" name="Google Shape;203;p29"/>
          <p:cNvSpPr txBox="1"/>
          <p:nvPr>
            <p:ph idx="2" type="title"/>
          </p:nvPr>
        </p:nvSpPr>
        <p:spPr>
          <a:xfrm>
            <a:off x="5489750" y="1319331"/>
            <a:ext cx="283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4263850" y="821675"/>
            <a:ext cx="4628075" cy="3374800"/>
            <a:chOff x="4263850" y="821675"/>
            <a:chExt cx="4628075" cy="3374800"/>
          </a:xfrm>
        </p:grpSpPr>
        <p:sp>
          <p:nvSpPr>
            <p:cNvPr id="205" name="Google Shape;205;p29"/>
            <p:cNvSpPr/>
            <p:nvPr/>
          </p:nvSpPr>
          <p:spPr>
            <a:xfrm>
              <a:off x="5840575" y="821675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612025" y="2179269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" name="Google Shape;207;p29"/>
            <p:cNvGrpSpPr/>
            <p:nvPr/>
          </p:nvGrpSpPr>
          <p:grpSpPr>
            <a:xfrm>
              <a:off x="4263850" y="4031025"/>
              <a:ext cx="616350" cy="165450"/>
              <a:chOff x="4263850" y="3973875"/>
              <a:chExt cx="616350" cy="165450"/>
            </a:xfrm>
          </p:grpSpPr>
          <p:cxnSp>
            <p:nvCxnSpPr>
              <p:cNvPr id="208" name="Google Shape;208;p29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" name="Google Shape;209;p29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" name="Google Shape;210;p29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/>
          </a:blip>
          <a:srcRect b="3271" l="0" r="0" t="5086"/>
          <a:stretch/>
        </p:blipFill>
        <p:spPr>
          <a:xfrm>
            <a:off x="721300" y="791625"/>
            <a:ext cx="4251000" cy="3895800"/>
          </a:xfrm>
          <a:prstGeom prst="roundRect">
            <a:avLst>
              <a:gd fmla="val 46058" name="adj"/>
            </a:avLst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>
            <p:ph type="title"/>
          </p:nvPr>
        </p:nvSpPr>
        <p:spPr>
          <a:xfrm>
            <a:off x="5058475" y="1173800"/>
            <a:ext cx="33723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Godot</a:t>
            </a:r>
            <a:endParaRPr/>
          </a:p>
        </p:txBody>
      </p:sp>
      <p:sp>
        <p:nvSpPr>
          <p:cNvPr id="217" name="Google Shape;217;p30"/>
          <p:cNvSpPr txBox="1"/>
          <p:nvPr>
            <p:ph idx="1" type="subTitle"/>
          </p:nvPr>
        </p:nvSpPr>
        <p:spPr>
          <a:xfrm>
            <a:off x="5058475" y="2076175"/>
            <a:ext cx="3633300" cy="20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Godot es un motor de videojuegos 2D y 3D multiplataforma, libre y de código abierto, publicado bajo la Licencia MIT y desarrollado por la empresa argentina OKAM Studios desde alrededor del año 2001. En febrero de 2014, el código fuente fue liberado al público en GitHub bajo la Licencia MIT.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4341025" y="405442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idx="1" type="subTitle"/>
          </p:nvPr>
        </p:nvSpPr>
        <p:spPr>
          <a:xfrm>
            <a:off x="2801125" y="73446"/>
            <a:ext cx="35418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Propuesta de juego</a:t>
            </a:r>
            <a:endParaRPr/>
          </a:p>
        </p:txBody>
      </p:sp>
      <p:sp>
        <p:nvSpPr>
          <p:cNvPr id="226" name="Google Shape;226;p31"/>
          <p:cNvSpPr txBox="1"/>
          <p:nvPr>
            <p:ph idx="4" type="subTitle"/>
          </p:nvPr>
        </p:nvSpPr>
        <p:spPr>
          <a:xfrm>
            <a:off x="1942800" y="2653325"/>
            <a:ext cx="5258400" cy="10464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Aventura conversacional</a:t>
            </a:r>
            <a:r>
              <a:rPr lang="en"/>
              <a:t> en el que cada miembro del equipo puede avanzar en su </a:t>
            </a: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juego individual</a:t>
            </a:r>
            <a:r>
              <a:rPr lang="en"/>
              <a:t>, generando aportes al proyecto en el que se esté trabajando en ese momento.</a:t>
            </a:r>
            <a:endParaRPr/>
          </a:p>
        </p:txBody>
      </p:sp>
      <p:grpSp>
        <p:nvGrpSpPr>
          <p:cNvPr id="227" name="Google Shape;227;p31"/>
          <p:cNvGrpSpPr/>
          <p:nvPr/>
        </p:nvGrpSpPr>
        <p:grpSpPr>
          <a:xfrm>
            <a:off x="2140875" y="1867000"/>
            <a:ext cx="5526650" cy="1990025"/>
            <a:chOff x="2140875" y="1867000"/>
            <a:chExt cx="5526650" cy="1990025"/>
          </a:xfrm>
        </p:grpSpPr>
        <p:sp>
          <p:nvSpPr>
            <p:cNvPr id="228" name="Google Shape;228;p31"/>
            <p:cNvSpPr/>
            <p:nvPr/>
          </p:nvSpPr>
          <p:spPr>
            <a:xfrm>
              <a:off x="2140875" y="1867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6795125" y="2984625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963" y="734000"/>
            <a:ext cx="1836075" cy="18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4100" y="3558100"/>
            <a:ext cx="1535850" cy="15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 y estética</a:t>
            </a:r>
            <a:endParaRPr/>
          </a:p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859763" y="2305788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Música</a:t>
            </a:r>
            <a:endParaRPr/>
          </a:p>
        </p:txBody>
      </p:sp>
      <p:sp>
        <p:nvSpPr>
          <p:cNvPr id="238" name="Google Shape;238;p32"/>
          <p:cNvSpPr txBox="1"/>
          <p:nvPr>
            <p:ph idx="1" type="subTitle"/>
          </p:nvPr>
        </p:nvSpPr>
        <p:spPr>
          <a:xfrm>
            <a:off x="790350" y="2714550"/>
            <a:ext cx="20952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-Sendero del </a:t>
            </a:r>
            <a:r>
              <a:rPr lang="en"/>
              <a:t>Capybara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-Hermano </a:t>
            </a:r>
            <a:r>
              <a:rPr lang="en"/>
              <a:t>Capybara</a:t>
            </a:r>
            <a:endParaRPr/>
          </a:p>
        </p:txBody>
      </p:sp>
      <p:sp>
        <p:nvSpPr>
          <p:cNvPr id="239" name="Google Shape;239;p32"/>
          <p:cNvSpPr txBox="1"/>
          <p:nvPr>
            <p:ph idx="2" type="title"/>
          </p:nvPr>
        </p:nvSpPr>
        <p:spPr>
          <a:xfrm>
            <a:off x="3559050" y="384906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Personajes</a:t>
            </a:r>
            <a:endParaRPr/>
          </a:p>
        </p:txBody>
      </p:sp>
      <p:sp>
        <p:nvSpPr>
          <p:cNvPr id="240" name="Google Shape;240;p32"/>
          <p:cNvSpPr txBox="1"/>
          <p:nvPr>
            <p:ph idx="3" type="subTitle"/>
          </p:nvPr>
        </p:nvSpPr>
        <p:spPr>
          <a:xfrm>
            <a:off x="3559049" y="4257813"/>
            <a:ext cx="20259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-Cimarrón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-Malón</a:t>
            </a:r>
            <a:endParaRPr/>
          </a:p>
        </p:txBody>
      </p:sp>
      <p:sp>
        <p:nvSpPr>
          <p:cNvPr id="241" name="Google Shape;241;p32"/>
          <p:cNvSpPr txBox="1"/>
          <p:nvPr>
            <p:ph idx="8" type="title"/>
          </p:nvPr>
        </p:nvSpPr>
        <p:spPr>
          <a:xfrm>
            <a:off x="6258337" y="2305788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</a:t>
            </a:r>
            <a:endParaRPr/>
          </a:p>
        </p:txBody>
      </p:sp>
      <p:sp>
        <p:nvSpPr>
          <p:cNvPr id="242" name="Google Shape;242;p32"/>
          <p:cNvSpPr txBox="1"/>
          <p:nvPr>
            <p:ph idx="9" type="subTitle"/>
          </p:nvPr>
        </p:nvSpPr>
        <p:spPr>
          <a:xfrm>
            <a:off x="6021750" y="2714550"/>
            <a:ext cx="24990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-Nordelta, Buenos Aires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-400 (2020) a 3000 (2022)</a:t>
            </a:r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14584" r="14584" t="0"/>
          <a:stretch/>
        </p:blipFill>
        <p:spPr>
          <a:xfrm>
            <a:off x="6640375" y="1161800"/>
            <a:ext cx="1261800" cy="1209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 rotWithShape="1">
          <a:blip r:embed="rId4">
            <a:alphaModFix/>
          </a:blip>
          <a:srcRect b="20394" l="5576" r="34718" t="0"/>
          <a:stretch/>
        </p:blipFill>
        <p:spPr>
          <a:xfrm>
            <a:off x="1267925" y="1161798"/>
            <a:ext cx="1209600" cy="1209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 rotWithShape="1">
          <a:blip r:embed="rId5">
            <a:alphaModFix/>
          </a:blip>
          <a:srcRect b="18971" l="8331" r="24265" t="18395"/>
          <a:stretch/>
        </p:blipFill>
        <p:spPr>
          <a:xfrm>
            <a:off x="4263838" y="3338175"/>
            <a:ext cx="61632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/>
          <p:nvPr/>
        </p:nvSpPr>
        <p:spPr>
          <a:xfrm>
            <a:off x="317155" y="2437412"/>
            <a:ext cx="669600" cy="56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52" name="Google Shape;252;p33"/>
          <p:cNvCxnSpPr>
            <a:stCxn id="251" idx="0"/>
            <a:endCxn id="253" idx="2"/>
          </p:cNvCxnSpPr>
          <p:nvPr/>
        </p:nvCxnSpPr>
        <p:spPr>
          <a:xfrm rot="10800000">
            <a:off x="651955" y="2095712"/>
            <a:ext cx="0" cy="34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3"/>
          <p:cNvSpPr txBox="1"/>
          <p:nvPr/>
        </p:nvSpPr>
        <p:spPr>
          <a:xfrm>
            <a:off x="-25750" y="1036826"/>
            <a:ext cx="13554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Accediendo a la casa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-25750" y="1610493"/>
            <a:ext cx="13554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Requisitos del negocio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1262842" y="3033812"/>
            <a:ext cx="669600" cy="564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56" name="Google Shape;256;p33"/>
          <p:cNvCxnSpPr>
            <a:stCxn id="255" idx="2"/>
          </p:cNvCxnSpPr>
          <p:nvPr/>
        </p:nvCxnSpPr>
        <p:spPr>
          <a:xfrm flipH="1">
            <a:off x="1591942" y="3598712"/>
            <a:ext cx="5700" cy="29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33"/>
          <p:cNvSpPr txBox="1"/>
          <p:nvPr/>
        </p:nvSpPr>
        <p:spPr>
          <a:xfrm>
            <a:off x="719400" y="3904800"/>
            <a:ext cx="1756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En búsqueda de tecnología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919950" y="4389900"/>
            <a:ext cx="13554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Requisitos funcionales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2427129" y="2437412"/>
            <a:ext cx="669600" cy="56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60" name="Google Shape;260;p33"/>
          <p:cNvCxnSpPr>
            <a:stCxn id="259" idx="0"/>
            <a:endCxn id="261" idx="2"/>
          </p:cNvCxnSpPr>
          <p:nvPr/>
        </p:nvCxnSpPr>
        <p:spPr>
          <a:xfrm flipH="1" rot="10800000">
            <a:off x="2761929" y="2071712"/>
            <a:ext cx="1200" cy="365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33"/>
          <p:cNvSpPr txBox="1"/>
          <p:nvPr/>
        </p:nvSpPr>
        <p:spPr>
          <a:xfrm>
            <a:off x="1891925" y="1036825"/>
            <a:ext cx="17565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En búsqueda de información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1631450" y="1323025"/>
            <a:ext cx="22635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Información acerca de los interesados del proyecto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cxnSp>
        <p:nvCxnSpPr>
          <p:cNvPr id="263" name="Google Shape;263;p33"/>
          <p:cNvCxnSpPr>
            <a:stCxn id="264" idx="2"/>
            <a:endCxn id="265" idx="0"/>
          </p:cNvCxnSpPr>
          <p:nvPr/>
        </p:nvCxnSpPr>
        <p:spPr>
          <a:xfrm flipH="1">
            <a:off x="3860578" y="3567212"/>
            <a:ext cx="1500" cy="29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33"/>
          <p:cNvSpPr/>
          <p:nvPr/>
        </p:nvSpPr>
        <p:spPr>
          <a:xfrm>
            <a:off x="3527278" y="3002312"/>
            <a:ext cx="669600" cy="564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3031963" y="3861800"/>
            <a:ext cx="16572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Selección de nuevo hábitat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2835625" y="4358400"/>
            <a:ext cx="20646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Requisitos del proyecto y los requisitos de calidad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267" name="Google Shape;267;p33"/>
          <p:cNvSpPr/>
          <p:nvPr/>
        </p:nvSpPr>
        <p:spPr>
          <a:xfrm flipH="1">
            <a:off x="145644" y="437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Google Shape;268;p33"/>
          <p:cNvCxnSpPr>
            <a:stCxn id="251" idx="3"/>
            <a:endCxn id="255" idx="1"/>
          </p:cNvCxnSpPr>
          <p:nvPr/>
        </p:nvCxnSpPr>
        <p:spPr>
          <a:xfrm>
            <a:off x="986755" y="2719862"/>
            <a:ext cx="276000" cy="59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3"/>
          <p:cNvCxnSpPr>
            <a:stCxn id="255" idx="3"/>
            <a:endCxn id="259" idx="1"/>
          </p:cNvCxnSpPr>
          <p:nvPr/>
        </p:nvCxnSpPr>
        <p:spPr>
          <a:xfrm flipH="1" rot="10800000">
            <a:off x="1932442" y="2719862"/>
            <a:ext cx="494700" cy="59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3"/>
          <p:cNvCxnSpPr>
            <a:stCxn id="259" idx="3"/>
            <a:endCxn id="264" idx="1"/>
          </p:cNvCxnSpPr>
          <p:nvPr/>
        </p:nvCxnSpPr>
        <p:spPr>
          <a:xfrm>
            <a:off x="3096729" y="2719862"/>
            <a:ext cx="430500" cy="564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3"/>
          <p:cNvCxnSpPr>
            <a:stCxn id="272" idx="1"/>
            <a:endCxn id="264" idx="3"/>
          </p:cNvCxnSpPr>
          <p:nvPr/>
        </p:nvCxnSpPr>
        <p:spPr>
          <a:xfrm flipH="1">
            <a:off x="4197018" y="2719862"/>
            <a:ext cx="600000" cy="56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33"/>
          <p:cNvSpPr/>
          <p:nvPr/>
        </p:nvSpPr>
        <p:spPr>
          <a:xfrm>
            <a:off x="4797018" y="2437412"/>
            <a:ext cx="669600" cy="56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73" name="Google Shape;273;p33"/>
          <p:cNvCxnSpPr>
            <a:stCxn id="272" idx="0"/>
            <a:endCxn id="274" idx="2"/>
          </p:cNvCxnSpPr>
          <p:nvPr/>
        </p:nvCxnSpPr>
        <p:spPr>
          <a:xfrm rot="10800000">
            <a:off x="5131818" y="2095712"/>
            <a:ext cx="0" cy="34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33"/>
          <p:cNvSpPr txBox="1"/>
          <p:nvPr/>
        </p:nvSpPr>
        <p:spPr>
          <a:xfrm>
            <a:off x="4099513" y="937375"/>
            <a:ext cx="2064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Búsqueda de los objetos del listado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4099513" y="1530700"/>
            <a:ext cx="2064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Restricciones o supuestos del proyecto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5945592" y="3002312"/>
            <a:ext cx="669600" cy="564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77" name="Google Shape;277;p33"/>
          <p:cNvCxnSpPr>
            <a:stCxn id="276" idx="2"/>
            <a:endCxn id="278" idx="0"/>
          </p:cNvCxnSpPr>
          <p:nvPr/>
        </p:nvCxnSpPr>
        <p:spPr>
          <a:xfrm>
            <a:off x="6280392" y="3567212"/>
            <a:ext cx="0" cy="29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33"/>
          <p:cNvSpPr txBox="1"/>
          <p:nvPr/>
        </p:nvSpPr>
        <p:spPr>
          <a:xfrm>
            <a:off x="5602675" y="3861801"/>
            <a:ext cx="13554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Armado de nave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5058950" y="4293750"/>
            <a:ext cx="24429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Herramientas y técnicas utilizadas para la recolección de requisitos del proyecto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7082429" y="2468912"/>
            <a:ext cx="669600" cy="56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7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81" name="Google Shape;281;p33"/>
          <p:cNvCxnSpPr>
            <a:stCxn id="280" idx="0"/>
            <a:endCxn id="282" idx="2"/>
          </p:cNvCxnSpPr>
          <p:nvPr/>
        </p:nvCxnSpPr>
        <p:spPr>
          <a:xfrm rot="10800000">
            <a:off x="7417229" y="2275712"/>
            <a:ext cx="0" cy="19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3" name="Google Shape;283;p33"/>
          <p:cNvSpPr txBox="1"/>
          <p:nvPr/>
        </p:nvSpPr>
        <p:spPr>
          <a:xfrm>
            <a:off x="6409675" y="898625"/>
            <a:ext cx="20151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Preparados para el despegue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6066775" y="1517050"/>
            <a:ext cx="27009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Herramientas y técnicas que utilizan para la documentación 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de requisitos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cxnSp>
        <p:nvCxnSpPr>
          <p:cNvPr id="284" name="Google Shape;284;p33"/>
          <p:cNvCxnSpPr>
            <a:stCxn id="272" idx="3"/>
            <a:endCxn id="276" idx="1"/>
          </p:cNvCxnSpPr>
          <p:nvPr/>
        </p:nvCxnSpPr>
        <p:spPr>
          <a:xfrm>
            <a:off x="5466618" y="2719862"/>
            <a:ext cx="479100" cy="564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3"/>
          <p:cNvCxnSpPr>
            <a:stCxn id="276" idx="3"/>
            <a:endCxn id="280" idx="1"/>
          </p:cNvCxnSpPr>
          <p:nvPr/>
        </p:nvCxnSpPr>
        <p:spPr>
          <a:xfrm flipH="1" rot="10800000">
            <a:off x="6615192" y="2751362"/>
            <a:ext cx="4671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33"/>
          <p:cNvSpPr txBox="1"/>
          <p:nvPr>
            <p:ph idx="1" type="subTitle"/>
          </p:nvPr>
        </p:nvSpPr>
        <p:spPr>
          <a:xfrm>
            <a:off x="501950" y="43700"/>
            <a:ext cx="4705200" cy="7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Niveles y progreso</a:t>
            </a:r>
            <a:endParaRPr/>
          </a:p>
        </p:txBody>
      </p:sp>
      <p:pic>
        <p:nvPicPr>
          <p:cNvPr id="287" name="Google Shape;2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3050" y="3329399"/>
            <a:ext cx="404700" cy="4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7486800" y="3886775"/>
            <a:ext cx="16572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Logos acumulativos de bonus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75" y="65275"/>
            <a:ext cx="5651007" cy="31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600" y="1846700"/>
            <a:ext cx="5005274" cy="31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942" y="1988640"/>
            <a:ext cx="1912198" cy="255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 rotWithShape="1">
          <a:blip r:embed="rId6">
            <a:alphaModFix/>
          </a:blip>
          <a:srcRect b="14280" l="0" r="24539" t="18546"/>
          <a:stretch/>
        </p:blipFill>
        <p:spPr>
          <a:xfrm>
            <a:off x="1080725" y="3498250"/>
            <a:ext cx="1566275" cy="13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7">
            <a:alphaModFix/>
          </a:blip>
          <a:srcRect b="16809" l="27055" r="0" t="18238"/>
          <a:stretch/>
        </p:blipFill>
        <p:spPr>
          <a:xfrm>
            <a:off x="6811975" y="414000"/>
            <a:ext cx="1394825" cy="12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Professional Business Meeting by Slidesgo">
  <a:themeElements>
    <a:clrScheme name="Simple Light">
      <a:dk1>
        <a:srgbClr val="191919"/>
      </a:dk1>
      <a:lt1>
        <a:srgbClr val="FDECDD"/>
      </a:lt1>
      <a:dk2>
        <a:srgbClr val="B3A9A9"/>
      </a:dk2>
      <a:lt2>
        <a:srgbClr val="FDE4CE"/>
      </a:lt2>
      <a:accent1>
        <a:srgbClr val="FDE0C6"/>
      </a:accent1>
      <a:accent2>
        <a:srgbClr val="FFD8B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