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Marta Bold" panose="020B0604020202020204" charset="0"/>
      <p:regular r:id="rId24"/>
    </p:embeddedFont>
    <p:embeddedFont>
      <p:font typeface="Poppins" panose="00000500000000000000" pitchFamily="2" charset="0"/>
      <p:regular r:id="rId25"/>
      <p:bold r:id="rId26"/>
      <p:italic r:id="rId27"/>
      <p:boldItalic r:id="rId28"/>
    </p:embeddedFont>
    <p:embeddedFont>
      <p:font typeface="Poppins Bold" panose="00000800000000000000" charset="0"/>
      <p:regular r:id="rId29"/>
    </p:embeddedFont>
    <p:embeddedFont>
      <p:font typeface="Poppins Bold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2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png"/><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9.gif"/><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sv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2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47.gif"/></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13.svg"/><Relationship Id="rId4" Type="http://schemas.openxmlformats.org/officeDocument/2006/relationships/image" Target="../media/image2.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svg"/><Relationship Id="rId7" Type="http://schemas.openxmlformats.org/officeDocument/2006/relationships/image" Target="../media/image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p:nvPr/>
        </p:nvGrpSpPr>
        <p:grpSpPr>
          <a:xfrm>
            <a:off x="0" y="59958"/>
            <a:ext cx="18288000" cy="10227042"/>
            <a:chOff x="0" y="0"/>
            <a:chExt cx="3401804" cy="1902362"/>
          </a:xfrm>
        </p:grpSpPr>
        <p:sp>
          <p:nvSpPr>
            <p:cNvPr id="4" name="Freeform 4"/>
            <p:cNvSpPr/>
            <p:nvPr/>
          </p:nvSpPr>
          <p:spPr>
            <a:xfrm>
              <a:off x="0" y="0"/>
              <a:ext cx="3401804" cy="1902362"/>
            </a:xfrm>
            <a:custGeom>
              <a:avLst/>
              <a:gdLst/>
              <a:ahLst/>
              <a:cxnLst/>
              <a:rect l="l" t="t" r="r" b="b"/>
              <a:pathLst>
                <a:path w="3401804" h="1902362">
                  <a:moveTo>
                    <a:pt x="0" y="0"/>
                  </a:moveTo>
                  <a:lnTo>
                    <a:pt x="3401804" y="0"/>
                  </a:lnTo>
                  <a:lnTo>
                    <a:pt x="3401804" y="1902362"/>
                  </a:lnTo>
                  <a:lnTo>
                    <a:pt x="0" y="1902362"/>
                  </a:lnTo>
                  <a:close/>
                </a:path>
              </a:pathLst>
            </a:custGeom>
            <a:solidFill>
              <a:srgbClr val="14056D">
                <a:alpha val="19608"/>
              </a:srgbClr>
            </a:solidFill>
          </p:spPr>
        </p:sp>
      </p:grpSp>
      <p:grpSp>
        <p:nvGrpSpPr>
          <p:cNvPr id="5" name="Group 5"/>
          <p:cNvGrpSpPr/>
          <p:nvPr/>
        </p:nvGrpSpPr>
        <p:grpSpPr>
          <a:xfrm>
            <a:off x="-2037015" y="-3248668"/>
            <a:ext cx="7188789" cy="6617251"/>
            <a:chOff x="0" y="0"/>
            <a:chExt cx="9585052" cy="8823001"/>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51627">
              <a:off x="879588" y="1595114"/>
              <a:ext cx="7866936" cy="595026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7862340" cy="7819455"/>
            </a:xfrm>
            <a:prstGeom prst="rect">
              <a:avLst/>
            </a:prstGeom>
          </p:spPr>
        </p:pic>
      </p:grpSp>
      <p:pic>
        <p:nvPicPr>
          <p:cNvPr id="8" name="Picture 8"/>
          <p:cNvPicPr>
            <a:picLocks noChangeAspect="1"/>
          </p:cNvPicPr>
          <p:nvPr/>
        </p:nvPicPr>
        <p:blipFill>
          <a:blip r:embed="rId7">
            <a:alphaModFix amt="3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14962">
            <a:off x="8746307" y="1173374"/>
            <a:ext cx="13977674" cy="10572204"/>
          </a:xfrm>
          <a:prstGeom prst="rect">
            <a:avLst/>
          </a:prstGeom>
        </p:spPr>
      </p:pic>
      <p:grpSp>
        <p:nvGrpSpPr>
          <p:cNvPr id="9" name="Group 9"/>
          <p:cNvGrpSpPr/>
          <p:nvPr/>
        </p:nvGrpSpPr>
        <p:grpSpPr>
          <a:xfrm>
            <a:off x="17965949" y="3952512"/>
            <a:ext cx="322051" cy="1215120"/>
            <a:chOff x="0" y="0"/>
            <a:chExt cx="200092" cy="754960"/>
          </a:xfrm>
        </p:grpSpPr>
        <p:sp>
          <p:nvSpPr>
            <p:cNvPr id="10" name="Freeform 10"/>
            <p:cNvSpPr/>
            <p:nvPr/>
          </p:nvSpPr>
          <p:spPr>
            <a:xfrm>
              <a:off x="0" y="0"/>
              <a:ext cx="200091" cy="754960"/>
            </a:xfrm>
            <a:custGeom>
              <a:avLst/>
              <a:gdLst/>
              <a:ahLst/>
              <a:cxnLst/>
              <a:rect l="l" t="t" r="r" b="b"/>
              <a:pathLst>
                <a:path w="200091" h="754960">
                  <a:moveTo>
                    <a:pt x="0" y="0"/>
                  </a:moveTo>
                  <a:lnTo>
                    <a:pt x="200091" y="0"/>
                  </a:lnTo>
                  <a:lnTo>
                    <a:pt x="200091" y="754960"/>
                  </a:lnTo>
                  <a:lnTo>
                    <a:pt x="0" y="754960"/>
                  </a:lnTo>
                  <a:close/>
                </a:path>
              </a:pathLst>
            </a:custGeom>
            <a:solidFill>
              <a:srgbClr val="5CE1E6"/>
            </a:solidFill>
          </p:spPr>
        </p:sp>
      </p:grpSp>
      <p:pic>
        <p:nvPicPr>
          <p:cNvPr id="11" name="Picture 11"/>
          <p:cNvPicPr>
            <a:picLocks noChangeAspect="1"/>
          </p:cNvPicPr>
          <p:nvPr/>
        </p:nvPicPr>
        <p:blipFill>
          <a:blip r:embed="rId9"/>
          <a:srcRect/>
          <a:stretch>
            <a:fillRect/>
          </a:stretch>
        </p:blipFill>
        <p:spPr>
          <a:xfrm>
            <a:off x="15405831" y="491487"/>
            <a:ext cx="3706937" cy="721106"/>
          </a:xfrm>
          <a:prstGeom prst="rect">
            <a:avLst/>
          </a:prstGeom>
        </p:spPr>
      </p:pic>
      <p:sp>
        <p:nvSpPr>
          <p:cNvPr id="12" name="TextBox 12"/>
          <p:cNvSpPr txBox="1"/>
          <p:nvPr/>
        </p:nvSpPr>
        <p:spPr>
          <a:xfrm>
            <a:off x="854871" y="5119688"/>
            <a:ext cx="10332620" cy="466725"/>
          </a:xfrm>
          <a:prstGeom prst="rect">
            <a:avLst/>
          </a:prstGeom>
        </p:spPr>
        <p:txBody>
          <a:bodyPr lIns="0" tIns="0" rIns="0" bIns="0" rtlCol="0" anchor="t">
            <a:spAutoFit/>
          </a:bodyPr>
          <a:lstStyle/>
          <a:p>
            <a:pPr>
              <a:lnSpc>
                <a:spcPts val="3599"/>
              </a:lnSpc>
            </a:pPr>
            <a:r>
              <a:rPr lang="en-US" sz="2999">
                <a:solidFill>
                  <a:srgbClr val="57FFDC"/>
                </a:solidFill>
                <a:latin typeface="Poppins Bold"/>
              </a:rPr>
              <a:t>CARERRA: LICENCIATURA EN TECNOLOGÍA EDUCATIVA</a:t>
            </a:r>
          </a:p>
        </p:txBody>
      </p:sp>
      <p:sp>
        <p:nvSpPr>
          <p:cNvPr id="13" name="TextBox 13"/>
          <p:cNvSpPr txBox="1"/>
          <p:nvPr/>
        </p:nvSpPr>
        <p:spPr>
          <a:xfrm>
            <a:off x="2700505" y="2235108"/>
            <a:ext cx="14211711" cy="2219325"/>
          </a:xfrm>
          <a:prstGeom prst="rect">
            <a:avLst/>
          </a:prstGeom>
        </p:spPr>
        <p:txBody>
          <a:bodyPr lIns="0" tIns="0" rIns="0" bIns="0" rtlCol="0" anchor="t">
            <a:spAutoFit/>
          </a:bodyPr>
          <a:lstStyle/>
          <a:p>
            <a:pPr algn="ctr">
              <a:lnSpc>
                <a:spcPts val="5759"/>
              </a:lnSpc>
            </a:pPr>
            <a:r>
              <a:rPr lang="en-US" sz="4799">
                <a:solidFill>
                  <a:srgbClr val="FFFFFF"/>
                </a:solidFill>
                <a:latin typeface="Poppins Bold"/>
              </a:rPr>
              <a:t>TEMA: LAS HERRAMIENTAS TECNOLÓGICAS EN LAS ARTES VISUALES </a:t>
            </a:r>
          </a:p>
          <a:p>
            <a:pPr algn="ctr">
              <a:lnSpc>
                <a:spcPts val="5759"/>
              </a:lnSpc>
            </a:pPr>
            <a:endParaRPr lang="en-US" sz="4799">
              <a:solidFill>
                <a:srgbClr val="FFFFFF"/>
              </a:solidFill>
              <a:latin typeface="Poppins Bold"/>
            </a:endParaRPr>
          </a:p>
        </p:txBody>
      </p:sp>
      <p:sp>
        <p:nvSpPr>
          <p:cNvPr id="14" name="TextBox 14"/>
          <p:cNvSpPr txBox="1"/>
          <p:nvPr/>
        </p:nvSpPr>
        <p:spPr>
          <a:xfrm>
            <a:off x="864396" y="5973701"/>
            <a:ext cx="11294626" cy="485775"/>
          </a:xfrm>
          <a:prstGeom prst="rect">
            <a:avLst/>
          </a:prstGeom>
        </p:spPr>
        <p:txBody>
          <a:bodyPr lIns="0" tIns="0" rIns="0" bIns="0" rtlCol="0" anchor="t">
            <a:spAutoFit/>
          </a:bodyPr>
          <a:lstStyle/>
          <a:p>
            <a:pPr>
              <a:lnSpc>
                <a:spcPts val="3600"/>
              </a:lnSpc>
            </a:pPr>
            <a:r>
              <a:rPr lang="en-US" sz="3000">
                <a:solidFill>
                  <a:srgbClr val="57FFDC"/>
                </a:solidFill>
                <a:latin typeface="Poppins Bold"/>
              </a:rPr>
              <a:t>DIRECTORA: PROF./ING. CLAUDIA DEL CARMEN SANTANDER</a:t>
            </a:r>
          </a:p>
        </p:txBody>
      </p:sp>
      <p:sp>
        <p:nvSpPr>
          <p:cNvPr id="15" name="TextBox 15"/>
          <p:cNvSpPr txBox="1"/>
          <p:nvPr/>
        </p:nvSpPr>
        <p:spPr>
          <a:xfrm>
            <a:off x="854871" y="6733484"/>
            <a:ext cx="5989932" cy="1333500"/>
          </a:xfrm>
          <a:prstGeom prst="rect">
            <a:avLst/>
          </a:prstGeom>
        </p:spPr>
        <p:txBody>
          <a:bodyPr lIns="0" tIns="0" rIns="0" bIns="0" rtlCol="0" anchor="t">
            <a:spAutoFit/>
          </a:bodyPr>
          <a:lstStyle/>
          <a:p>
            <a:pPr>
              <a:lnSpc>
                <a:spcPts val="3480"/>
              </a:lnSpc>
            </a:pPr>
            <a:r>
              <a:rPr lang="en-US" sz="2900">
                <a:solidFill>
                  <a:srgbClr val="96BCE3"/>
                </a:solidFill>
                <a:latin typeface="Poppins Bold"/>
              </a:rPr>
              <a:t>AUTORES:</a:t>
            </a:r>
          </a:p>
          <a:p>
            <a:pPr marL="626111" lvl="1" indent="-313055" algn="just">
              <a:lnSpc>
                <a:spcPts val="3480"/>
              </a:lnSpc>
              <a:buFont typeface="Arial"/>
              <a:buChar char="•"/>
            </a:pPr>
            <a:r>
              <a:rPr lang="en-US" sz="2900">
                <a:solidFill>
                  <a:srgbClr val="96BCE3"/>
                </a:solidFill>
                <a:latin typeface="Poppins Bold"/>
              </a:rPr>
              <a:t>JUAREZ, NAHUEL ALEJANDRO</a:t>
            </a:r>
          </a:p>
          <a:p>
            <a:pPr marL="626111" lvl="1" indent="-313055" algn="just">
              <a:lnSpc>
                <a:spcPts val="3480"/>
              </a:lnSpc>
              <a:spcBef>
                <a:spcPct val="0"/>
              </a:spcBef>
              <a:buFont typeface="Arial"/>
              <a:buChar char="•"/>
            </a:pPr>
            <a:r>
              <a:rPr lang="en-US" sz="2900">
                <a:solidFill>
                  <a:srgbClr val="96BCE3"/>
                </a:solidFill>
                <a:latin typeface="Poppins Bold"/>
              </a:rPr>
              <a:t>MONTIVERO, LUCIO SAMUEL</a:t>
            </a:r>
          </a:p>
        </p:txBody>
      </p:sp>
      <p:sp>
        <p:nvSpPr>
          <p:cNvPr id="16" name="TextBox 16"/>
          <p:cNvSpPr txBox="1"/>
          <p:nvPr/>
        </p:nvSpPr>
        <p:spPr>
          <a:xfrm>
            <a:off x="502852" y="9375189"/>
            <a:ext cx="11294626" cy="351828"/>
          </a:xfrm>
          <a:prstGeom prst="rect">
            <a:avLst/>
          </a:prstGeom>
        </p:spPr>
        <p:txBody>
          <a:bodyPr wrap="square" lIns="0" tIns="0" rIns="0" bIns="0" rtlCol="0" anchor="t">
            <a:spAutoFit/>
          </a:bodyPr>
          <a:lstStyle/>
          <a:p>
            <a:pPr algn="ctr">
              <a:lnSpc>
                <a:spcPts val="2759"/>
              </a:lnSpc>
              <a:spcBef>
                <a:spcPct val="0"/>
              </a:spcBef>
            </a:pPr>
            <a:r>
              <a:rPr lang="en-US" sz="2299" dirty="0">
                <a:solidFill>
                  <a:srgbClr val="FFFFFF"/>
                </a:solidFill>
                <a:latin typeface="Poppins Bold"/>
              </a:rPr>
              <a:t>UNIVERSIDAD TECNOLÓGICA NACIONAL FACULTAD REGIONAL LA RIOJA - 2023</a:t>
            </a:r>
          </a:p>
        </p:txBody>
      </p:sp>
      <p:grpSp>
        <p:nvGrpSpPr>
          <p:cNvPr id="17" name="Group 17"/>
          <p:cNvGrpSpPr>
            <a:grpSpLocks noChangeAspect="1"/>
          </p:cNvGrpSpPr>
          <p:nvPr/>
        </p:nvGrpSpPr>
        <p:grpSpPr>
          <a:xfrm>
            <a:off x="12407464" y="4560072"/>
            <a:ext cx="5444185" cy="5444163"/>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5032" r="-11095"/>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422458">
            <a:off x="8140858" y="2009573"/>
            <a:ext cx="1773247" cy="1711183"/>
          </a:xfrm>
          <a:prstGeom prst="rect">
            <a:avLst/>
          </a:prstGeom>
        </p:spPr>
      </p:pic>
      <p:sp>
        <p:nvSpPr>
          <p:cNvPr id="3" name="TextBox 3"/>
          <p:cNvSpPr txBox="1"/>
          <p:nvPr/>
        </p:nvSpPr>
        <p:spPr>
          <a:xfrm>
            <a:off x="11710838" y="7066582"/>
            <a:ext cx="4764919" cy="592022"/>
          </a:xfrm>
          <a:prstGeom prst="rect">
            <a:avLst/>
          </a:prstGeom>
        </p:spPr>
        <p:txBody>
          <a:bodyPr lIns="0" tIns="0" rIns="0" bIns="0" rtlCol="0" anchor="t">
            <a:spAutoFit/>
          </a:bodyPr>
          <a:lstStyle/>
          <a:p>
            <a:pPr algn="ctr">
              <a:lnSpc>
                <a:spcPts val="4679"/>
              </a:lnSpc>
              <a:spcBef>
                <a:spcPct val="0"/>
              </a:spcBef>
            </a:pPr>
            <a:r>
              <a:rPr lang="en-US" sz="3899" dirty="0">
                <a:solidFill>
                  <a:srgbClr val="14056D"/>
                </a:solidFill>
                <a:latin typeface="Poppins Bold"/>
              </a:rPr>
              <a:t>PRÁCTICA</a:t>
            </a:r>
          </a:p>
        </p:txBody>
      </p:sp>
      <p:pic>
        <p:nvPicPr>
          <p:cNvPr id="4" name="Picture 4"/>
          <p:cNvPicPr>
            <a:picLocks noChangeAspect="1"/>
          </p:cNvPicPr>
          <p:nvPr/>
        </p:nvPicPr>
        <p:blipFill>
          <a:blip r:embed="rId2"/>
          <a:srcRect/>
          <a:stretch>
            <a:fillRect/>
          </a:stretch>
        </p:blipFill>
        <p:spPr>
          <a:xfrm rot="-6287984">
            <a:off x="3607885" y="3200278"/>
            <a:ext cx="1773247" cy="1711183"/>
          </a:xfrm>
          <a:prstGeom prst="rect">
            <a:avLst/>
          </a:prstGeom>
        </p:spPr>
      </p:pic>
      <p:pic>
        <p:nvPicPr>
          <p:cNvPr id="5" name="Picture 5"/>
          <p:cNvPicPr>
            <a:picLocks noChangeAspect="1"/>
          </p:cNvPicPr>
          <p:nvPr/>
        </p:nvPicPr>
        <p:blipFill>
          <a:blip r:embed="rId2"/>
          <a:srcRect/>
          <a:stretch>
            <a:fillRect/>
          </a:stretch>
        </p:blipFill>
        <p:spPr>
          <a:xfrm rot="-4493859" flipV="1">
            <a:off x="12906868" y="3218978"/>
            <a:ext cx="1773247" cy="1711183"/>
          </a:xfrm>
          <a:prstGeom prst="rect">
            <a:avLst/>
          </a:prstGeom>
        </p:spPr>
      </p:pic>
      <p:pic>
        <p:nvPicPr>
          <p:cNvPr id="6" name="Picture 6"/>
          <p:cNvPicPr>
            <a:picLocks noChangeAspect="1"/>
          </p:cNvPicPr>
          <p:nvPr/>
        </p:nvPicPr>
        <p:blipFill>
          <a:blip r:embed="rId2"/>
          <a:srcRect/>
          <a:stretch>
            <a:fillRect/>
          </a:stretch>
        </p:blipFill>
        <p:spPr>
          <a:xfrm rot="6062184">
            <a:off x="12502590" y="5094342"/>
            <a:ext cx="1773247" cy="1711183"/>
          </a:xfrm>
          <a:prstGeom prst="rect">
            <a:avLst/>
          </a:prstGeom>
        </p:spPr>
      </p:pic>
      <p:pic>
        <p:nvPicPr>
          <p:cNvPr id="7" name="Picture 7"/>
          <p:cNvPicPr>
            <a:picLocks noChangeAspect="1"/>
          </p:cNvPicPr>
          <p:nvPr/>
        </p:nvPicPr>
        <p:blipFill>
          <a:blip r:embed="rId2"/>
          <a:srcRect/>
          <a:stretch>
            <a:fillRect/>
          </a:stretch>
        </p:blipFill>
        <p:spPr>
          <a:xfrm rot="-5400000" flipH="1">
            <a:off x="3805981" y="4947541"/>
            <a:ext cx="1773247" cy="1711183"/>
          </a:xfrm>
          <a:prstGeom prst="rect">
            <a:avLst/>
          </a:prstGeom>
        </p:spPr>
      </p:pic>
      <p:grpSp>
        <p:nvGrpSpPr>
          <p:cNvPr id="8" name="Group 8"/>
          <p:cNvGrpSpPr/>
          <p:nvPr/>
        </p:nvGrpSpPr>
        <p:grpSpPr>
          <a:xfrm>
            <a:off x="6184477" y="5340372"/>
            <a:ext cx="5991599" cy="5244821"/>
            <a:chOff x="0" y="0"/>
            <a:chExt cx="7988799" cy="6993095"/>
          </a:xfrm>
        </p:grpSpPr>
        <p:pic>
          <p:nvPicPr>
            <p:cNvPr id="9" name="Picture 9"/>
            <p:cNvPicPr>
              <a:picLocks noChangeAspect="1"/>
            </p:cNvPicPr>
            <p:nvPr/>
          </p:nvPicPr>
          <p:blipFill>
            <a:blip r:embed="rId3"/>
            <a:srcRect/>
            <a:stretch>
              <a:fillRect/>
            </a:stretch>
          </p:blipFill>
          <p:spPr>
            <a:xfrm rot="-1162951">
              <a:off x="584434" y="1794936"/>
              <a:ext cx="5351240" cy="4435896"/>
            </a:xfrm>
            <a:prstGeom prst="rect">
              <a:avLst/>
            </a:prstGeom>
          </p:spPr>
        </p:pic>
        <p:pic>
          <p:nvPicPr>
            <p:cNvPr id="10" name="Picture 10"/>
            <p:cNvPicPr>
              <a:picLocks noChangeAspect="1"/>
            </p:cNvPicPr>
            <p:nvPr/>
          </p:nvPicPr>
          <p:blipFill>
            <a:blip r:embed="rId4"/>
            <a:srcRect/>
            <a:stretch>
              <a:fillRect/>
            </a:stretch>
          </p:blipFill>
          <p:spPr>
            <a:xfrm>
              <a:off x="1327466" y="0"/>
              <a:ext cx="4942990" cy="3974988"/>
            </a:xfrm>
            <a:prstGeom prst="rect">
              <a:avLst/>
            </a:prstGeom>
          </p:spPr>
        </p:pic>
        <p:pic>
          <p:nvPicPr>
            <p:cNvPr id="11" name="Picture 11"/>
            <p:cNvPicPr>
              <a:picLocks noChangeAspect="1"/>
            </p:cNvPicPr>
            <p:nvPr/>
          </p:nvPicPr>
          <p:blipFill>
            <a:blip r:embed="rId5"/>
            <a:srcRect l="2528" t="1112" b="1112"/>
            <a:stretch>
              <a:fillRect/>
            </a:stretch>
          </p:blipFill>
          <p:spPr>
            <a:xfrm rot="1621420">
              <a:off x="2723444" y="2117583"/>
              <a:ext cx="4625801" cy="3926762"/>
            </a:xfrm>
            <a:prstGeom prst="rect">
              <a:avLst/>
            </a:prstGeom>
          </p:spPr>
        </p:pic>
        <p:pic>
          <p:nvPicPr>
            <p:cNvPr id="12" name="Picture 12"/>
            <p:cNvPicPr>
              <a:picLocks noChangeAspect="1"/>
            </p:cNvPicPr>
            <p:nvPr/>
          </p:nvPicPr>
          <p:blipFill>
            <a:blip r:embed="rId6"/>
            <a:srcRect/>
            <a:stretch>
              <a:fillRect/>
            </a:stretch>
          </p:blipFill>
          <p:spPr>
            <a:xfrm>
              <a:off x="1556315" y="442122"/>
              <a:ext cx="4865987" cy="5298014"/>
            </a:xfrm>
            <a:prstGeom prst="rect">
              <a:avLst/>
            </a:prstGeom>
          </p:spPr>
        </p:pic>
      </p:grpSp>
      <p:sp>
        <p:nvSpPr>
          <p:cNvPr id="13" name="TextBox 13"/>
          <p:cNvSpPr txBox="1"/>
          <p:nvPr/>
        </p:nvSpPr>
        <p:spPr>
          <a:xfrm>
            <a:off x="5548196" y="4221868"/>
            <a:ext cx="7180676" cy="1025922"/>
          </a:xfrm>
          <a:prstGeom prst="rect">
            <a:avLst/>
          </a:prstGeom>
        </p:spPr>
        <p:txBody>
          <a:bodyPr wrap="square" lIns="0" tIns="0" rIns="0" bIns="0" rtlCol="0" anchor="t">
            <a:spAutoFit/>
          </a:bodyPr>
          <a:lstStyle/>
          <a:p>
            <a:pPr algn="ctr">
              <a:lnSpc>
                <a:spcPts val="8039"/>
              </a:lnSpc>
              <a:spcBef>
                <a:spcPct val="0"/>
              </a:spcBef>
            </a:pPr>
            <a:r>
              <a:rPr lang="en-US" sz="6699" dirty="0">
                <a:solidFill>
                  <a:srgbClr val="14056D"/>
                </a:solidFill>
                <a:latin typeface="Poppins Bold"/>
              </a:rPr>
              <a:t>LA CREATIVIDAD</a:t>
            </a:r>
          </a:p>
        </p:txBody>
      </p:sp>
      <p:sp>
        <p:nvSpPr>
          <p:cNvPr id="14" name="TextBox 14"/>
          <p:cNvSpPr txBox="1"/>
          <p:nvPr/>
        </p:nvSpPr>
        <p:spPr>
          <a:xfrm>
            <a:off x="1819001" y="1212593"/>
            <a:ext cx="2966486" cy="1194686"/>
          </a:xfrm>
          <a:prstGeom prst="rect">
            <a:avLst/>
          </a:prstGeom>
        </p:spPr>
        <p:txBody>
          <a:bodyPr wrap="square" lIns="0" tIns="0" rIns="0" bIns="0" rtlCol="0" anchor="t">
            <a:spAutoFit/>
          </a:bodyPr>
          <a:lstStyle/>
          <a:p>
            <a:pPr algn="ctr">
              <a:lnSpc>
                <a:spcPts val="4675"/>
              </a:lnSpc>
              <a:spcBef>
                <a:spcPct val="0"/>
              </a:spcBef>
            </a:pPr>
            <a:r>
              <a:rPr lang="en-US" sz="3896" dirty="0">
                <a:solidFill>
                  <a:srgbClr val="14056D"/>
                </a:solidFill>
                <a:latin typeface="Poppins Bold"/>
              </a:rPr>
              <a:t>LAS ARTES VISUALES</a:t>
            </a:r>
          </a:p>
        </p:txBody>
      </p:sp>
      <p:sp>
        <p:nvSpPr>
          <p:cNvPr id="15" name="TextBox 15"/>
          <p:cNvSpPr txBox="1"/>
          <p:nvPr/>
        </p:nvSpPr>
        <p:spPr>
          <a:xfrm>
            <a:off x="7281660" y="990600"/>
            <a:ext cx="3491641" cy="592022"/>
          </a:xfrm>
          <a:prstGeom prst="rect">
            <a:avLst/>
          </a:prstGeom>
        </p:spPr>
        <p:txBody>
          <a:bodyPr wrap="square" lIns="0" tIns="0" rIns="0" bIns="0" rtlCol="0" anchor="t">
            <a:spAutoFit/>
          </a:bodyPr>
          <a:lstStyle/>
          <a:p>
            <a:pPr algn="ctr">
              <a:lnSpc>
                <a:spcPts val="4679"/>
              </a:lnSpc>
              <a:spcBef>
                <a:spcPct val="0"/>
              </a:spcBef>
            </a:pPr>
            <a:r>
              <a:rPr lang="en-US" sz="3899" dirty="0">
                <a:solidFill>
                  <a:srgbClr val="14056D"/>
                </a:solidFill>
                <a:latin typeface="Poppins Bold"/>
              </a:rPr>
              <a:t>ESTRATEGIAS</a:t>
            </a:r>
          </a:p>
        </p:txBody>
      </p:sp>
      <p:sp>
        <p:nvSpPr>
          <p:cNvPr id="16" name="TextBox 16"/>
          <p:cNvSpPr txBox="1"/>
          <p:nvPr/>
        </p:nvSpPr>
        <p:spPr>
          <a:xfrm>
            <a:off x="12827540" y="1038225"/>
            <a:ext cx="3779294" cy="1219200"/>
          </a:xfrm>
          <a:prstGeom prst="rect">
            <a:avLst/>
          </a:prstGeom>
        </p:spPr>
        <p:txBody>
          <a:bodyPr lIns="0" tIns="0" rIns="0" bIns="0" rtlCol="0" anchor="t">
            <a:spAutoFit/>
          </a:bodyPr>
          <a:lstStyle/>
          <a:p>
            <a:pPr algn="ctr">
              <a:lnSpc>
                <a:spcPts val="4679"/>
              </a:lnSpc>
              <a:spcBef>
                <a:spcPct val="0"/>
              </a:spcBef>
            </a:pPr>
            <a:r>
              <a:rPr lang="en-US" sz="3899">
                <a:solidFill>
                  <a:srgbClr val="14056D"/>
                </a:solidFill>
                <a:latin typeface="Poppins Bold"/>
              </a:rPr>
              <a:t>LAS CAPACIDADES</a:t>
            </a:r>
          </a:p>
        </p:txBody>
      </p:sp>
      <p:sp>
        <p:nvSpPr>
          <p:cNvPr id="17" name="TextBox 17"/>
          <p:cNvSpPr txBox="1"/>
          <p:nvPr/>
        </p:nvSpPr>
        <p:spPr>
          <a:xfrm>
            <a:off x="1966072" y="6972300"/>
            <a:ext cx="4014765" cy="1797480"/>
          </a:xfrm>
          <a:prstGeom prst="rect">
            <a:avLst/>
          </a:prstGeom>
        </p:spPr>
        <p:txBody>
          <a:bodyPr lIns="0" tIns="0" rIns="0" bIns="0" rtlCol="0" anchor="t">
            <a:spAutoFit/>
          </a:bodyPr>
          <a:lstStyle/>
          <a:p>
            <a:pPr algn="ctr">
              <a:lnSpc>
                <a:spcPts val="4679"/>
              </a:lnSpc>
              <a:spcBef>
                <a:spcPct val="0"/>
              </a:spcBef>
            </a:pPr>
            <a:r>
              <a:rPr lang="en-US" sz="3899" dirty="0">
                <a:solidFill>
                  <a:srgbClr val="14056D"/>
                </a:solidFill>
                <a:latin typeface="Poppins Bold"/>
              </a:rPr>
              <a:t>LAS TIC´S Y LA EDUCACIÓN ARTÍSTICA</a:t>
            </a:r>
          </a:p>
        </p:txBody>
      </p:sp>
      <p:pic>
        <p:nvPicPr>
          <p:cNvPr id="18" name="Picture 18"/>
          <p:cNvPicPr>
            <a:picLocks noChangeAspect="1"/>
          </p:cNvPicPr>
          <p:nvPr/>
        </p:nvPicPr>
        <p:blipFill>
          <a:blip r:embed="rId7"/>
          <a:srcRect/>
          <a:stretch>
            <a:fillRect/>
          </a:stretch>
        </p:blipFill>
        <p:spPr>
          <a:xfrm>
            <a:off x="15405831" y="491487"/>
            <a:ext cx="3706937" cy="7211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471968"/>
            <a:chOff x="0" y="0"/>
            <a:chExt cx="3342373" cy="1913890"/>
          </a:xfrm>
        </p:grpSpPr>
        <p:sp>
          <p:nvSpPr>
            <p:cNvPr id="3" name="Freeform 3"/>
            <p:cNvSpPr/>
            <p:nvPr/>
          </p:nvSpPr>
          <p:spPr>
            <a:xfrm>
              <a:off x="0" y="0"/>
              <a:ext cx="3342373" cy="1913890"/>
            </a:xfrm>
            <a:custGeom>
              <a:avLst/>
              <a:gdLst/>
              <a:ahLst/>
              <a:cxnLst/>
              <a:rect l="l" t="t" r="r" b="b"/>
              <a:pathLst>
                <a:path w="3342373" h="1913890">
                  <a:moveTo>
                    <a:pt x="0" y="0"/>
                  </a:moveTo>
                  <a:lnTo>
                    <a:pt x="3342373" y="0"/>
                  </a:lnTo>
                  <a:lnTo>
                    <a:pt x="3342373" y="1913890"/>
                  </a:lnTo>
                  <a:lnTo>
                    <a:pt x="0" y="1913890"/>
                  </a:lnTo>
                  <a:close/>
                </a:path>
              </a:pathLst>
            </a:custGeom>
            <a:solidFill>
              <a:srgbClr val="D9D9D9">
                <a:alpha val="48627"/>
              </a:srgbClr>
            </a:solidFill>
          </p:spPr>
        </p:sp>
      </p:grpSp>
      <p:pic>
        <p:nvPicPr>
          <p:cNvPr id="4" name="Picture 4"/>
          <p:cNvPicPr>
            <a:picLocks noChangeAspect="1"/>
          </p:cNvPicPr>
          <p:nvPr/>
        </p:nvPicPr>
        <p:blipFill>
          <a:blip r:embed="rId2">
            <a:alphaModFix amt="4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25596" y="6848198"/>
            <a:ext cx="4828984" cy="4820204"/>
          </a:xfrm>
          <a:prstGeom prst="rect">
            <a:avLst/>
          </a:prstGeom>
        </p:spPr>
      </p:pic>
      <p:pic>
        <p:nvPicPr>
          <p:cNvPr id="5" name="Picture 5"/>
          <p:cNvPicPr>
            <a:picLocks noChangeAspect="1"/>
          </p:cNvPicPr>
          <p:nvPr/>
        </p:nvPicPr>
        <p:blipFill>
          <a:blip r:embed="rId4"/>
          <a:srcRect/>
          <a:stretch>
            <a:fillRect/>
          </a:stretch>
        </p:blipFill>
        <p:spPr>
          <a:xfrm>
            <a:off x="15405831" y="491487"/>
            <a:ext cx="3706937" cy="721106"/>
          </a:xfrm>
          <a:prstGeom prst="rect">
            <a:avLst/>
          </a:prstGeom>
        </p:spPr>
      </p:pic>
      <p:grpSp>
        <p:nvGrpSpPr>
          <p:cNvPr id="6" name="Group 6"/>
          <p:cNvGrpSpPr/>
          <p:nvPr/>
        </p:nvGrpSpPr>
        <p:grpSpPr>
          <a:xfrm>
            <a:off x="2781675" y="4981936"/>
            <a:ext cx="13449480" cy="1782702"/>
            <a:chOff x="0" y="0"/>
            <a:chExt cx="17932640" cy="2376936"/>
          </a:xfrm>
        </p:grpSpPr>
        <p:pic>
          <p:nvPicPr>
            <p:cNvPr id="7" name="Picture 7"/>
            <p:cNvPicPr>
              <a:picLocks noChangeAspect="1"/>
            </p:cNvPicPr>
            <p:nvPr/>
          </p:nvPicPr>
          <p:blipFill>
            <a:blip r:embed="rId5"/>
            <a:srcRect/>
            <a:stretch>
              <a:fillRect/>
            </a:stretch>
          </p:blipFill>
          <p:spPr>
            <a:xfrm rot="-5400000">
              <a:off x="139429" y="-139429"/>
              <a:ext cx="2376936" cy="2655794"/>
            </a:xfrm>
            <a:prstGeom prst="rect">
              <a:avLst/>
            </a:prstGeom>
          </p:spPr>
        </p:pic>
        <p:pic>
          <p:nvPicPr>
            <p:cNvPr id="8" name="Picture 8"/>
            <p:cNvPicPr>
              <a:picLocks noChangeAspect="1"/>
            </p:cNvPicPr>
            <p:nvPr/>
          </p:nvPicPr>
          <p:blipFill>
            <a:blip r:embed="rId5"/>
            <a:srcRect/>
            <a:stretch>
              <a:fillRect/>
            </a:stretch>
          </p:blipFill>
          <p:spPr>
            <a:xfrm rot="-5400000">
              <a:off x="3203468" y="-139429"/>
              <a:ext cx="2376936" cy="2655794"/>
            </a:xfrm>
            <a:prstGeom prst="rect">
              <a:avLst/>
            </a:prstGeom>
          </p:spPr>
        </p:pic>
        <p:pic>
          <p:nvPicPr>
            <p:cNvPr id="9" name="Picture 9"/>
            <p:cNvPicPr>
              <a:picLocks noChangeAspect="1"/>
            </p:cNvPicPr>
            <p:nvPr/>
          </p:nvPicPr>
          <p:blipFill>
            <a:blip r:embed="rId5"/>
            <a:srcRect/>
            <a:stretch>
              <a:fillRect/>
            </a:stretch>
          </p:blipFill>
          <p:spPr>
            <a:xfrm rot="-5400000">
              <a:off x="6267508" y="-139429"/>
              <a:ext cx="2376936" cy="2655794"/>
            </a:xfrm>
            <a:prstGeom prst="rect">
              <a:avLst/>
            </a:prstGeom>
          </p:spPr>
        </p:pic>
        <p:pic>
          <p:nvPicPr>
            <p:cNvPr id="10" name="Picture 10"/>
            <p:cNvPicPr>
              <a:picLocks noChangeAspect="1"/>
            </p:cNvPicPr>
            <p:nvPr/>
          </p:nvPicPr>
          <p:blipFill>
            <a:blip r:embed="rId5"/>
            <a:srcRect/>
            <a:stretch>
              <a:fillRect/>
            </a:stretch>
          </p:blipFill>
          <p:spPr>
            <a:xfrm rot="-5400000">
              <a:off x="9331908" y="-139429"/>
              <a:ext cx="2376936" cy="2655794"/>
            </a:xfrm>
            <a:prstGeom prst="rect">
              <a:avLst/>
            </a:prstGeom>
          </p:spPr>
        </p:pic>
        <p:pic>
          <p:nvPicPr>
            <p:cNvPr id="11" name="Picture 11"/>
            <p:cNvPicPr>
              <a:picLocks noChangeAspect="1"/>
            </p:cNvPicPr>
            <p:nvPr/>
          </p:nvPicPr>
          <p:blipFill>
            <a:blip r:embed="rId5"/>
            <a:srcRect/>
            <a:stretch>
              <a:fillRect/>
            </a:stretch>
          </p:blipFill>
          <p:spPr>
            <a:xfrm rot="-5400000">
              <a:off x="12396308" y="-139429"/>
              <a:ext cx="2376936" cy="2655794"/>
            </a:xfrm>
            <a:prstGeom prst="rect">
              <a:avLst/>
            </a:prstGeom>
          </p:spPr>
        </p:pic>
        <p:pic>
          <p:nvPicPr>
            <p:cNvPr id="12" name="Picture 12"/>
            <p:cNvPicPr>
              <a:picLocks noChangeAspect="1"/>
            </p:cNvPicPr>
            <p:nvPr/>
          </p:nvPicPr>
          <p:blipFill>
            <a:blip r:embed="rId5"/>
            <a:srcRect/>
            <a:stretch>
              <a:fillRect/>
            </a:stretch>
          </p:blipFill>
          <p:spPr>
            <a:xfrm rot="-5400000">
              <a:off x="15416275" y="-139429"/>
              <a:ext cx="2376936" cy="2655794"/>
            </a:xfrm>
            <a:prstGeom prst="rect">
              <a:avLst/>
            </a:prstGeom>
          </p:spPr>
        </p:pic>
      </p:grpSp>
      <p:sp>
        <p:nvSpPr>
          <p:cNvPr id="13" name="TextBox 13"/>
          <p:cNvSpPr txBox="1"/>
          <p:nvPr/>
        </p:nvSpPr>
        <p:spPr>
          <a:xfrm>
            <a:off x="6341783" y="769680"/>
            <a:ext cx="5497467" cy="795089"/>
          </a:xfrm>
          <a:prstGeom prst="rect">
            <a:avLst/>
          </a:prstGeom>
        </p:spPr>
        <p:txBody>
          <a:bodyPr wrap="square" lIns="0" tIns="0" rIns="0" bIns="0" rtlCol="0" anchor="t">
            <a:spAutoFit/>
          </a:bodyPr>
          <a:lstStyle/>
          <a:p>
            <a:pPr algn="ctr">
              <a:lnSpc>
                <a:spcPts val="6240"/>
              </a:lnSpc>
              <a:spcBef>
                <a:spcPct val="0"/>
              </a:spcBef>
            </a:pPr>
            <a:r>
              <a:rPr lang="en-US" sz="5200" dirty="0">
                <a:solidFill>
                  <a:srgbClr val="101011"/>
                </a:solidFill>
                <a:latin typeface="Poppins Bold"/>
              </a:rPr>
              <a:t>ANTECEDENTES</a:t>
            </a:r>
          </a:p>
        </p:txBody>
      </p:sp>
      <p:sp>
        <p:nvSpPr>
          <p:cNvPr id="14" name="TextBox 14"/>
          <p:cNvSpPr txBox="1"/>
          <p:nvPr/>
        </p:nvSpPr>
        <p:spPr>
          <a:xfrm>
            <a:off x="1834908" y="2459700"/>
            <a:ext cx="3308294" cy="1285875"/>
          </a:xfrm>
          <a:prstGeom prst="rect">
            <a:avLst/>
          </a:prstGeom>
        </p:spPr>
        <p:txBody>
          <a:bodyPr lIns="0" tIns="0" rIns="0" bIns="0" rtlCol="0" anchor="t">
            <a:spAutoFit/>
          </a:bodyPr>
          <a:lstStyle/>
          <a:p>
            <a:pPr>
              <a:lnSpc>
                <a:spcPts val="3360"/>
              </a:lnSpc>
              <a:spcBef>
                <a:spcPct val="0"/>
              </a:spcBef>
            </a:pPr>
            <a:r>
              <a:rPr lang="en-US" sz="2800">
                <a:solidFill>
                  <a:srgbClr val="14056D"/>
                </a:solidFill>
                <a:latin typeface="Poppins Bold"/>
              </a:rPr>
              <a:t>AUTORES DE UNA UNIVERSIDAD DE BOLIVIA (2002) </a:t>
            </a:r>
          </a:p>
        </p:txBody>
      </p:sp>
      <p:sp>
        <p:nvSpPr>
          <p:cNvPr id="15" name="TextBox 15"/>
          <p:cNvSpPr txBox="1"/>
          <p:nvPr/>
        </p:nvSpPr>
        <p:spPr>
          <a:xfrm>
            <a:off x="7395081" y="2459700"/>
            <a:ext cx="2972396" cy="866775"/>
          </a:xfrm>
          <a:prstGeom prst="rect">
            <a:avLst/>
          </a:prstGeom>
        </p:spPr>
        <p:txBody>
          <a:bodyPr lIns="0" tIns="0" rIns="0" bIns="0" rtlCol="0" anchor="t">
            <a:spAutoFit/>
          </a:bodyPr>
          <a:lstStyle/>
          <a:p>
            <a:pPr algn="ctr">
              <a:lnSpc>
                <a:spcPts val="3359"/>
              </a:lnSpc>
              <a:spcBef>
                <a:spcPct val="0"/>
              </a:spcBef>
            </a:pPr>
            <a:r>
              <a:rPr lang="en-US" sz="2799">
                <a:solidFill>
                  <a:srgbClr val="14056D"/>
                </a:solidFill>
                <a:latin typeface="Poppins Bold"/>
              </a:rPr>
              <a:t>CLAUDIA LILANA VÉLEZ (2015)</a:t>
            </a:r>
          </a:p>
        </p:txBody>
      </p:sp>
      <p:sp>
        <p:nvSpPr>
          <p:cNvPr id="16" name="TextBox 16"/>
          <p:cNvSpPr txBox="1"/>
          <p:nvPr/>
        </p:nvSpPr>
        <p:spPr>
          <a:xfrm>
            <a:off x="13140856" y="2459700"/>
            <a:ext cx="3341294" cy="1704975"/>
          </a:xfrm>
          <a:prstGeom prst="rect">
            <a:avLst/>
          </a:prstGeom>
        </p:spPr>
        <p:txBody>
          <a:bodyPr lIns="0" tIns="0" rIns="0" bIns="0" rtlCol="0" anchor="t">
            <a:spAutoFit/>
          </a:bodyPr>
          <a:lstStyle/>
          <a:p>
            <a:pPr algn="ctr">
              <a:lnSpc>
                <a:spcPts val="3359"/>
              </a:lnSpc>
              <a:spcBef>
                <a:spcPct val="0"/>
              </a:spcBef>
            </a:pPr>
            <a:r>
              <a:rPr lang="en-US" sz="2799">
                <a:solidFill>
                  <a:srgbClr val="14056D"/>
                </a:solidFill>
                <a:latin typeface="Poppins Bold"/>
              </a:rPr>
              <a:t>TESIS DOCTORAL REALIZADA POR DAVID MASCARELL </a:t>
            </a:r>
          </a:p>
          <a:p>
            <a:pPr algn="ctr">
              <a:lnSpc>
                <a:spcPts val="3359"/>
              </a:lnSpc>
              <a:spcBef>
                <a:spcPct val="0"/>
              </a:spcBef>
            </a:pPr>
            <a:r>
              <a:rPr lang="en-US" sz="2799">
                <a:solidFill>
                  <a:srgbClr val="14056D"/>
                </a:solidFill>
                <a:latin typeface="Poppins Bold"/>
              </a:rPr>
              <a:t>PALAUQUE (2019) </a:t>
            </a:r>
          </a:p>
        </p:txBody>
      </p:sp>
      <p:sp>
        <p:nvSpPr>
          <p:cNvPr id="17" name="TextBox 17"/>
          <p:cNvSpPr txBox="1"/>
          <p:nvPr/>
        </p:nvSpPr>
        <p:spPr>
          <a:xfrm>
            <a:off x="1834908" y="7972425"/>
            <a:ext cx="2708890" cy="1285875"/>
          </a:xfrm>
          <a:prstGeom prst="rect">
            <a:avLst/>
          </a:prstGeom>
        </p:spPr>
        <p:txBody>
          <a:bodyPr lIns="0" tIns="0" rIns="0" bIns="0" rtlCol="0" anchor="t">
            <a:spAutoFit/>
          </a:bodyPr>
          <a:lstStyle/>
          <a:p>
            <a:pPr algn="ctr">
              <a:lnSpc>
                <a:spcPts val="3359"/>
              </a:lnSpc>
              <a:spcBef>
                <a:spcPct val="0"/>
              </a:spcBef>
            </a:pPr>
            <a:r>
              <a:rPr lang="en-US" sz="2799">
                <a:solidFill>
                  <a:srgbClr val="14056D"/>
                </a:solidFill>
                <a:latin typeface="Poppins Bold"/>
              </a:rPr>
              <a:t>LIBRO GUIA DE APLICACIONES MÓVILES (2011)</a:t>
            </a:r>
          </a:p>
        </p:txBody>
      </p:sp>
      <p:sp>
        <p:nvSpPr>
          <p:cNvPr id="18" name="TextBox 18"/>
          <p:cNvSpPr txBox="1"/>
          <p:nvPr/>
        </p:nvSpPr>
        <p:spPr>
          <a:xfrm>
            <a:off x="7657802" y="7972425"/>
            <a:ext cx="2709675" cy="1285875"/>
          </a:xfrm>
          <a:prstGeom prst="rect">
            <a:avLst/>
          </a:prstGeom>
        </p:spPr>
        <p:txBody>
          <a:bodyPr lIns="0" tIns="0" rIns="0" bIns="0" rtlCol="0" anchor="t">
            <a:spAutoFit/>
          </a:bodyPr>
          <a:lstStyle/>
          <a:p>
            <a:pPr algn="ctr">
              <a:lnSpc>
                <a:spcPts val="3359"/>
              </a:lnSpc>
              <a:spcBef>
                <a:spcPct val="0"/>
              </a:spcBef>
            </a:pPr>
            <a:r>
              <a:rPr lang="en-US" sz="2799">
                <a:solidFill>
                  <a:srgbClr val="14056D"/>
                </a:solidFill>
                <a:latin typeface="Poppins Bold"/>
              </a:rPr>
              <a:t>IGNACIO JAVIER RUANO SUAREZ (2020)</a:t>
            </a:r>
          </a:p>
        </p:txBody>
      </p:sp>
      <p:sp>
        <p:nvSpPr>
          <p:cNvPr id="19" name="TextBox 19"/>
          <p:cNvSpPr txBox="1"/>
          <p:nvPr/>
        </p:nvSpPr>
        <p:spPr>
          <a:xfrm>
            <a:off x="13478687" y="7972425"/>
            <a:ext cx="3003462" cy="1285875"/>
          </a:xfrm>
          <a:prstGeom prst="rect">
            <a:avLst/>
          </a:prstGeom>
        </p:spPr>
        <p:txBody>
          <a:bodyPr lIns="0" tIns="0" rIns="0" bIns="0" rtlCol="0" anchor="t">
            <a:spAutoFit/>
          </a:bodyPr>
          <a:lstStyle/>
          <a:p>
            <a:pPr algn="ctr">
              <a:lnSpc>
                <a:spcPts val="3359"/>
              </a:lnSpc>
              <a:spcBef>
                <a:spcPct val="0"/>
              </a:spcBef>
            </a:pPr>
            <a:r>
              <a:rPr lang="en-US" sz="2799" dirty="0">
                <a:solidFill>
                  <a:srgbClr val="14056D"/>
                </a:solidFill>
                <a:latin typeface="Poppins Bold"/>
              </a:rPr>
              <a:t>ROSA MARÍA  ORTEGA-SÁNCHES (2021)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584" y="-92484"/>
            <a:ext cx="18593584" cy="10471968"/>
            <a:chOff x="0" y="0"/>
            <a:chExt cx="3398222" cy="1913890"/>
          </a:xfrm>
        </p:grpSpPr>
        <p:sp>
          <p:nvSpPr>
            <p:cNvPr id="3" name="Freeform 3"/>
            <p:cNvSpPr/>
            <p:nvPr/>
          </p:nvSpPr>
          <p:spPr>
            <a:xfrm>
              <a:off x="0" y="0"/>
              <a:ext cx="3398222" cy="1913890"/>
            </a:xfrm>
            <a:custGeom>
              <a:avLst/>
              <a:gdLst/>
              <a:ahLst/>
              <a:cxnLst/>
              <a:rect l="l" t="t" r="r" b="b"/>
              <a:pathLst>
                <a:path w="3398222" h="1913890">
                  <a:moveTo>
                    <a:pt x="0" y="0"/>
                  </a:moveTo>
                  <a:lnTo>
                    <a:pt x="3398222" y="0"/>
                  </a:lnTo>
                  <a:lnTo>
                    <a:pt x="3398222" y="1913890"/>
                  </a:lnTo>
                  <a:lnTo>
                    <a:pt x="0" y="1913890"/>
                  </a:lnTo>
                  <a:close/>
                </a:path>
              </a:pathLst>
            </a:custGeom>
            <a:solidFill>
              <a:srgbClr val="D9D9D9">
                <a:alpha val="48627"/>
              </a:srgbClr>
            </a:solidFill>
          </p:spPr>
        </p:sp>
      </p:grpSp>
      <p:grpSp>
        <p:nvGrpSpPr>
          <p:cNvPr id="4" name="Group 4"/>
          <p:cNvGrpSpPr/>
          <p:nvPr/>
        </p:nvGrpSpPr>
        <p:grpSpPr>
          <a:xfrm rot="9869556">
            <a:off x="10614702" y="4138921"/>
            <a:ext cx="12657829" cy="11312427"/>
            <a:chOff x="0" y="0"/>
            <a:chExt cx="16877105" cy="15083237"/>
          </a:xfrm>
        </p:grpSpPr>
        <p:pic>
          <p:nvPicPr>
            <p:cNvPr id="5" name="Picture 5"/>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21765">
              <a:off x="1498283" y="2292251"/>
              <a:ext cx="13880538" cy="1049873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1627">
              <a:off x="3904305" y="4929066"/>
              <a:ext cx="6961233" cy="526522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3577" y="2514655"/>
              <a:ext cx="6885489" cy="6847932"/>
            </a:xfrm>
            <a:prstGeom prst="rect">
              <a:avLst/>
            </a:prstGeom>
          </p:spPr>
        </p:pic>
      </p:grpSp>
      <p:pic>
        <p:nvPicPr>
          <p:cNvPr id="8" name="Picture 8"/>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87911" y="-4008763"/>
            <a:ext cx="4828984" cy="4820204"/>
          </a:xfrm>
          <a:prstGeom prst="rect">
            <a:avLst/>
          </a:prstGeom>
        </p:spPr>
      </p:pic>
      <p:pic>
        <p:nvPicPr>
          <p:cNvPr id="9" name="Picture 9"/>
          <p:cNvPicPr>
            <a:picLocks noChangeAspect="1"/>
          </p:cNvPicPr>
          <p:nvPr/>
        </p:nvPicPr>
        <p:blipFill>
          <a:blip r:embed="rId10"/>
          <a:srcRect/>
          <a:stretch>
            <a:fillRect/>
          </a:stretch>
        </p:blipFill>
        <p:spPr>
          <a:xfrm>
            <a:off x="15405831" y="491487"/>
            <a:ext cx="3706937" cy="721106"/>
          </a:xfrm>
          <a:prstGeom prst="rect">
            <a:avLst/>
          </a:prstGeom>
        </p:spPr>
      </p:pic>
      <p:sp>
        <p:nvSpPr>
          <p:cNvPr id="10" name="TextBox 10"/>
          <p:cNvSpPr txBox="1"/>
          <p:nvPr/>
        </p:nvSpPr>
        <p:spPr>
          <a:xfrm>
            <a:off x="1028700" y="1971675"/>
            <a:ext cx="15509674" cy="4151249"/>
          </a:xfrm>
          <a:prstGeom prst="rect">
            <a:avLst/>
          </a:prstGeom>
        </p:spPr>
        <p:txBody>
          <a:bodyPr lIns="0" tIns="0" rIns="0" bIns="0" rtlCol="0" anchor="t">
            <a:spAutoFit/>
          </a:bodyPr>
          <a:lstStyle/>
          <a:p>
            <a:pPr algn="just">
              <a:lnSpc>
                <a:spcPts val="3657"/>
              </a:lnSpc>
            </a:pPr>
            <a:endParaRPr/>
          </a:p>
          <a:p>
            <a:pPr marL="669289" lvl="1" indent="-334645" algn="just">
              <a:lnSpc>
                <a:spcPts val="3657"/>
              </a:lnSpc>
              <a:buFont typeface="Arial"/>
              <a:buChar char="•"/>
            </a:pPr>
            <a:r>
              <a:rPr lang="en-US" sz="3099">
                <a:solidFill>
                  <a:srgbClr val="000000"/>
                </a:solidFill>
                <a:latin typeface="Poppins"/>
              </a:rPr>
              <a:t>Quizás, en algunos estudiantes, el uso de aplicaciones móviles pueden desarrollar y/o fortalecer la creatividad en las clases de producción artística.</a:t>
            </a:r>
          </a:p>
          <a:p>
            <a:pPr algn="just">
              <a:lnSpc>
                <a:spcPts val="3657"/>
              </a:lnSpc>
            </a:pPr>
            <a:endParaRPr lang="en-US" sz="3099">
              <a:solidFill>
                <a:srgbClr val="000000"/>
              </a:solidFill>
              <a:latin typeface="Poppins"/>
            </a:endParaRPr>
          </a:p>
          <a:p>
            <a:pPr marL="669289" lvl="1" indent="-334645" algn="just">
              <a:lnSpc>
                <a:spcPts val="3657"/>
              </a:lnSpc>
              <a:buFont typeface="Arial"/>
              <a:buChar char="•"/>
            </a:pPr>
            <a:r>
              <a:rPr lang="en-US" sz="3099">
                <a:solidFill>
                  <a:srgbClr val="000000"/>
                </a:solidFill>
                <a:latin typeface="Poppins"/>
              </a:rPr>
              <a:t>La insuficiente experiencia del docente, en relación al uso de herramientas tecnológicas, tal vez, dificulte el desarrollo y/o fortalecimiento de la creatividad en las clases de producción artística.</a:t>
            </a:r>
          </a:p>
          <a:p>
            <a:pPr>
              <a:lnSpc>
                <a:spcPts val="3657"/>
              </a:lnSpc>
              <a:spcBef>
                <a:spcPct val="0"/>
              </a:spcBef>
            </a:pPr>
            <a:endParaRPr lang="en-US" sz="3099">
              <a:solidFill>
                <a:srgbClr val="000000"/>
              </a:solidFill>
              <a:latin typeface="Poppins"/>
            </a:endParaRPr>
          </a:p>
        </p:txBody>
      </p:sp>
      <p:sp>
        <p:nvSpPr>
          <p:cNvPr id="11" name="TextBox 11"/>
          <p:cNvSpPr txBox="1"/>
          <p:nvPr/>
        </p:nvSpPr>
        <p:spPr>
          <a:xfrm>
            <a:off x="4639305" y="942975"/>
            <a:ext cx="9009391" cy="876300"/>
          </a:xfrm>
          <a:prstGeom prst="rect">
            <a:avLst/>
          </a:prstGeom>
        </p:spPr>
        <p:txBody>
          <a:bodyPr lIns="0" tIns="0" rIns="0" bIns="0" rtlCol="0" anchor="t">
            <a:spAutoFit/>
          </a:bodyPr>
          <a:lstStyle/>
          <a:p>
            <a:pPr algn="ctr">
              <a:lnSpc>
                <a:spcPts val="6599"/>
              </a:lnSpc>
            </a:pPr>
            <a:r>
              <a:rPr lang="en-US" sz="5499">
                <a:solidFill>
                  <a:srgbClr val="1B4A9B"/>
                </a:solidFill>
                <a:latin typeface="Poppins Bold Italics"/>
              </a:rPr>
              <a:t>SUPUESTOS</a:t>
            </a:r>
          </a:p>
        </p:txBody>
      </p:sp>
      <p:pic>
        <p:nvPicPr>
          <p:cNvPr id="12" name="Picture 12"/>
          <p:cNvPicPr>
            <a:picLocks noChangeAspect="1"/>
          </p:cNvPicPr>
          <p:nvPr/>
        </p:nvPicPr>
        <p:blipFill>
          <a:blip r:embed="rId11"/>
          <a:srcRect/>
          <a:stretch>
            <a:fillRect/>
          </a:stretch>
        </p:blipFill>
        <p:spPr>
          <a:xfrm>
            <a:off x="6850767" y="5713095"/>
            <a:ext cx="4890540" cy="42058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grpSp>
        <p:nvGrpSpPr>
          <p:cNvPr id="3" name="Group 3"/>
          <p:cNvGrpSpPr/>
          <p:nvPr/>
        </p:nvGrpSpPr>
        <p:grpSpPr>
          <a:xfrm>
            <a:off x="-1911619" y="-3054811"/>
            <a:ext cx="6688469" cy="6109623"/>
            <a:chOff x="0" y="0"/>
            <a:chExt cx="8917959" cy="814616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51627">
              <a:off x="1114919" y="1667532"/>
              <a:ext cx="7051436" cy="53334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974710" cy="6936666"/>
            </a:xfrm>
            <a:prstGeom prst="rect">
              <a:avLst/>
            </a:prstGeom>
          </p:spPr>
        </p:pic>
      </p:grpSp>
      <p:grpSp>
        <p:nvGrpSpPr>
          <p:cNvPr id="6" name="Group 6"/>
          <p:cNvGrpSpPr/>
          <p:nvPr/>
        </p:nvGrpSpPr>
        <p:grpSpPr>
          <a:xfrm>
            <a:off x="17994524" y="6707106"/>
            <a:ext cx="322051" cy="1215120"/>
            <a:chOff x="0" y="0"/>
            <a:chExt cx="200092" cy="754960"/>
          </a:xfrm>
        </p:grpSpPr>
        <p:sp>
          <p:nvSpPr>
            <p:cNvPr id="7" name="Freeform 7"/>
            <p:cNvSpPr/>
            <p:nvPr/>
          </p:nvSpPr>
          <p:spPr>
            <a:xfrm>
              <a:off x="0" y="0"/>
              <a:ext cx="200091" cy="754960"/>
            </a:xfrm>
            <a:custGeom>
              <a:avLst/>
              <a:gdLst/>
              <a:ahLst/>
              <a:cxnLst/>
              <a:rect l="l" t="t" r="r" b="b"/>
              <a:pathLst>
                <a:path w="200091" h="754960">
                  <a:moveTo>
                    <a:pt x="0" y="0"/>
                  </a:moveTo>
                  <a:lnTo>
                    <a:pt x="200091" y="0"/>
                  </a:lnTo>
                  <a:lnTo>
                    <a:pt x="200091" y="754960"/>
                  </a:lnTo>
                  <a:lnTo>
                    <a:pt x="0" y="754960"/>
                  </a:lnTo>
                  <a:close/>
                </a:path>
              </a:pathLst>
            </a:custGeom>
            <a:solidFill>
              <a:srgbClr val="262262"/>
            </a:solidFill>
          </p:spPr>
        </p:sp>
      </p:grpSp>
      <p:sp>
        <p:nvSpPr>
          <p:cNvPr id="8" name="TextBox 8"/>
          <p:cNvSpPr txBox="1"/>
          <p:nvPr/>
        </p:nvSpPr>
        <p:spPr>
          <a:xfrm>
            <a:off x="15809076" y="425678"/>
            <a:ext cx="2450696" cy="723900"/>
          </a:xfrm>
          <a:prstGeom prst="rect">
            <a:avLst/>
          </a:prstGeom>
        </p:spPr>
        <p:txBody>
          <a:bodyPr lIns="0" tIns="0" rIns="0" bIns="0" rtlCol="0" anchor="t">
            <a:spAutoFit/>
          </a:bodyPr>
          <a:lstStyle/>
          <a:p>
            <a:pPr algn="ctr">
              <a:lnSpc>
                <a:spcPts val="5350"/>
              </a:lnSpc>
            </a:pPr>
            <a:r>
              <a:rPr lang="en-US" sz="4458">
                <a:solidFill>
                  <a:srgbClr val="FFFFFF"/>
                </a:solidFill>
                <a:latin typeface="Poppins Bold"/>
              </a:rPr>
              <a:t>LOGO</a:t>
            </a:r>
          </a:p>
        </p:txBody>
      </p:sp>
      <p:pic>
        <p:nvPicPr>
          <p:cNvPr id="9" name="Picture 9"/>
          <p:cNvPicPr>
            <a:picLocks noChangeAspect="1"/>
          </p:cNvPicPr>
          <p:nvPr/>
        </p:nvPicPr>
        <p:blipFill>
          <a:blip r:embed="rId7"/>
          <a:srcRect/>
          <a:stretch>
            <a:fillRect/>
          </a:stretch>
        </p:blipFill>
        <p:spPr>
          <a:xfrm>
            <a:off x="15405831" y="491487"/>
            <a:ext cx="3706937" cy="721106"/>
          </a:xfrm>
          <a:prstGeom prst="rect">
            <a:avLst/>
          </a:prstGeom>
        </p:spPr>
      </p:pic>
      <p:pic>
        <p:nvPicPr>
          <p:cNvPr id="10" name="Picture 10"/>
          <p:cNvPicPr>
            <a:picLocks noChangeAspect="1"/>
          </p:cNvPicPr>
          <p:nvPr/>
        </p:nvPicPr>
        <p:blipFill>
          <a:blip r:embed="rId8"/>
          <a:srcRect/>
          <a:stretch>
            <a:fillRect/>
          </a:stretch>
        </p:blipFill>
        <p:spPr>
          <a:xfrm>
            <a:off x="14068680" y="4331442"/>
            <a:ext cx="1028193" cy="1939987"/>
          </a:xfrm>
          <a:prstGeom prst="rect">
            <a:avLst/>
          </a:prstGeom>
        </p:spPr>
      </p:pic>
      <p:pic>
        <p:nvPicPr>
          <p:cNvPr id="11" name="Picture 11"/>
          <p:cNvPicPr>
            <a:picLocks noChangeAspect="1"/>
          </p:cNvPicPr>
          <p:nvPr/>
        </p:nvPicPr>
        <p:blipFill>
          <a:blip r:embed="rId9"/>
          <a:srcRect/>
          <a:stretch>
            <a:fillRect/>
          </a:stretch>
        </p:blipFill>
        <p:spPr>
          <a:xfrm>
            <a:off x="2408077" y="4836267"/>
            <a:ext cx="6231889" cy="4866407"/>
          </a:xfrm>
          <a:prstGeom prst="rect">
            <a:avLst/>
          </a:prstGeom>
        </p:spPr>
      </p:pic>
      <p:sp>
        <p:nvSpPr>
          <p:cNvPr id="12" name="TextBox 12"/>
          <p:cNvSpPr txBox="1"/>
          <p:nvPr/>
        </p:nvSpPr>
        <p:spPr>
          <a:xfrm>
            <a:off x="6156910" y="763816"/>
            <a:ext cx="6409620" cy="1628775"/>
          </a:xfrm>
          <a:prstGeom prst="rect">
            <a:avLst/>
          </a:prstGeom>
        </p:spPr>
        <p:txBody>
          <a:bodyPr lIns="0" tIns="0" rIns="0" bIns="0" rtlCol="0" anchor="t">
            <a:spAutoFit/>
          </a:bodyPr>
          <a:lstStyle/>
          <a:p>
            <a:pPr algn="ctr">
              <a:lnSpc>
                <a:spcPts val="6239"/>
              </a:lnSpc>
            </a:pPr>
            <a:r>
              <a:rPr lang="en-US" sz="5199">
                <a:solidFill>
                  <a:srgbClr val="101011"/>
                </a:solidFill>
                <a:latin typeface="Poppins Bold"/>
              </a:rPr>
              <a:t>DISEÑO METODOLÓGICO</a:t>
            </a:r>
          </a:p>
        </p:txBody>
      </p:sp>
      <p:sp>
        <p:nvSpPr>
          <p:cNvPr id="13" name="TextBox 13"/>
          <p:cNvSpPr txBox="1"/>
          <p:nvPr/>
        </p:nvSpPr>
        <p:spPr>
          <a:xfrm>
            <a:off x="1756043" y="3302742"/>
            <a:ext cx="3470997" cy="581025"/>
          </a:xfrm>
          <a:prstGeom prst="rect">
            <a:avLst/>
          </a:prstGeom>
        </p:spPr>
        <p:txBody>
          <a:bodyPr lIns="0" tIns="0" rIns="0" bIns="0" rtlCol="0" anchor="t">
            <a:spAutoFit/>
          </a:bodyPr>
          <a:lstStyle/>
          <a:p>
            <a:pPr algn="ctr">
              <a:lnSpc>
                <a:spcPts val="4319"/>
              </a:lnSpc>
              <a:spcBef>
                <a:spcPct val="0"/>
              </a:spcBef>
            </a:pPr>
            <a:r>
              <a:rPr lang="en-US" sz="3599">
                <a:solidFill>
                  <a:srgbClr val="1574FF"/>
                </a:solidFill>
                <a:latin typeface="Poppins Bold"/>
              </a:rPr>
              <a:t>EXPLORATORIA</a:t>
            </a:r>
          </a:p>
        </p:txBody>
      </p:sp>
      <p:sp>
        <p:nvSpPr>
          <p:cNvPr id="14" name="TextBox 14"/>
          <p:cNvSpPr txBox="1"/>
          <p:nvPr/>
        </p:nvSpPr>
        <p:spPr>
          <a:xfrm>
            <a:off x="7138480" y="3302742"/>
            <a:ext cx="3002973" cy="581025"/>
          </a:xfrm>
          <a:prstGeom prst="rect">
            <a:avLst/>
          </a:prstGeom>
        </p:spPr>
        <p:txBody>
          <a:bodyPr lIns="0" tIns="0" rIns="0" bIns="0" rtlCol="0" anchor="t">
            <a:spAutoFit/>
          </a:bodyPr>
          <a:lstStyle/>
          <a:p>
            <a:pPr algn="ctr">
              <a:lnSpc>
                <a:spcPts val="4319"/>
              </a:lnSpc>
              <a:spcBef>
                <a:spcPct val="0"/>
              </a:spcBef>
            </a:pPr>
            <a:r>
              <a:rPr lang="en-US" sz="3599">
                <a:solidFill>
                  <a:srgbClr val="1574FF"/>
                </a:solidFill>
                <a:latin typeface="Poppins Bold"/>
              </a:rPr>
              <a:t>DESCRIPTIVA</a:t>
            </a:r>
          </a:p>
        </p:txBody>
      </p:sp>
      <p:sp>
        <p:nvSpPr>
          <p:cNvPr id="15" name="TextBox 15"/>
          <p:cNvSpPr txBox="1"/>
          <p:nvPr/>
        </p:nvSpPr>
        <p:spPr>
          <a:xfrm>
            <a:off x="11921988" y="3302742"/>
            <a:ext cx="5321577" cy="581025"/>
          </a:xfrm>
          <a:prstGeom prst="rect">
            <a:avLst/>
          </a:prstGeom>
        </p:spPr>
        <p:txBody>
          <a:bodyPr lIns="0" tIns="0" rIns="0" bIns="0" rtlCol="0" anchor="t">
            <a:spAutoFit/>
          </a:bodyPr>
          <a:lstStyle/>
          <a:p>
            <a:pPr algn="ctr">
              <a:lnSpc>
                <a:spcPts val="4319"/>
              </a:lnSpc>
              <a:spcBef>
                <a:spcPct val="0"/>
              </a:spcBef>
            </a:pPr>
            <a:r>
              <a:rPr lang="en-US" sz="3599">
                <a:solidFill>
                  <a:srgbClr val="1574FF"/>
                </a:solidFill>
                <a:latin typeface="Poppins Bold"/>
              </a:rPr>
              <a:t>DIMENSIÓN TEMPORAL  </a:t>
            </a:r>
          </a:p>
        </p:txBody>
      </p:sp>
      <p:sp>
        <p:nvSpPr>
          <p:cNvPr id="16" name="TextBox 16"/>
          <p:cNvSpPr txBox="1"/>
          <p:nvPr/>
        </p:nvSpPr>
        <p:spPr>
          <a:xfrm>
            <a:off x="11921988" y="7138204"/>
            <a:ext cx="4924528" cy="1123950"/>
          </a:xfrm>
          <a:prstGeom prst="rect">
            <a:avLst/>
          </a:prstGeom>
        </p:spPr>
        <p:txBody>
          <a:bodyPr lIns="0" tIns="0" rIns="0" bIns="0" rtlCol="0" anchor="t">
            <a:spAutoFit/>
          </a:bodyPr>
          <a:lstStyle/>
          <a:p>
            <a:pPr algn="ctr">
              <a:lnSpc>
                <a:spcPts val="4319"/>
              </a:lnSpc>
              <a:spcBef>
                <a:spcPct val="0"/>
              </a:spcBef>
            </a:pPr>
            <a:r>
              <a:rPr lang="en-US" sz="3599">
                <a:solidFill>
                  <a:srgbClr val="1574FF"/>
                </a:solidFill>
                <a:latin typeface="Poppins Bold"/>
              </a:rPr>
              <a:t>DIMENSIÓN DE LA ESTRATEGIA GENERAL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05831" y="491487"/>
            <a:ext cx="3706937" cy="721106"/>
          </a:xfrm>
          <a:prstGeom prst="rect">
            <a:avLst/>
          </a:prstGeom>
        </p:spPr>
      </p:pic>
      <p:pic>
        <p:nvPicPr>
          <p:cNvPr id="3" name="Picture 3"/>
          <p:cNvPicPr>
            <a:picLocks noChangeAspect="1"/>
          </p:cNvPicPr>
          <p:nvPr/>
        </p:nvPicPr>
        <p:blipFill>
          <a:blip r:embed="rId3"/>
          <a:srcRect/>
          <a:stretch>
            <a:fillRect/>
          </a:stretch>
        </p:blipFill>
        <p:spPr>
          <a:xfrm>
            <a:off x="3741796" y="2749574"/>
            <a:ext cx="2114784" cy="761322"/>
          </a:xfrm>
          <a:prstGeom prst="rect">
            <a:avLst/>
          </a:prstGeom>
        </p:spPr>
      </p:pic>
      <p:pic>
        <p:nvPicPr>
          <p:cNvPr id="4" name="Picture 4"/>
          <p:cNvPicPr>
            <a:picLocks noChangeAspect="1"/>
          </p:cNvPicPr>
          <p:nvPr/>
        </p:nvPicPr>
        <p:blipFill>
          <a:blip r:embed="rId3"/>
          <a:srcRect/>
          <a:stretch>
            <a:fillRect/>
          </a:stretch>
        </p:blipFill>
        <p:spPr>
          <a:xfrm>
            <a:off x="3741796" y="4384159"/>
            <a:ext cx="2114784" cy="761322"/>
          </a:xfrm>
          <a:prstGeom prst="rect">
            <a:avLst/>
          </a:prstGeom>
        </p:spPr>
      </p:pic>
      <p:pic>
        <p:nvPicPr>
          <p:cNvPr id="5" name="Picture 5"/>
          <p:cNvPicPr>
            <a:picLocks noChangeAspect="1"/>
          </p:cNvPicPr>
          <p:nvPr/>
        </p:nvPicPr>
        <p:blipFill>
          <a:blip r:embed="rId3"/>
          <a:srcRect/>
          <a:stretch>
            <a:fillRect/>
          </a:stretch>
        </p:blipFill>
        <p:spPr>
          <a:xfrm>
            <a:off x="10313422" y="4553289"/>
            <a:ext cx="2114784" cy="761322"/>
          </a:xfrm>
          <a:prstGeom prst="rect">
            <a:avLst/>
          </a:prstGeom>
        </p:spPr>
      </p:pic>
      <p:pic>
        <p:nvPicPr>
          <p:cNvPr id="6" name="Picture 6"/>
          <p:cNvPicPr>
            <a:picLocks noChangeAspect="1"/>
          </p:cNvPicPr>
          <p:nvPr/>
        </p:nvPicPr>
        <p:blipFill>
          <a:blip r:embed="rId3"/>
          <a:srcRect/>
          <a:stretch>
            <a:fillRect/>
          </a:stretch>
        </p:blipFill>
        <p:spPr>
          <a:xfrm>
            <a:off x="10378426" y="2802317"/>
            <a:ext cx="2114784" cy="76132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9877" y="5983682"/>
            <a:ext cx="5728047"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809407" y="6269432"/>
            <a:ext cx="5038675" cy="3878568"/>
          </a:xfrm>
          <a:prstGeom prst="rect">
            <a:avLst/>
          </a:prstGeom>
        </p:spPr>
      </p:pic>
      <p:sp>
        <p:nvSpPr>
          <p:cNvPr id="9" name="TextBox 9"/>
          <p:cNvSpPr txBox="1"/>
          <p:nvPr/>
        </p:nvSpPr>
        <p:spPr>
          <a:xfrm>
            <a:off x="5389318" y="643532"/>
            <a:ext cx="7509364" cy="1428750"/>
          </a:xfrm>
          <a:prstGeom prst="rect">
            <a:avLst/>
          </a:prstGeom>
        </p:spPr>
        <p:txBody>
          <a:bodyPr lIns="0" tIns="0" rIns="0" bIns="0" rtlCol="0" anchor="t">
            <a:spAutoFit/>
          </a:bodyPr>
          <a:lstStyle/>
          <a:p>
            <a:pPr algn="ctr">
              <a:lnSpc>
                <a:spcPts val="5519"/>
              </a:lnSpc>
            </a:pPr>
            <a:r>
              <a:rPr lang="en-US" sz="4599">
                <a:solidFill>
                  <a:srgbClr val="1B4A9B"/>
                </a:solidFill>
                <a:latin typeface="Poppins Bold Italics"/>
              </a:rPr>
              <a:t>INSTRUMENTOS DE RECOLECCIÓN DE DATOS</a:t>
            </a:r>
          </a:p>
        </p:txBody>
      </p:sp>
      <p:sp>
        <p:nvSpPr>
          <p:cNvPr id="10" name="TextBox 10"/>
          <p:cNvSpPr txBox="1"/>
          <p:nvPr/>
        </p:nvSpPr>
        <p:spPr>
          <a:xfrm>
            <a:off x="711264" y="2881907"/>
            <a:ext cx="2597911" cy="503151"/>
          </a:xfrm>
          <a:prstGeom prst="rect">
            <a:avLst/>
          </a:prstGeom>
        </p:spPr>
        <p:txBody>
          <a:bodyPr wrap="square" lIns="0" tIns="0" rIns="0" bIns="0" rtlCol="0" anchor="t">
            <a:spAutoFit/>
          </a:bodyPr>
          <a:lstStyle/>
          <a:p>
            <a:pPr algn="ctr">
              <a:lnSpc>
                <a:spcPts val="3959"/>
              </a:lnSpc>
              <a:spcBef>
                <a:spcPct val="0"/>
              </a:spcBef>
            </a:pPr>
            <a:r>
              <a:rPr lang="en-US" sz="3299" dirty="0">
                <a:solidFill>
                  <a:srgbClr val="000000"/>
                </a:solidFill>
                <a:latin typeface="Poppins Bold"/>
              </a:rPr>
              <a:t>ENTREVISTA</a:t>
            </a:r>
          </a:p>
        </p:txBody>
      </p:sp>
      <p:sp>
        <p:nvSpPr>
          <p:cNvPr id="11" name="TextBox 11"/>
          <p:cNvSpPr txBox="1"/>
          <p:nvPr/>
        </p:nvSpPr>
        <p:spPr>
          <a:xfrm>
            <a:off x="12809407" y="2881907"/>
            <a:ext cx="1671313" cy="447675"/>
          </a:xfrm>
          <a:prstGeom prst="rect">
            <a:avLst/>
          </a:prstGeom>
        </p:spPr>
        <p:txBody>
          <a:bodyPr lIns="0" tIns="0" rIns="0" bIns="0" rtlCol="0" anchor="t">
            <a:spAutoFit/>
          </a:bodyPr>
          <a:lstStyle/>
          <a:p>
            <a:pPr algn="ctr">
              <a:lnSpc>
                <a:spcPts val="3359"/>
              </a:lnSpc>
              <a:spcBef>
                <a:spcPct val="0"/>
              </a:spcBef>
            </a:pPr>
            <a:r>
              <a:rPr lang="en-US" sz="2799">
                <a:solidFill>
                  <a:srgbClr val="000000"/>
                </a:solidFill>
                <a:latin typeface="Poppins Bold"/>
              </a:rPr>
              <a:t>DOCENTE</a:t>
            </a:r>
          </a:p>
        </p:txBody>
      </p:sp>
      <p:sp>
        <p:nvSpPr>
          <p:cNvPr id="12" name="TextBox 12"/>
          <p:cNvSpPr txBox="1"/>
          <p:nvPr/>
        </p:nvSpPr>
        <p:spPr>
          <a:xfrm>
            <a:off x="877773" y="4619625"/>
            <a:ext cx="2197461" cy="523875"/>
          </a:xfrm>
          <a:prstGeom prst="rect">
            <a:avLst/>
          </a:prstGeom>
        </p:spPr>
        <p:txBody>
          <a:bodyPr lIns="0" tIns="0" rIns="0" bIns="0" rtlCol="0" anchor="t">
            <a:spAutoFit/>
          </a:bodyPr>
          <a:lstStyle/>
          <a:p>
            <a:pPr algn="ctr">
              <a:lnSpc>
                <a:spcPts val="3959"/>
              </a:lnSpc>
              <a:spcBef>
                <a:spcPct val="0"/>
              </a:spcBef>
            </a:pPr>
            <a:r>
              <a:rPr lang="en-US" sz="3299">
                <a:solidFill>
                  <a:srgbClr val="000000"/>
                </a:solidFill>
                <a:latin typeface="Poppins Bold"/>
              </a:rPr>
              <a:t>ENCUESTA</a:t>
            </a:r>
          </a:p>
        </p:txBody>
      </p:sp>
      <p:sp>
        <p:nvSpPr>
          <p:cNvPr id="13" name="TextBox 13"/>
          <p:cNvSpPr txBox="1"/>
          <p:nvPr/>
        </p:nvSpPr>
        <p:spPr>
          <a:xfrm>
            <a:off x="12787713" y="4719391"/>
            <a:ext cx="1978735" cy="427489"/>
          </a:xfrm>
          <a:prstGeom prst="rect">
            <a:avLst/>
          </a:prstGeom>
        </p:spPr>
        <p:txBody>
          <a:bodyPr wrap="square" lIns="0" tIns="0" rIns="0" bIns="0" rtlCol="0" anchor="t">
            <a:spAutoFit/>
          </a:bodyPr>
          <a:lstStyle/>
          <a:p>
            <a:pPr algn="ctr">
              <a:lnSpc>
                <a:spcPts val="3359"/>
              </a:lnSpc>
              <a:spcBef>
                <a:spcPct val="0"/>
              </a:spcBef>
            </a:pPr>
            <a:r>
              <a:rPr lang="en-US" sz="2799" dirty="0">
                <a:solidFill>
                  <a:srgbClr val="000000"/>
                </a:solidFill>
                <a:latin typeface="Poppins Bold"/>
              </a:rPr>
              <a:t>ALUMNOS</a:t>
            </a:r>
          </a:p>
        </p:txBody>
      </p:sp>
      <p:sp>
        <p:nvSpPr>
          <p:cNvPr id="14" name="TextBox 14"/>
          <p:cNvSpPr txBox="1"/>
          <p:nvPr/>
        </p:nvSpPr>
        <p:spPr>
          <a:xfrm>
            <a:off x="7259269" y="4697807"/>
            <a:ext cx="2672953" cy="1285875"/>
          </a:xfrm>
          <a:prstGeom prst="rect">
            <a:avLst/>
          </a:prstGeom>
        </p:spPr>
        <p:txBody>
          <a:bodyPr lIns="0" tIns="0" rIns="0" bIns="0" rtlCol="0" anchor="t">
            <a:spAutoFit/>
          </a:bodyPr>
          <a:lstStyle/>
          <a:p>
            <a:pPr algn="ctr">
              <a:lnSpc>
                <a:spcPts val="3359"/>
              </a:lnSpc>
              <a:spcBef>
                <a:spcPct val="0"/>
              </a:spcBef>
            </a:pPr>
            <a:r>
              <a:rPr lang="en-US" sz="2799">
                <a:solidFill>
                  <a:srgbClr val="000000"/>
                </a:solidFill>
                <a:latin typeface="Poppins Bold"/>
              </a:rPr>
              <a:t>CUESTIONARIO</a:t>
            </a:r>
          </a:p>
          <a:p>
            <a:pPr algn="ctr">
              <a:lnSpc>
                <a:spcPts val="3359"/>
              </a:lnSpc>
              <a:spcBef>
                <a:spcPct val="0"/>
              </a:spcBef>
            </a:pPr>
            <a:r>
              <a:rPr lang="en-US" sz="2799">
                <a:solidFill>
                  <a:srgbClr val="000000"/>
                </a:solidFill>
                <a:latin typeface="Poppins Bold"/>
              </a:rPr>
              <a:t>-</a:t>
            </a:r>
          </a:p>
          <a:p>
            <a:pPr algn="ctr">
              <a:lnSpc>
                <a:spcPts val="3359"/>
              </a:lnSpc>
              <a:spcBef>
                <a:spcPct val="0"/>
              </a:spcBef>
            </a:pPr>
            <a:r>
              <a:rPr lang="en-US" sz="2799">
                <a:solidFill>
                  <a:srgbClr val="000000"/>
                </a:solidFill>
                <a:latin typeface="Poppins Bold"/>
              </a:rPr>
              <a:t>CERRADA</a:t>
            </a:r>
          </a:p>
        </p:txBody>
      </p:sp>
      <p:sp>
        <p:nvSpPr>
          <p:cNvPr id="15" name="TextBox 15"/>
          <p:cNvSpPr txBox="1"/>
          <p:nvPr/>
        </p:nvSpPr>
        <p:spPr>
          <a:xfrm>
            <a:off x="7129261" y="2644121"/>
            <a:ext cx="2932968" cy="866775"/>
          </a:xfrm>
          <a:prstGeom prst="rect">
            <a:avLst/>
          </a:prstGeom>
        </p:spPr>
        <p:txBody>
          <a:bodyPr lIns="0" tIns="0" rIns="0" bIns="0" rtlCol="0" anchor="t">
            <a:spAutoFit/>
          </a:bodyPr>
          <a:lstStyle/>
          <a:p>
            <a:pPr algn="ctr">
              <a:lnSpc>
                <a:spcPts val="3359"/>
              </a:lnSpc>
              <a:spcBef>
                <a:spcPct val="0"/>
              </a:spcBef>
            </a:pPr>
            <a:r>
              <a:rPr lang="en-US" sz="2799">
                <a:solidFill>
                  <a:srgbClr val="000000"/>
                </a:solidFill>
                <a:latin typeface="Poppins Bold"/>
              </a:rPr>
              <a:t>SEMI ESTRUCTURADA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17994524" y="6707106"/>
            <a:ext cx="322051" cy="1215120"/>
            <a:chOff x="0" y="0"/>
            <a:chExt cx="200092" cy="754960"/>
          </a:xfrm>
        </p:grpSpPr>
        <p:sp>
          <p:nvSpPr>
            <p:cNvPr id="3" name="Freeform 3"/>
            <p:cNvSpPr/>
            <p:nvPr/>
          </p:nvSpPr>
          <p:spPr>
            <a:xfrm>
              <a:off x="0" y="0"/>
              <a:ext cx="200091" cy="754960"/>
            </a:xfrm>
            <a:custGeom>
              <a:avLst/>
              <a:gdLst/>
              <a:ahLst/>
              <a:cxnLst/>
              <a:rect l="l" t="t" r="r" b="b"/>
              <a:pathLst>
                <a:path w="200091" h="754960">
                  <a:moveTo>
                    <a:pt x="0" y="0"/>
                  </a:moveTo>
                  <a:lnTo>
                    <a:pt x="200091" y="0"/>
                  </a:lnTo>
                  <a:lnTo>
                    <a:pt x="200091" y="754960"/>
                  </a:lnTo>
                  <a:lnTo>
                    <a:pt x="0" y="754960"/>
                  </a:lnTo>
                  <a:close/>
                </a:path>
              </a:pathLst>
            </a:custGeom>
            <a:solidFill>
              <a:srgbClr val="5CE1E6"/>
            </a:solidFill>
          </p:spPr>
        </p:sp>
      </p:grpSp>
      <p:grpSp>
        <p:nvGrpSpPr>
          <p:cNvPr id="4" name="Group 4"/>
          <p:cNvGrpSpPr/>
          <p:nvPr/>
        </p:nvGrpSpPr>
        <p:grpSpPr>
          <a:xfrm>
            <a:off x="-70501" y="-306439"/>
            <a:ext cx="322051" cy="1215120"/>
            <a:chOff x="0" y="0"/>
            <a:chExt cx="200092" cy="754960"/>
          </a:xfrm>
        </p:grpSpPr>
        <p:sp>
          <p:nvSpPr>
            <p:cNvPr id="5" name="Freeform 5"/>
            <p:cNvSpPr/>
            <p:nvPr/>
          </p:nvSpPr>
          <p:spPr>
            <a:xfrm>
              <a:off x="0" y="0"/>
              <a:ext cx="200091" cy="754960"/>
            </a:xfrm>
            <a:custGeom>
              <a:avLst/>
              <a:gdLst/>
              <a:ahLst/>
              <a:cxnLst/>
              <a:rect l="l" t="t" r="r" b="b"/>
              <a:pathLst>
                <a:path w="200091" h="754960">
                  <a:moveTo>
                    <a:pt x="0" y="0"/>
                  </a:moveTo>
                  <a:lnTo>
                    <a:pt x="200091" y="0"/>
                  </a:lnTo>
                  <a:lnTo>
                    <a:pt x="200091" y="754960"/>
                  </a:lnTo>
                  <a:lnTo>
                    <a:pt x="0" y="754960"/>
                  </a:lnTo>
                  <a:close/>
                </a:path>
              </a:pathLst>
            </a:custGeom>
            <a:solidFill>
              <a:srgbClr val="5CE1E6"/>
            </a:solidFill>
          </p:spPr>
        </p:sp>
      </p:grpSp>
      <p:pic>
        <p:nvPicPr>
          <p:cNvPr id="6" name="Picture 6"/>
          <p:cNvPicPr>
            <a:picLocks noChangeAspect="1"/>
          </p:cNvPicPr>
          <p:nvPr/>
        </p:nvPicPr>
        <p:blipFill>
          <a:blip r:embed="rId2"/>
          <a:srcRect/>
          <a:stretch>
            <a:fillRect/>
          </a:stretch>
        </p:blipFill>
        <p:spPr>
          <a:xfrm>
            <a:off x="2930528" y="2290586"/>
            <a:ext cx="12651007" cy="7116191"/>
          </a:xfrm>
          <a:prstGeom prst="rect">
            <a:avLst/>
          </a:prstGeom>
        </p:spPr>
      </p:pic>
      <p:pic>
        <p:nvPicPr>
          <p:cNvPr id="7" name="Picture 7"/>
          <p:cNvPicPr>
            <a:picLocks noChangeAspect="1"/>
          </p:cNvPicPr>
          <p:nvPr/>
        </p:nvPicPr>
        <p:blipFill>
          <a:blip r:embed="rId3"/>
          <a:srcRect/>
          <a:stretch>
            <a:fillRect/>
          </a:stretch>
        </p:blipFill>
        <p:spPr>
          <a:xfrm>
            <a:off x="797788" y="1578373"/>
            <a:ext cx="2132740" cy="2699671"/>
          </a:xfrm>
          <a:prstGeom prst="rect">
            <a:avLst/>
          </a:prstGeom>
        </p:spPr>
      </p:pic>
      <p:sp>
        <p:nvSpPr>
          <p:cNvPr id="8" name="TextBox 8"/>
          <p:cNvSpPr txBox="1"/>
          <p:nvPr/>
        </p:nvSpPr>
        <p:spPr>
          <a:xfrm>
            <a:off x="6500584" y="895350"/>
            <a:ext cx="5633201" cy="933450"/>
          </a:xfrm>
          <a:prstGeom prst="rect">
            <a:avLst/>
          </a:prstGeom>
        </p:spPr>
        <p:txBody>
          <a:bodyPr lIns="0" tIns="0" rIns="0" bIns="0" rtlCol="0" anchor="t">
            <a:spAutoFit/>
          </a:bodyPr>
          <a:lstStyle/>
          <a:p>
            <a:pPr algn="ctr">
              <a:lnSpc>
                <a:spcPts val="6959"/>
              </a:lnSpc>
            </a:pPr>
            <a:r>
              <a:rPr lang="en-US" sz="5799">
                <a:solidFill>
                  <a:srgbClr val="FFFFFF"/>
                </a:solidFill>
                <a:latin typeface="Poppins Bold"/>
              </a:rPr>
              <a:t>OBSERVACIÓN</a:t>
            </a:r>
          </a:p>
        </p:txBody>
      </p:sp>
      <p:pic>
        <p:nvPicPr>
          <p:cNvPr id="9" name="Picture 9"/>
          <p:cNvPicPr>
            <a:picLocks noChangeAspect="1"/>
          </p:cNvPicPr>
          <p:nvPr/>
        </p:nvPicPr>
        <p:blipFill>
          <a:blip r:embed="rId3"/>
          <a:srcRect/>
          <a:stretch>
            <a:fillRect/>
          </a:stretch>
        </p:blipFill>
        <p:spPr>
          <a:xfrm>
            <a:off x="15721659" y="6707106"/>
            <a:ext cx="2132740" cy="269967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08677">
            <a:off x="7061787" y="803631"/>
            <a:ext cx="14603101" cy="11045254"/>
          </a:xfrm>
          <a:prstGeom prst="rect">
            <a:avLst/>
          </a:prstGeom>
        </p:spPr>
      </p:pic>
      <p:pic>
        <p:nvPicPr>
          <p:cNvPr id="3" name="Picture 3"/>
          <p:cNvPicPr>
            <a:picLocks noChangeAspect="1"/>
          </p:cNvPicPr>
          <p:nvPr/>
        </p:nvPicPr>
        <p:blipFill>
          <a:blip r:embed="rId4"/>
          <a:srcRect/>
          <a:stretch>
            <a:fillRect/>
          </a:stretch>
        </p:blipFill>
        <p:spPr>
          <a:xfrm>
            <a:off x="15415356" y="491487"/>
            <a:ext cx="3706937" cy="72110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69484" y="6048705"/>
            <a:ext cx="5956190" cy="387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67173" y="2211459"/>
            <a:ext cx="5479758" cy="4114800"/>
          </a:xfrm>
          <a:prstGeom prst="rect">
            <a:avLst/>
          </a:prstGeom>
        </p:spPr>
      </p:pic>
      <p:sp>
        <p:nvSpPr>
          <p:cNvPr id="6" name="TextBox 6"/>
          <p:cNvSpPr txBox="1"/>
          <p:nvPr/>
        </p:nvSpPr>
        <p:spPr>
          <a:xfrm>
            <a:off x="5011853" y="959143"/>
            <a:ext cx="8264294" cy="795089"/>
          </a:xfrm>
          <a:prstGeom prst="rect">
            <a:avLst/>
          </a:prstGeom>
        </p:spPr>
        <p:txBody>
          <a:bodyPr wrap="square" lIns="0" tIns="0" rIns="0" bIns="0" rtlCol="0" anchor="t">
            <a:spAutoFit/>
          </a:bodyPr>
          <a:lstStyle/>
          <a:p>
            <a:pPr algn="ctr">
              <a:lnSpc>
                <a:spcPts val="6239"/>
              </a:lnSpc>
              <a:spcBef>
                <a:spcPct val="0"/>
              </a:spcBef>
            </a:pPr>
            <a:r>
              <a:rPr lang="en-US" sz="5199" dirty="0">
                <a:solidFill>
                  <a:srgbClr val="000000"/>
                </a:solidFill>
                <a:latin typeface="Poppins Bold"/>
              </a:rPr>
              <a:t>ANÁLISIS DE LOS DATOS</a:t>
            </a:r>
          </a:p>
        </p:txBody>
      </p:sp>
      <p:pic>
        <p:nvPicPr>
          <p:cNvPr id="8" name="Imagen 7">
            <a:extLst>
              <a:ext uri="{FF2B5EF4-FFF2-40B4-BE49-F238E27FC236}">
                <a16:creationId xmlns:a16="http://schemas.microsoft.com/office/drawing/2014/main" id="{C647DDE9-24AB-B06E-BE6D-CE3A22D135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167" y="187853"/>
            <a:ext cx="2944714" cy="23376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51627">
            <a:off x="-1152667" y="-1825468"/>
            <a:ext cx="5343238" cy="40414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1876" y="-3678699"/>
            <a:ext cx="5285099" cy="5256271"/>
          </a:xfrm>
          <a:prstGeom prst="rect">
            <a:avLst/>
          </a:prstGeom>
        </p:spPr>
      </p:pic>
      <p:grpSp>
        <p:nvGrpSpPr>
          <p:cNvPr id="4" name="Group 4"/>
          <p:cNvGrpSpPr/>
          <p:nvPr/>
        </p:nvGrpSpPr>
        <p:grpSpPr>
          <a:xfrm>
            <a:off x="17981351" y="9071880"/>
            <a:ext cx="322051" cy="1215120"/>
            <a:chOff x="0" y="0"/>
            <a:chExt cx="200092" cy="754960"/>
          </a:xfrm>
        </p:grpSpPr>
        <p:sp>
          <p:nvSpPr>
            <p:cNvPr id="5" name="Freeform 5"/>
            <p:cNvSpPr/>
            <p:nvPr/>
          </p:nvSpPr>
          <p:spPr>
            <a:xfrm>
              <a:off x="0" y="0"/>
              <a:ext cx="200091" cy="754960"/>
            </a:xfrm>
            <a:custGeom>
              <a:avLst/>
              <a:gdLst/>
              <a:ahLst/>
              <a:cxnLst/>
              <a:rect l="l" t="t" r="r" b="b"/>
              <a:pathLst>
                <a:path w="200091" h="754960">
                  <a:moveTo>
                    <a:pt x="0" y="0"/>
                  </a:moveTo>
                  <a:lnTo>
                    <a:pt x="200091" y="0"/>
                  </a:lnTo>
                  <a:lnTo>
                    <a:pt x="200091" y="754960"/>
                  </a:lnTo>
                  <a:lnTo>
                    <a:pt x="0" y="754960"/>
                  </a:lnTo>
                  <a:close/>
                </a:path>
              </a:pathLst>
            </a:custGeom>
            <a:solidFill>
              <a:srgbClr val="1B4A9B"/>
            </a:solidFill>
          </p:spPr>
        </p:sp>
      </p:grpSp>
      <p:pic>
        <p:nvPicPr>
          <p:cNvPr id="6" name="Picture 6"/>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58640" y="7876898"/>
            <a:ext cx="4828984" cy="4820204"/>
          </a:xfrm>
          <a:prstGeom prst="rect">
            <a:avLst/>
          </a:prstGeom>
        </p:spPr>
      </p:pic>
      <p:pic>
        <p:nvPicPr>
          <p:cNvPr id="7" name="Picture 7"/>
          <p:cNvPicPr>
            <a:picLocks noChangeAspect="1"/>
          </p:cNvPicPr>
          <p:nvPr/>
        </p:nvPicPr>
        <p:blipFill>
          <a:blip r:embed="rId8"/>
          <a:srcRect/>
          <a:stretch>
            <a:fillRect/>
          </a:stretch>
        </p:blipFill>
        <p:spPr>
          <a:xfrm>
            <a:off x="15405831" y="491487"/>
            <a:ext cx="3706937" cy="721106"/>
          </a:xfrm>
          <a:prstGeom prst="rect">
            <a:avLst/>
          </a:prstGeom>
        </p:spPr>
      </p:pic>
      <p:pic>
        <p:nvPicPr>
          <p:cNvPr id="8" name="Picture 8"/>
          <p:cNvPicPr>
            <a:picLocks noChangeAspect="1"/>
          </p:cNvPicPr>
          <p:nvPr/>
        </p:nvPicPr>
        <p:blipFill>
          <a:blip r:embed="rId9"/>
          <a:srcRect/>
          <a:stretch>
            <a:fillRect/>
          </a:stretch>
        </p:blipFill>
        <p:spPr>
          <a:xfrm flipH="1">
            <a:off x="12396862" y="4194020"/>
            <a:ext cx="5407128" cy="5845544"/>
          </a:xfrm>
          <a:prstGeom prst="rect">
            <a:avLst/>
          </a:prstGeom>
        </p:spPr>
      </p:pic>
      <p:sp>
        <p:nvSpPr>
          <p:cNvPr id="9" name="TextBox 9"/>
          <p:cNvSpPr txBox="1"/>
          <p:nvPr/>
        </p:nvSpPr>
        <p:spPr>
          <a:xfrm>
            <a:off x="1220674" y="3135342"/>
            <a:ext cx="11176188" cy="3981450"/>
          </a:xfrm>
          <a:prstGeom prst="rect">
            <a:avLst/>
          </a:prstGeom>
        </p:spPr>
        <p:txBody>
          <a:bodyPr lIns="0" tIns="0" rIns="0" bIns="0" rtlCol="0" anchor="t">
            <a:spAutoFit/>
          </a:bodyPr>
          <a:lstStyle/>
          <a:p>
            <a:pPr algn="just">
              <a:lnSpc>
                <a:spcPts val="4439"/>
              </a:lnSpc>
              <a:spcBef>
                <a:spcPct val="0"/>
              </a:spcBef>
            </a:pPr>
            <a:r>
              <a:rPr lang="en-US" sz="3699">
                <a:solidFill>
                  <a:srgbClr val="101011"/>
                </a:solidFill>
                <a:latin typeface="Poppins Bold"/>
              </a:rPr>
              <a:t>EL DESAFÍO DE LA ESCUELA SECUNDARIA HOY:</a:t>
            </a:r>
          </a:p>
          <a:p>
            <a:pPr algn="just">
              <a:lnSpc>
                <a:spcPts val="4439"/>
              </a:lnSpc>
              <a:spcBef>
                <a:spcPct val="0"/>
              </a:spcBef>
            </a:pPr>
            <a:r>
              <a:rPr lang="en-US" sz="3699">
                <a:solidFill>
                  <a:srgbClr val="101011"/>
                </a:solidFill>
                <a:latin typeface="Poppins Bold"/>
              </a:rPr>
              <a:t> </a:t>
            </a:r>
          </a:p>
          <a:p>
            <a:pPr marL="798825" lvl="1" indent="-399412" algn="just">
              <a:lnSpc>
                <a:spcPts val="4439"/>
              </a:lnSpc>
              <a:buFont typeface="Arial"/>
              <a:buChar char="•"/>
            </a:pPr>
            <a:r>
              <a:rPr lang="en-US" sz="3699">
                <a:solidFill>
                  <a:srgbClr val="101011"/>
                </a:solidFill>
                <a:latin typeface="Poppins"/>
              </a:rPr>
              <a:t>LOGRAR</a:t>
            </a:r>
          </a:p>
          <a:p>
            <a:pPr algn="just">
              <a:lnSpc>
                <a:spcPts val="4439"/>
              </a:lnSpc>
            </a:pPr>
            <a:endParaRPr lang="en-US" sz="3699">
              <a:solidFill>
                <a:srgbClr val="101011"/>
              </a:solidFill>
              <a:latin typeface="Poppins"/>
            </a:endParaRPr>
          </a:p>
          <a:p>
            <a:pPr marL="798825" lvl="1" indent="-399412" algn="just">
              <a:lnSpc>
                <a:spcPts val="4439"/>
              </a:lnSpc>
              <a:spcBef>
                <a:spcPct val="0"/>
              </a:spcBef>
              <a:buFont typeface="Arial"/>
              <a:buChar char="•"/>
            </a:pPr>
            <a:r>
              <a:rPr lang="en-US" sz="3699">
                <a:solidFill>
                  <a:srgbClr val="101011"/>
                </a:solidFill>
                <a:latin typeface="Poppins"/>
              </a:rPr>
              <a:t>UTILIZAR</a:t>
            </a:r>
          </a:p>
          <a:p>
            <a:pPr algn="just">
              <a:lnSpc>
                <a:spcPts val="4439"/>
              </a:lnSpc>
              <a:spcBef>
                <a:spcPct val="0"/>
              </a:spcBef>
            </a:pPr>
            <a:endParaRPr lang="en-US" sz="3699">
              <a:solidFill>
                <a:srgbClr val="101011"/>
              </a:solidFill>
              <a:latin typeface="Poppins"/>
            </a:endParaRPr>
          </a:p>
          <a:p>
            <a:pPr marL="798825" lvl="1" indent="-399412" algn="just">
              <a:lnSpc>
                <a:spcPts val="4439"/>
              </a:lnSpc>
              <a:spcBef>
                <a:spcPct val="0"/>
              </a:spcBef>
              <a:buFont typeface="Arial"/>
              <a:buChar char="•"/>
            </a:pPr>
            <a:r>
              <a:rPr lang="en-US" sz="3699">
                <a:solidFill>
                  <a:srgbClr val="101011"/>
                </a:solidFill>
                <a:latin typeface="Poppins"/>
              </a:rPr>
              <a:t>IMPLEMENTAR </a:t>
            </a:r>
          </a:p>
        </p:txBody>
      </p:sp>
      <p:sp>
        <p:nvSpPr>
          <p:cNvPr id="10" name="TextBox 10"/>
          <p:cNvSpPr txBox="1"/>
          <p:nvPr/>
        </p:nvSpPr>
        <p:spPr>
          <a:xfrm>
            <a:off x="3736872" y="1129897"/>
            <a:ext cx="10814256" cy="847725"/>
          </a:xfrm>
          <a:prstGeom prst="rect">
            <a:avLst/>
          </a:prstGeom>
        </p:spPr>
        <p:txBody>
          <a:bodyPr lIns="0" tIns="0" rIns="0" bIns="0" rtlCol="0" anchor="t">
            <a:spAutoFit/>
          </a:bodyPr>
          <a:lstStyle/>
          <a:p>
            <a:pPr algn="ctr">
              <a:lnSpc>
                <a:spcPts val="6359"/>
              </a:lnSpc>
            </a:pPr>
            <a:r>
              <a:rPr lang="en-US" sz="5299">
                <a:solidFill>
                  <a:srgbClr val="1B4A9B"/>
                </a:solidFill>
                <a:latin typeface="Poppins Bold Italics"/>
              </a:rPr>
              <a:t>CONCLUSIÓN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869556">
            <a:off x="14431083" y="6569611"/>
            <a:ext cx="6482297" cy="6762426"/>
            <a:chOff x="0" y="0"/>
            <a:chExt cx="8643063" cy="9016568"/>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51627">
              <a:off x="759373" y="2470974"/>
              <a:ext cx="7124318" cy="538857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0428" y="0"/>
              <a:ext cx="7046798" cy="7008361"/>
            </a:xfrm>
            <a:prstGeom prst="rect">
              <a:avLst/>
            </a:prstGeom>
          </p:spPr>
        </p:pic>
      </p:grpSp>
      <p:pic>
        <p:nvPicPr>
          <p:cNvPr id="5" name="Picture 5"/>
          <p:cNvPicPr>
            <a:picLocks noChangeAspect="1"/>
          </p:cNvPicPr>
          <p:nvPr/>
        </p:nvPicPr>
        <p:blipFill>
          <a:blip r:embed="rId6"/>
          <a:srcRect/>
          <a:stretch>
            <a:fillRect/>
          </a:stretch>
        </p:blipFill>
        <p:spPr>
          <a:xfrm>
            <a:off x="15405831" y="491487"/>
            <a:ext cx="3706937" cy="721106"/>
          </a:xfrm>
          <a:prstGeom prst="rect">
            <a:avLst/>
          </a:prstGeom>
        </p:spPr>
      </p:pic>
      <p:sp>
        <p:nvSpPr>
          <p:cNvPr id="6" name="TextBox 6"/>
          <p:cNvSpPr txBox="1"/>
          <p:nvPr/>
        </p:nvSpPr>
        <p:spPr>
          <a:xfrm>
            <a:off x="3308538" y="3138487"/>
            <a:ext cx="12714691" cy="3981450"/>
          </a:xfrm>
          <a:prstGeom prst="rect">
            <a:avLst/>
          </a:prstGeom>
        </p:spPr>
        <p:txBody>
          <a:bodyPr lIns="0" tIns="0" rIns="0" bIns="0" rtlCol="0" anchor="t">
            <a:spAutoFit/>
          </a:bodyPr>
          <a:lstStyle/>
          <a:p>
            <a:pPr algn="ctr">
              <a:lnSpc>
                <a:spcPts val="6239"/>
              </a:lnSpc>
              <a:spcBef>
                <a:spcPct val="0"/>
              </a:spcBef>
            </a:pPr>
            <a:r>
              <a:rPr lang="en-US" sz="5199">
                <a:solidFill>
                  <a:srgbClr val="1B4A9B"/>
                </a:solidFill>
                <a:latin typeface="Marta Bold"/>
              </a:rPr>
              <a:t>"MUCHAS GRACIAS POR EL TIEMPO Y EL ESPACIO BRINDADO, TAMBIÉN QUEREMOS EXTENDER NUESTRA GRATITUD A LOS DOCENTES QUE NOS ACOMPAÑARON EN ESTE CAMINO".</a:t>
            </a:r>
          </a:p>
        </p:txBody>
      </p:sp>
      <p:grpSp>
        <p:nvGrpSpPr>
          <p:cNvPr id="7" name="Group 7"/>
          <p:cNvGrpSpPr/>
          <p:nvPr/>
        </p:nvGrpSpPr>
        <p:grpSpPr>
          <a:xfrm rot="320041">
            <a:off x="-1410256" y="-3381213"/>
            <a:ext cx="6482297" cy="6762426"/>
            <a:chOff x="0" y="0"/>
            <a:chExt cx="8643063" cy="9016568"/>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51627">
              <a:off x="759373" y="2470974"/>
              <a:ext cx="7124318" cy="53885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0428" y="0"/>
              <a:ext cx="7046798" cy="7008361"/>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692" y="-90502"/>
            <a:ext cx="18593584" cy="10471968"/>
            <a:chOff x="0" y="0"/>
            <a:chExt cx="3398222" cy="1913890"/>
          </a:xfrm>
        </p:grpSpPr>
        <p:sp>
          <p:nvSpPr>
            <p:cNvPr id="3" name="Freeform 3"/>
            <p:cNvSpPr/>
            <p:nvPr/>
          </p:nvSpPr>
          <p:spPr>
            <a:xfrm>
              <a:off x="0" y="0"/>
              <a:ext cx="3398222" cy="1913890"/>
            </a:xfrm>
            <a:custGeom>
              <a:avLst/>
              <a:gdLst/>
              <a:ahLst/>
              <a:cxnLst/>
              <a:rect l="l" t="t" r="r" b="b"/>
              <a:pathLst>
                <a:path w="3398222" h="1913890">
                  <a:moveTo>
                    <a:pt x="0" y="0"/>
                  </a:moveTo>
                  <a:lnTo>
                    <a:pt x="3398222" y="0"/>
                  </a:lnTo>
                  <a:lnTo>
                    <a:pt x="3398222" y="1913890"/>
                  </a:lnTo>
                  <a:lnTo>
                    <a:pt x="0" y="1913890"/>
                  </a:lnTo>
                  <a:close/>
                </a:path>
              </a:pathLst>
            </a:custGeom>
            <a:solidFill>
              <a:srgbClr val="D9D9D9">
                <a:alpha val="48627"/>
              </a:srgbClr>
            </a:solidFill>
          </p:spPr>
        </p:sp>
      </p:grpSp>
      <p:pic>
        <p:nvPicPr>
          <p:cNvPr id="4" name="Picture 4"/>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08677">
            <a:off x="12094460" y="4941964"/>
            <a:ext cx="10749534" cy="8130557"/>
          </a:xfrm>
          <a:prstGeom prst="rect">
            <a:avLst/>
          </a:prstGeom>
        </p:spPr>
      </p:pic>
      <p:grpSp>
        <p:nvGrpSpPr>
          <p:cNvPr id="5" name="Group 5"/>
          <p:cNvGrpSpPr/>
          <p:nvPr/>
        </p:nvGrpSpPr>
        <p:grpSpPr>
          <a:xfrm rot="9869556">
            <a:off x="14431083" y="6569611"/>
            <a:ext cx="6482297" cy="6762426"/>
            <a:chOff x="0" y="0"/>
            <a:chExt cx="8643063" cy="9016568"/>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1627">
              <a:off x="759373" y="2470974"/>
              <a:ext cx="7124318" cy="538857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0428" y="0"/>
              <a:ext cx="7046798" cy="7008361"/>
            </a:xfrm>
            <a:prstGeom prst="rect">
              <a:avLst/>
            </a:prstGeom>
          </p:spPr>
        </p:pic>
      </p:grpSp>
      <p:pic>
        <p:nvPicPr>
          <p:cNvPr id="8" name="Picture 8"/>
          <p:cNvPicPr>
            <a:picLocks noChangeAspect="1"/>
          </p:cNvPicPr>
          <p:nvPr/>
        </p:nvPicPr>
        <p:blipFill>
          <a:blip r:embed="rId8"/>
          <a:srcRect/>
          <a:stretch>
            <a:fillRect/>
          </a:stretch>
        </p:blipFill>
        <p:spPr>
          <a:xfrm>
            <a:off x="15405831" y="491487"/>
            <a:ext cx="3706937" cy="721106"/>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7083" y="5040707"/>
            <a:ext cx="4661156" cy="5036613"/>
          </a:xfrm>
          <a:prstGeom prst="rect">
            <a:avLst/>
          </a:prstGeom>
        </p:spPr>
      </p:pic>
      <p:sp>
        <p:nvSpPr>
          <p:cNvPr id="10" name="TextBox 10"/>
          <p:cNvSpPr txBox="1"/>
          <p:nvPr/>
        </p:nvSpPr>
        <p:spPr>
          <a:xfrm>
            <a:off x="1857495" y="2160180"/>
            <a:ext cx="14573011" cy="2656840"/>
          </a:xfrm>
          <a:prstGeom prst="rect">
            <a:avLst/>
          </a:prstGeom>
        </p:spPr>
        <p:txBody>
          <a:bodyPr lIns="0" tIns="0" rIns="0" bIns="0" rtlCol="0" anchor="t">
            <a:spAutoFit/>
          </a:bodyPr>
          <a:lstStyle/>
          <a:p>
            <a:pPr algn="ctr">
              <a:lnSpc>
                <a:spcPts val="4129"/>
              </a:lnSpc>
              <a:spcBef>
                <a:spcPct val="0"/>
              </a:spcBef>
            </a:pPr>
            <a:r>
              <a:rPr lang="en-US" sz="3499">
                <a:solidFill>
                  <a:srgbClr val="000000"/>
                </a:solidFill>
                <a:latin typeface="Poppins"/>
              </a:rPr>
              <a:t> </a:t>
            </a:r>
            <a:r>
              <a:rPr lang="en-US" sz="3499">
                <a:solidFill>
                  <a:srgbClr val="000000"/>
                </a:solidFill>
                <a:latin typeface="Poppins Bold"/>
              </a:rPr>
              <a:t>Originar </a:t>
            </a:r>
            <a:r>
              <a:rPr lang="en-US" sz="3499">
                <a:solidFill>
                  <a:srgbClr val="000000"/>
                </a:solidFill>
                <a:latin typeface="Poppins"/>
              </a:rPr>
              <a:t>conocimiento sobre las TIC para dar a conocer las herramientas tecnológicas que ha implementado el docente como estrategia metodológica para desarrollar y/o fortalecer la creatividad en los estudiantes de artes visuales y si ha utilizado aplicaciones móviles en las producciones artísticas.</a:t>
            </a:r>
          </a:p>
        </p:txBody>
      </p:sp>
      <p:sp>
        <p:nvSpPr>
          <p:cNvPr id="11" name="TextBox 11"/>
          <p:cNvSpPr txBox="1"/>
          <p:nvPr/>
        </p:nvSpPr>
        <p:spPr>
          <a:xfrm>
            <a:off x="4639305" y="1060193"/>
            <a:ext cx="9009391" cy="933450"/>
          </a:xfrm>
          <a:prstGeom prst="rect">
            <a:avLst/>
          </a:prstGeom>
        </p:spPr>
        <p:txBody>
          <a:bodyPr lIns="0" tIns="0" rIns="0" bIns="0" rtlCol="0" anchor="t">
            <a:spAutoFit/>
          </a:bodyPr>
          <a:lstStyle/>
          <a:p>
            <a:pPr algn="ctr">
              <a:lnSpc>
                <a:spcPts val="6839"/>
              </a:lnSpc>
            </a:pPr>
            <a:r>
              <a:rPr lang="en-US" sz="5699">
                <a:solidFill>
                  <a:srgbClr val="1B4A9B"/>
                </a:solidFill>
                <a:latin typeface="Poppins Bold Italics"/>
              </a:rPr>
              <a:t>INTRODUCCIÓN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F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05831" y="491487"/>
            <a:ext cx="3706937" cy="72110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29099" y="4618975"/>
            <a:ext cx="4629802" cy="5455904"/>
          </a:xfrm>
          <a:prstGeom prst="rect">
            <a:avLst/>
          </a:prstGeom>
        </p:spPr>
      </p:pic>
      <p:sp>
        <p:nvSpPr>
          <p:cNvPr id="4" name="TextBox 4"/>
          <p:cNvSpPr txBox="1"/>
          <p:nvPr/>
        </p:nvSpPr>
        <p:spPr>
          <a:xfrm>
            <a:off x="3002638" y="785365"/>
            <a:ext cx="12282724" cy="933450"/>
          </a:xfrm>
          <a:prstGeom prst="rect">
            <a:avLst/>
          </a:prstGeom>
        </p:spPr>
        <p:txBody>
          <a:bodyPr lIns="0" tIns="0" rIns="0" bIns="0" rtlCol="0" anchor="t">
            <a:spAutoFit/>
          </a:bodyPr>
          <a:lstStyle/>
          <a:p>
            <a:pPr algn="ctr">
              <a:lnSpc>
                <a:spcPts val="6839"/>
              </a:lnSpc>
            </a:pPr>
            <a:r>
              <a:rPr lang="en-US" sz="5699">
                <a:solidFill>
                  <a:srgbClr val="1B4A9B"/>
                </a:solidFill>
                <a:latin typeface="Poppins Bold Italics"/>
              </a:rPr>
              <a:t>PLANTEO DEL PROBLEMA</a:t>
            </a:r>
          </a:p>
        </p:txBody>
      </p:sp>
      <p:sp>
        <p:nvSpPr>
          <p:cNvPr id="5" name="TextBox 5"/>
          <p:cNvSpPr txBox="1"/>
          <p:nvPr/>
        </p:nvSpPr>
        <p:spPr>
          <a:xfrm>
            <a:off x="2262990" y="2022218"/>
            <a:ext cx="14462941" cy="2478786"/>
          </a:xfrm>
          <a:prstGeom prst="rect">
            <a:avLst/>
          </a:prstGeom>
        </p:spPr>
        <p:txBody>
          <a:bodyPr lIns="0" tIns="0" rIns="0" bIns="0" rtlCol="0" anchor="t">
            <a:spAutoFit/>
          </a:bodyPr>
          <a:lstStyle/>
          <a:p>
            <a:pPr algn="ctr">
              <a:lnSpc>
                <a:spcPts val="3852"/>
              </a:lnSpc>
            </a:pPr>
            <a:r>
              <a:rPr lang="en-US" sz="3600">
                <a:solidFill>
                  <a:srgbClr val="000000"/>
                </a:solidFill>
                <a:latin typeface="Poppins Bold"/>
              </a:rPr>
              <a:t>A pesar de ser un tema relevante en la educación, muchas veces, los docentes como los estudiantes no conocen a ciencia cierta para qué sirven algunas herramientas tecnológicas y cómo hacer un buen uso pedagógico de éstas durante las clases virtuales.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3596" y="-3078771"/>
            <a:ext cx="7122892" cy="6506448"/>
            <a:chOff x="0" y="0"/>
            <a:chExt cx="9497189" cy="8675265"/>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51627">
              <a:off x="1187334" y="1775839"/>
              <a:ext cx="7509433" cy="567986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7427724" cy="7387209"/>
            </a:xfrm>
            <a:prstGeom prst="rect">
              <a:avLst/>
            </a:prstGeom>
          </p:spPr>
        </p:pic>
      </p:grpSp>
      <p:pic>
        <p:nvPicPr>
          <p:cNvPr id="5" name="Picture 5"/>
          <p:cNvPicPr>
            <a:picLocks noChangeAspect="1"/>
          </p:cNvPicPr>
          <p:nvPr/>
        </p:nvPicPr>
        <p:blipFill>
          <a:blip r:embed="rId6"/>
          <a:srcRect r="2484"/>
          <a:stretch>
            <a:fillRect/>
          </a:stretch>
        </p:blipFill>
        <p:spPr>
          <a:xfrm>
            <a:off x="3976249" y="3007603"/>
            <a:ext cx="11429583" cy="6807116"/>
          </a:xfrm>
          <a:prstGeom prst="rect">
            <a:avLst/>
          </a:prstGeom>
        </p:spPr>
      </p:pic>
      <p:pic>
        <p:nvPicPr>
          <p:cNvPr id="6" name="Picture 6"/>
          <p:cNvPicPr>
            <a:picLocks noChangeAspect="1"/>
          </p:cNvPicPr>
          <p:nvPr/>
        </p:nvPicPr>
        <p:blipFill>
          <a:blip r:embed="rId7"/>
          <a:srcRect/>
          <a:stretch>
            <a:fillRect/>
          </a:stretch>
        </p:blipFill>
        <p:spPr>
          <a:xfrm>
            <a:off x="15405831" y="491487"/>
            <a:ext cx="3706937" cy="721106"/>
          </a:xfrm>
          <a:prstGeom prst="rect">
            <a:avLst/>
          </a:prstGeom>
        </p:spPr>
      </p:pic>
      <p:sp>
        <p:nvSpPr>
          <p:cNvPr id="7" name="TextBox 7"/>
          <p:cNvSpPr txBox="1"/>
          <p:nvPr/>
        </p:nvSpPr>
        <p:spPr>
          <a:xfrm>
            <a:off x="4025366" y="1485900"/>
            <a:ext cx="11331348" cy="795089"/>
          </a:xfrm>
          <a:prstGeom prst="rect">
            <a:avLst/>
          </a:prstGeom>
        </p:spPr>
        <p:txBody>
          <a:bodyPr wrap="square" lIns="0" tIns="0" rIns="0" bIns="0" rtlCol="0" anchor="t">
            <a:spAutoFit/>
          </a:bodyPr>
          <a:lstStyle/>
          <a:p>
            <a:pPr algn="ctr">
              <a:lnSpc>
                <a:spcPts val="6239"/>
              </a:lnSpc>
              <a:spcBef>
                <a:spcPct val="0"/>
              </a:spcBef>
            </a:pPr>
            <a:r>
              <a:rPr lang="en-US" sz="5199" dirty="0">
                <a:solidFill>
                  <a:srgbClr val="1B4A9B"/>
                </a:solidFill>
                <a:latin typeface="Poppins Bold"/>
              </a:rPr>
              <a:t>DOCENTES EN CONTEXTO DE ASPO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192" t="8407" r="719" b="809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5405831" y="491487"/>
            <a:ext cx="3706937" cy="721106"/>
          </a:xfrm>
          <a:prstGeom prst="rect">
            <a:avLst/>
          </a:prstGeom>
        </p:spPr>
      </p:pic>
      <p:sp>
        <p:nvSpPr>
          <p:cNvPr id="4" name="TextBox 4"/>
          <p:cNvSpPr txBox="1"/>
          <p:nvPr/>
        </p:nvSpPr>
        <p:spPr>
          <a:xfrm>
            <a:off x="1388505" y="3437969"/>
            <a:ext cx="15870795" cy="2329434"/>
          </a:xfrm>
          <a:prstGeom prst="rect">
            <a:avLst/>
          </a:prstGeom>
        </p:spPr>
        <p:txBody>
          <a:bodyPr lIns="0" tIns="0" rIns="0" bIns="0" rtlCol="0" anchor="t">
            <a:spAutoFit/>
          </a:bodyPr>
          <a:lstStyle/>
          <a:p>
            <a:pPr algn="ctr">
              <a:lnSpc>
                <a:spcPts val="4562"/>
              </a:lnSpc>
            </a:pPr>
            <a:r>
              <a:rPr lang="en-US" sz="3899" spc="46">
                <a:solidFill>
                  <a:srgbClr val="000000"/>
                </a:solidFill>
                <a:latin typeface="Poppins Bold Italics"/>
              </a:rPr>
              <a:t>¿Cuál son las herramientas tecnológicas que ha implementado el docente como estrategia metodológica para desarrollar y/o fortalecer la creatividad en los estudiantes de artes visuales en el contexto de la ASPO?</a:t>
            </a:r>
          </a:p>
        </p:txBody>
      </p:sp>
      <p:pic>
        <p:nvPicPr>
          <p:cNvPr id="5" name="Picture 5"/>
          <p:cNvPicPr>
            <a:picLocks noChangeAspect="1"/>
          </p:cNvPicPr>
          <p:nvPr/>
        </p:nvPicPr>
        <p:blipFill>
          <a:blip r:embed="rId4"/>
          <a:srcRect/>
          <a:stretch>
            <a:fillRect/>
          </a:stretch>
        </p:blipFill>
        <p:spPr>
          <a:xfrm>
            <a:off x="6934665" y="6102164"/>
            <a:ext cx="4418670" cy="3888430"/>
          </a:xfrm>
          <a:prstGeom prst="rect">
            <a:avLst/>
          </a:prstGeom>
        </p:spPr>
      </p:pic>
      <p:sp>
        <p:nvSpPr>
          <p:cNvPr id="6" name="TextBox 6"/>
          <p:cNvSpPr txBox="1"/>
          <p:nvPr/>
        </p:nvSpPr>
        <p:spPr>
          <a:xfrm>
            <a:off x="3262908" y="1485900"/>
            <a:ext cx="11762184" cy="936154"/>
          </a:xfrm>
          <a:prstGeom prst="rect">
            <a:avLst/>
          </a:prstGeom>
        </p:spPr>
        <p:txBody>
          <a:bodyPr wrap="square" lIns="0" tIns="0" rIns="0" bIns="0" rtlCol="0" anchor="t">
            <a:spAutoFit/>
          </a:bodyPr>
          <a:lstStyle/>
          <a:p>
            <a:pPr algn="ctr">
              <a:lnSpc>
                <a:spcPts val="7319"/>
              </a:lnSpc>
              <a:spcBef>
                <a:spcPct val="0"/>
              </a:spcBef>
            </a:pPr>
            <a:r>
              <a:rPr lang="en-US" sz="6099" dirty="0">
                <a:solidFill>
                  <a:srgbClr val="1B4A9B"/>
                </a:solidFill>
                <a:latin typeface="Poppins Bold"/>
              </a:rPr>
              <a:t>PREGUNTA DE INVESTIGACIÓN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692" y="-90502"/>
            <a:ext cx="18593584" cy="10471968"/>
            <a:chOff x="0" y="0"/>
            <a:chExt cx="3398222" cy="1913890"/>
          </a:xfrm>
        </p:grpSpPr>
        <p:sp>
          <p:nvSpPr>
            <p:cNvPr id="3" name="Freeform 3"/>
            <p:cNvSpPr/>
            <p:nvPr/>
          </p:nvSpPr>
          <p:spPr>
            <a:xfrm>
              <a:off x="0" y="0"/>
              <a:ext cx="3398222" cy="1913890"/>
            </a:xfrm>
            <a:custGeom>
              <a:avLst/>
              <a:gdLst/>
              <a:ahLst/>
              <a:cxnLst/>
              <a:rect l="l" t="t" r="r" b="b"/>
              <a:pathLst>
                <a:path w="3398222" h="1913890">
                  <a:moveTo>
                    <a:pt x="0" y="0"/>
                  </a:moveTo>
                  <a:lnTo>
                    <a:pt x="3398222" y="0"/>
                  </a:lnTo>
                  <a:lnTo>
                    <a:pt x="3398222" y="1913890"/>
                  </a:lnTo>
                  <a:lnTo>
                    <a:pt x="0" y="1913890"/>
                  </a:lnTo>
                  <a:close/>
                </a:path>
              </a:pathLst>
            </a:custGeom>
            <a:solidFill>
              <a:srgbClr val="D9D9D9">
                <a:alpha val="48627"/>
              </a:srgbClr>
            </a:solidFill>
          </p:spPr>
        </p:sp>
      </p:grpSp>
      <p:pic>
        <p:nvPicPr>
          <p:cNvPr id="4" name="Picture 4"/>
          <p:cNvPicPr>
            <a:picLocks noChangeAspect="1"/>
          </p:cNvPicPr>
          <p:nvPr/>
        </p:nvPicPr>
        <p:blipFill>
          <a:blip r:embed="rId2">
            <a:alphaModFix amt="6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08677">
            <a:off x="9698130" y="2166602"/>
            <a:ext cx="12650197" cy="9568149"/>
          </a:xfrm>
          <a:prstGeom prst="rect">
            <a:avLst/>
          </a:prstGeom>
        </p:spPr>
      </p:pic>
      <p:sp>
        <p:nvSpPr>
          <p:cNvPr id="5" name="TextBox 5"/>
          <p:cNvSpPr txBox="1"/>
          <p:nvPr/>
        </p:nvSpPr>
        <p:spPr>
          <a:xfrm>
            <a:off x="3339990" y="971550"/>
            <a:ext cx="10842256" cy="876300"/>
          </a:xfrm>
          <a:prstGeom prst="rect">
            <a:avLst/>
          </a:prstGeom>
        </p:spPr>
        <p:txBody>
          <a:bodyPr lIns="0" tIns="0" rIns="0" bIns="0" rtlCol="0" anchor="t">
            <a:spAutoFit/>
          </a:bodyPr>
          <a:lstStyle/>
          <a:p>
            <a:pPr algn="ctr">
              <a:lnSpc>
                <a:spcPts val="6479"/>
              </a:lnSpc>
            </a:pPr>
            <a:r>
              <a:rPr lang="en-US" sz="5399">
                <a:solidFill>
                  <a:srgbClr val="1B4A9B"/>
                </a:solidFill>
                <a:latin typeface="Poppins Bold Italics"/>
              </a:rPr>
              <a:t>PREGUNTAS SECUNDARIAS </a:t>
            </a:r>
          </a:p>
        </p:txBody>
      </p:sp>
      <p:sp>
        <p:nvSpPr>
          <p:cNvPr id="6" name="TextBox 6"/>
          <p:cNvSpPr txBox="1"/>
          <p:nvPr/>
        </p:nvSpPr>
        <p:spPr>
          <a:xfrm>
            <a:off x="759901" y="2376130"/>
            <a:ext cx="16768198" cy="7520777"/>
          </a:xfrm>
          <a:prstGeom prst="rect">
            <a:avLst/>
          </a:prstGeom>
        </p:spPr>
        <p:txBody>
          <a:bodyPr lIns="0" tIns="0" rIns="0" bIns="0" rtlCol="0" anchor="t">
            <a:spAutoFit/>
          </a:bodyPr>
          <a:lstStyle/>
          <a:p>
            <a:pPr marL="777240" lvl="1" indent="-388620">
              <a:lnSpc>
                <a:spcPts val="4248"/>
              </a:lnSpc>
              <a:buFont typeface="Arial"/>
              <a:buChar char="•"/>
            </a:pPr>
            <a:r>
              <a:rPr lang="en-US" sz="3200" dirty="0">
                <a:solidFill>
                  <a:srgbClr val="000000"/>
                </a:solidFill>
                <a:latin typeface="Poppins Bold"/>
              </a:rPr>
              <a:t>¿El </a:t>
            </a:r>
            <a:r>
              <a:rPr lang="en-US" sz="3200" dirty="0" err="1">
                <a:solidFill>
                  <a:srgbClr val="000000"/>
                </a:solidFill>
                <a:latin typeface="Poppins Bold"/>
              </a:rPr>
              <a:t>docente</a:t>
            </a:r>
            <a:r>
              <a:rPr lang="en-US" sz="3200" dirty="0">
                <a:solidFill>
                  <a:srgbClr val="000000"/>
                </a:solidFill>
                <a:latin typeface="Poppins Bold"/>
              </a:rPr>
              <a:t> </a:t>
            </a:r>
            <a:r>
              <a:rPr lang="en-US" sz="3200" dirty="0" err="1">
                <a:solidFill>
                  <a:srgbClr val="000000"/>
                </a:solidFill>
                <a:latin typeface="Poppins Bold"/>
              </a:rPr>
              <a:t>tiene</a:t>
            </a:r>
            <a:r>
              <a:rPr lang="en-US" sz="3200" dirty="0">
                <a:solidFill>
                  <a:srgbClr val="000000"/>
                </a:solidFill>
                <a:latin typeface="Poppins Bold"/>
              </a:rPr>
              <a:t> </a:t>
            </a:r>
            <a:r>
              <a:rPr lang="en-US" sz="3200" dirty="0" err="1">
                <a:solidFill>
                  <a:srgbClr val="000000"/>
                </a:solidFill>
                <a:latin typeface="Poppins Bold"/>
              </a:rPr>
              <a:t>experiencia</a:t>
            </a:r>
            <a:r>
              <a:rPr lang="en-US" sz="3200" dirty="0">
                <a:solidFill>
                  <a:srgbClr val="000000"/>
                </a:solidFill>
                <a:latin typeface="Poppins Bold"/>
              </a:rPr>
              <a:t> </a:t>
            </a:r>
            <a:r>
              <a:rPr lang="en-US" sz="3200" dirty="0" err="1">
                <a:solidFill>
                  <a:srgbClr val="000000"/>
                </a:solidFill>
                <a:latin typeface="Poppins Bold"/>
              </a:rPr>
              <a:t>en</a:t>
            </a:r>
            <a:r>
              <a:rPr lang="en-US" sz="3200" dirty="0">
                <a:solidFill>
                  <a:srgbClr val="000000"/>
                </a:solidFill>
                <a:latin typeface="Poppins Bold"/>
              </a:rPr>
              <a:t> usar </a:t>
            </a:r>
            <a:r>
              <a:rPr lang="en-US" sz="3200" dirty="0" err="1">
                <a:solidFill>
                  <a:srgbClr val="000000"/>
                </a:solidFill>
                <a:latin typeface="Poppins Bold"/>
              </a:rPr>
              <a:t>herramientas</a:t>
            </a:r>
            <a:r>
              <a:rPr lang="en-US" sz="3200" dirty="0">
                <a:solidFill>
                  <a:srgbClr val="000000"/>
                </a:solidFill>
                <a:latin typeface="Poppins Bold"/>
              </a:rPr>
              <a:t> </a:t>
            </a:r>
            <a:r>
              <a:rPr lang="en-US" sz="3200" dirty="0" err="1">
                <a:solidFill>
                  <a:srgbClr val="000000"/>
                </a:solidFill>
                <a:latin typeface="Poppins Bold"/>
              </a:rPr>
              <a:t>tecnológicas</a:t>
            </a:r>
            <a:r>
              <a:rPr lang="en-US" sz="3200" dirty="0">
                <a:solidFill>
                  <a:srgbClr val="000000"/>
                </a:solidFill>
                <a:latin typeface="Poppins Bold"/>
              </a:rPr>
              <a:t> y </a:t>
            </a:r>
            <a:r>
              <a:rPr lang="en-US" sz="3200" dirty="0" err="1">
                <a:solidFill>
                  <a:srgbClr val="000000"/>
                </a:solidFill>
                <a:latin typeface="Poppins Bold"/>
              </a:rPr>
              <a:t>adaptarlas</a:t>
            </a:r>
            <a:r>
              <a:rPr lang="en-US" sz="3200" dirty="0">
                <a:solidFill>
                  <a:srgbClr val="000000"/>
                </a:solidFill>
                <a:latin typeface="Poppins Bold"/>
              </a:rPr>
              <a:t> a las </a:t>
            </a:r>
            <a:r>
              <a:rPr lang="en-US" sz="3200" dirty="0" err="1">
                <a:solidFill>
                  <a:srgbClr val="000000"/>
                </a:solidFill>
                <a:latin typeface="Poppins Bold"/>
              </a:rPr>
              <a:t>clases</a:t>
            </a:r>
            <a:r>
              <a:rPr lang="en-US" sz="3200" dirty="0">
                <a:solidFill>
                  <a:srgbClr val="000000"/>
                </a:solidFill>
                <a:latin typeface="Poppins Bold"/>
              </a:rPr>
              <a:t> </a:t>
            </a:r>
            <a:r>
              <a:rPr lang="en-US" sz="3200" dirty="0" err="1">
                <a:solidFill>
                  <a:srgbClr val="000000"/>
                </a:solidFill>
                <a:latin typeface="Poppins Bold"/>
              </a:rPr>
              <a:t>virtuales</a:t>
            </a:r>
            <a:r>
              <a:rPr lang="en-US" sz="3200" dirty="0">
                <a:solidFill>
                  <a:srgbClr val="000000"/>
                </a:solidFill>
                <a:latin typeface="Poppins Bold"/>
              </a:rPr>
              <a:t> para </a:t>
            </a:r>
            <a:r>
              <a:rPr lang="en-US" sz="3200" dirty="0" err="1">
                <a:solidFill>
                  <a:srgbClr val="000000"/>
                </a:solidFill>
                <a:latin typeface="Poppins Bold"/>
              </a:rPr>
              <a:t>despertar</a:t>
            </a:r>
            <a:r>
              <a:rPr lang="en-US" sz="3200" dirty="0">
                <a:solidFill>
                  <a:srgbClr val="000000"/>
                </a:solidFill>
                <a:latin typeface="Poppins Bold"/>
              </a:rPr>
              <a:t> la </a:t>
            </a:r>
            <a:r>
              <a:rPr lang="en-US" sz="3200" dirty="0" err="1">
                <a:solidFill>
                  <a:srgbClr val="000000"/>
                </a:solidFill>
                <a:latin typeface="Poppins Bold"/>
              </a:rPr>
              <a:t>capacidad</a:t>
            </a:r>
            <a:r>
              <a:rPr lang="en-US" sz="3200" dirty="0">
                <a:solidFill>
                  <a:srgbClr val="000000"/>
                </a:solidFill>
                <a:latin typeface="Poppins Bold"/>
              </a:rPr>
              <a:t> </a:t>
            </a:r>
            <a:r>
              <a:rPr lang="en-US" sz="3200" dirty="0" err="1">
                <a:solidFill>
                  <a:srgbClr val="000000"/>
                </a:solidFill>
                <a:latin typeface="Poppins Bold"/>
              </a:rPr>
              <a:t>creadora</a:t>
            </a:r>
            <a:r>
              <a:rPr lang="en-US" sz="3200" dirty="0">
                <a:solidFill>
                  <a:srgbClr val="000000"/>
                </a:solidFill>
                <a:latin typeface="Poppins Bold"/>
              </a:rPr>
              <a:t> </a:t>
            </a:r>
            <a:r>
              <a:rPr lang="en-US" sz="3200" dirty="0" err="1">
                <a:solidFill>
                  <a:srgbClr val="000000"/>
                </a:solidFill>
                <a:latin typeface="Poppins Bold"/>
              </a:rPr>
              <a:t>en</a:t>
            </a:r>
            <a:r>
              <a:rPr lang="en-US" sz="3200" dirty="0">
                <a:solidFill>
                  <a:srgbClr val="000000"/>
                </a:solidFill>
                <a:latin typeface="Poppins Bold"/>
              </a:rPr>
              <a:t> </a:t>
            </a:r>
            <a:r>
              <a:rPr lang="en-US" sz="3200" dirty="0" err="1">
                <a:solidFill>
                  <a:srgbClr val="000000"/>
                </a:solidFill>
                <a:latin typeface="Poppins Bold"/>
              </a:rPr>
              <a:t>los</a:t>
            </a:r>
            <a:r>
              <a:rPr lang="en-US" sz="3200" dirty="0">
                <a:solidFill>
                  <a:srgbClr val="000000"/>
                </a:solidFill>
                <a:latin typeface="Poppins Bold"/>
              </a:rPr>
              <a:t> </a:t>
            </a:r>
            <a:r>
              <a:rPr lang="en-US" sz="3200" dirty="0" err="1">
                <a:solidFill>
                  <a:srgbClr val="000000"/>
                </a:solidFill>
                <a:latin typeface="Poppins Bold"/>
              </a:rPr>
              <a:t>estudiantes</a:t>
            </a:r>
            <a:r>
              <a:rPr lang="en-US" sz="3200" dirty="0">
                <a:solidFill>
                  <a:srgbClr val="000000"/>
                </a:solidFill>
                <a:latin typeface="Poppins Bold"/>
              </a:rPr>
              <a:t>?</a:t>
            </a:r>
          </a:p>
          <a:p>
            <a:pPr marL="388620" lvl="1">
              <a:lnSpc>
                <a:spcPts val="4248"/>
              </a:lnSpc>
            </a:pPr>
            <a:endParaRPr lang="en-US" sz="3200" dirty="0">
              <a:solidFill>
                <a:srgbClr val="000000"/>
              </a:solidFill>
              <a:latin typeface="Poppins Bold"/>
            </a:endParaRPr>
          </a:p>
          <a:p>
            <a:pPr marL="777240" lvl="1" indent="-388620">
              <a:lnSpc>
                <a:spcPts val="4248"/>
              </a:lnSpc>
              <a:buFont typeface="Arial"/>
              <a:buChar char="•"/>
            </a:pPr>
            <a:r>
              <a:rPr lang="en-US" sz="3200" dirty="0">
                <a:solidFill>
                  <a:srgbClr val="000000"/>
                </a:solidFill>
                <a:latin typeface="Poppins Bold"/>
              </a:rPr>
              <a:t>¿</a:t>
            </a:r>
            <a:r>
              <a:rPr lang="en-US" sz="3200" dirty="0" err="1">
                <a:solidFill>
                  <a:srgbClr val="000000"/>
                </a:solidFill>
                <a:latin typeface="Poppins Bold"/>
              </a:rPr>
              <a:t>Reciben</a:t>
            </a:r>
            <a:r>
              <a:rPr lang="en-US" sz="3200" dirty="0">
                <a:solidFill>
                  <a:srgbClr val="000000"/>
                </a:solidFill>
                <a:latin typeface="Poppins Bold"/>
              </a:rPr>
              <a:t> </a:t>
            </a:r>
            <a:r>
              <a:rPr lang="en-US" sz="3200" dirty="0" err="1">
                <a:solidFill>
                  <a:srgbClr val="000000"/>
                </a:solidFill>
                <a:latin typeface="Poppins Bold"/>
              </a:rPr>
              <a:t>cursos</a:t>
            </a:r>
            <a:r>
              <a:rPr lang="en-US" sz="3200" dirty="0">
                <a:solidFill>
                  <a:srgbClr val="000000"/>
                </a:solidFill>
                <a:latin typeface="Poppins Bold"/>
              </a:rPr>
              <a:t> de </a:t>
            </a:r>
            <a:r>
              <a:rPr lang="en-US" sz="3200" dirty="0" err="1">
                <a:solidFill>
                  <a:srgbClr val="000000"/>
                </a:solidFill>
                <a:latin typeface="Poppins Bold"/>
              </a:rPr>
              <a:t>capacitación</a:t>
            </a:r>
            <a:r>
              <a:rPr lang="en-US" sz="3200" dirty="0">
                <a:solidFill>
                  <a:srgbClr val="000000"/>
                </a:solidFill>
                <a:latin typeface="Poppins Bold"/>
              </a:rPr>
              <a:t> </a:t>
            </a:r>
            <a:r>
              <a:rPr lang="en-US" sz="3200" dirty="0" err="1">
                <a:solidFill>
                  <a:srgbClr val="000000"/>
                </a:solidFill>
                <a:latin typeface="Poppins Bold"/>
              </a:rPr>
              <a:t>sobre</a:t>
            </a:r>
            <a:r>
              <a:rPr lang="en-US" sz="3200" dirty="0">
                <a:solidFill>
                  <a:srgbClr val="000000"/>
                </a:solidFill>
                <a:latin typeface="Poppins Bold"/>
              </a:rPr>
              <a:t> </a:t>
            </a:r>
            <a:r>
              <a:rPr lang="en-US" sz="3200" dirty="0" err="1">
                <a:solidFill>
                  <a:srgbClr val="000000"/>
                </a:solidFill>
                <a:latin typeface="Poppins Bold"/>
              </a:rPr>
              <a:t>ellas</a:t>
            </a:r>
            <a:r>
              <a:rPr lang="en-US" sz="3200" dirty="0">
                <a:solidFill>
                  <a:srgbClr val="000000"/>
                </a:solidFill>
                <a:latin typeface="Poppins Bold"/>
              </a:rPr>
              <a:t>?</a:t>
            </a:r>
          </a:p>
          <a:p>
            <a:pPr marL="388620" lvl="1">
              <a:lnSpc>
                <a:spcPts val="4248"/>
              </a:lnSpc>
            </a:pPr>
            <a:endParaRPr lang="en-US" sz="3200" dirty="0">
              <a:solidFill>
                <a:srgbClr val="000000"/>
              </a:solidFill>
              <a:latin typeface="Poppins Bold"/>
            </a:endParaRPr>
          </a:p>
          <a:p>
            <a:pPr marL="777240" lvl="1" indent="-388620">
              <a:lnSpc>
                <a:spcPts val="4248"/>
              </a:lnSpc>
              <a:buFont typeface="Arial"/>
              <a:buChar char="•"/>
            </a:pPr>
            <a:r>
              <a:rPr lang="en-US" sz="3200" dirty="0">
                <a:solidFill>
                  <a:srgbClr val="000000"/>
                </a:solidFill>
                <a:latin typeface="Poppins Bold"/>
              </a:rPr>
              <a:t>¿Los </a:t>
            </a:r>
            <a:r>
              <a:rPr lang="en-US" sz="3200" dirty="0" err="1">
                <a:solidFill>
                  <a:srgbClr val="000000"/>
                </a:solidFill>
                <a:latin typeface="Poppins Bold"/>
              </a:rPr>
              <a:t>estudiantes</a:t>
            </a:r>
            <a:r>
              <a:rPr lang="en-US" sz="3200" dirty="0">
                <a:solidFill>
                  <a:srgbClr val="000000"/>
                </a:solidFill>
                <a:latin typeface="Poppins Bold"/>
              </a:rPr>
              <a:t> </a:t>
            </a:r>
            <a:r>
              <a:rPr lang="en-US" sz="3200" dirty="0" err="1">
                <a:solidFill>
                  <a:srgbClr val="000000"/>
                </a:solidFill>
                <a:latin typeface="Poppins Bold"/>
              </a:rPr>
              <a:t>utilizaron</a:t>
            </a:r>
            <a:r>
              <a:rPr lang="en-US" sz="3200" dirty="0">
                <a:solidFill>
                  <a:srgbClr val="000000"/>
                </a:solidFill>
                <a:latin typeface="Poppins Bold"/>
              </a:rPr>
              <a:t> App </a:t>
            </a:r>
            <a:r>
              <a:rPr lang="en-US" sz="3200" dirty="0" err="1">
                <a:solidFill>
                  <a:srgbClr val="000000"/>
                </a:solidFill>
                <a:latin typeface="Poppins Bold"/>
              </a:rPr>
              <a:t>móviles</a:t>
            </a:r>
            <a:r>
              <a:rPr lang="en-US" sz="3200" dirty="0">
                <a:solidFill>
                  <a:srgbClr val="000000"/>
                </a:solidFill>
                <a:latin typeface="Poppins Bold"/>
              </a:rPr>
              <a:t> </a:t>
            </a:r>
            <a:r>
              <a:rPr lang="en-US" sz="3200" dirty="0" err="1">
                <a:solidFill>
                  <a:srgbClr val="000000"/>
                </a:solidFill>
                <a:latin typeface="Poppins Bold"/>
              </a:rPr>
              <a:t>en</a:t>
            </a:r>
            <a:r>
              <a:rPr lang="en-US" sz="3200" dirty="0">
                <a:solidFill>
                  <a:srgbClr val="000000"/>
                </a:solidFill>
                <a:latin typeface="Poppins Bold"/>
              </a:rPr>
              <a:t> la </a:t>
            </a:r>
            <a:r>
              <a:rPr lang="en-US" sz="3200" dirty="0" err="1">
                <a:solidFill>
                  <a:srgbClr val="000000"/>
                </a:solidFill>
                <a:latin typeface="Poppins Bold"/>
              </a:rPr>
              <a:t>producción</a:t>
            </a:r>
            <a:r>
              <a:rPr lang="en-US" sz="3200" dirty="0">
                <a:solidFill>
                  <a:srgbClr val="000000"/>
                </a:solidFill>
                <a:latin typeface="Poppins Bold"/>
              </a:rPr>
              <a:t> de las </a:t>
            </a:r>
            <a:r>
              <a:rPr lang="en-US" sz="3200" dirty="0" err="1">
                <a:solidFill>
                  <a:srgbClr val="000000"/>
                </a:solidFill>
                <a:latin typeface="Poppins Bold"/>
              </a:rPr>
              <a:t>artes</a:t>
            </a:r>
            <a:r>
              <a:rPr lang="en-US" sz="3200" dirty="0">
                <a:solidFill>
                  <a:srgbClr val="000000"/>
                </a:solidFill>
                <a:latin typeface="Poppins Bold"/>
              </a:rPr>
              <a:t> </a:t>
            </a:r>
            <a:r>
              <a:rPr lang="en-US" sz="3200" dirty="0" err="1">
                <a:solidFill>
                  <a:srgbClr val="000000"/>
                </a:solidFill>
                <a:latin typeface="Poppins Bold"/>
              </a:rPr>
              <a:t>virtuales</a:t>
            </a:r>
            <a:r>
              <a:rPr lang="en-US" sz="3200" dirty="0">
                <a:solidFill>
                  <a:srgbClr val="000000"/>
                </a:solidFill>
                <a:latin typeface="Poppins Bold"/>
              </a:rPr>
              <a:t>? Si la </a:t>
            </a:r>
            <a:r>
              <a:rPr lang="en-US" sz="3200" dirty="0" err="1">
                <a:solidFill>
                  <a:srgbClr val="000000"/>
                </a:solidFill>
                <a:latin typeface="Poppins Bold"/>
              </a:rPr>
              <a:t>respuesta</a:t>
            </a:r>
            <a:r>
              <a:rPr lang="en-US" sz="3200" dirty="0">
                <a:solidFill>
                  <a:srgbClr val="000000"/>
                </a:solidFill>
                <a:latin typeface="Poppins Bold"/>
              </a:rPr>
              <a:t> </a:t>
            </a:r>
            <a:r>
              <a:rPr lang="en-US" sz="3200" dirty="0" err="1">
                <a:solidFill>
                  <a:srgbClr val="000000"/>
                </a:solidFill>
                <a:latin typeface="Poppins Bold"/>
              </a:rPr>
              <a:t>fuese</a:t>
            </a:r>
            <a:r>
              <a:rPr lang="en-US" sz="3200" dirty="0">
                <a:solidFill>
                  <a:srgbClr val="000000"/>
                </a:solidFill>
                <a:latin typeface="Poppins Bold"/>
              </a:rPr>
              <a:t> </a:t>
            </a:r>
            <a:r>
              <a:rPr lang="en-US" sz="3200" dirty="0" err="1">
                <a:solidFill>
                  <a:srgbClr val="000000"/>
                </a:solidFill>
                <a:latin typeface="Poppins Bold"/>
              </a:rPr>
              <a:t>afirmativa</a:t>
            </a:r>
            <a:r>
              <a:rPr lang="en-US" sz="3200" dirty="0">
                <a:solidFill>
                  <a:srgbClr val="000000"/>
                </a:solidFill>
                <a:latin typeface="Poppins Bold"/>
              </a:rPr>
              <a:t>: ¿</a:t>
            </a:r>
            <a:r>
              <a:rPr lang="en-US" sz="3200" dirty="0" err="1">
                <a:solidFill>
                  <a:srgbClr val="000000"/>
                </a:solidFill>
                <a:latin typeface="Poppins Bold"/>
              </a:rPr>
              <a:t>Cuál</a:t>
            </a:r>
            <a:r>
              <a:rPr lang="en-US" sz="3200" dirty="0">
                <a:solidFill>
                  <a:srgbClr val="000000"/>
                </a:solidFill>
                <a:latin typeface="Poppins Bold"/>
              </a:rPr>
              <a:t> les </a:t>
            </a:r>
            <a:r>
              <a:rPr lang="en-US" sz="3200" dirty="0" err="1">
                <a:solidFill>
                  <a:srgbClr val="000000"/>
                </a:solidFill>
                <a:latin typeface="Poppins Bold"/>
              </a:rPr>
              <a:t>resultó</a:t>
            </a:r>
            <a:r>
              <a:rPr lang="en-US" sz="3200" dirty="0">
                <a:solidFill>
                  <a:srgbClr val="000000"/>
                </a:solidFill>
                <a:latin typeface="Poppins Bold"/>
              </a:rPr>
              <a:t> </a:t>
            </a:r>
            <a:r>
              <a:rPr lang="en-US" sz="3200" dirty="0" err="1">
                <a:solidFill>
                  <a:srgbClr val="000000"/>
                </a:solidFill>
                <a:latin typeface="Poppins Bold"/>
              </a:rPr>
              <a:t>más</a:t>
            </a:r>
            <a:r>
              <a:rPr lang="en-US" sz="3200" dirty="0">
                <a:solidFill>
                  <a:srgbClr val="000000"/>
                </a:solidFill>
                <a:latin typeface="Poppins Bold"/>
              </a:rPr>
              <a:t> </a:t>
            </a:r>
            <a:r>
              <a:rPr lang="en-US" sz="3200" dirty="0" err="1">
                <a:solidFill>
                  <a:srgbClr val="000000"/>
                </a:solidFill>
                <a:latin typeface="Poppins Bold"/>
              </a:rPr>
              <a:t>apropiada</a:t>
            </a:r>
            <a:r>
              <a:rPr lang="en-US" sz="3200" dirty="0">
                <a:solidFill>
                  <a:srgbClr val="000000"/>
                </a:solidFill>
                <a:latin typeface="Poppins Bold"/>
              </a:rPr>
              <a:t>?  Por </a:t>
            </a:r>
            <a:r>
              <a:rPr lang="en-US" sz="3200" dirty="0" err="1">
                <a:solidFill>
                  <a:srgbClr val="000000"/>
                </a:solidFill>
                <a:latin typeface="Poppins Bold"/>
              </a:rPr>
              <a:t>consiguiente</a:t>
            </a:r>
            <a:r>
              <a:rPr lang="en-US" sz="3200" dirty="0">
                <a:solidFill>
                  <a:srgbClr val="000000"/>
                </a:solidFill>
                <a:latin typeface="Poppins Bold"/>
              </a:rPr>
              <a:t>: ¿le </a:t>
            </a:r>
            <a:r>
              <a:rPr lang="en-US" sz="3200" dirty="0" err="1">
                <a:solidFill>
                  <a:srgbClr val="000000"/>
                </a:solidFill>
                <a:latin typeface="Poppins Bold"/>
              </a:rPr>
              <a:t>dieron</a:t>
            </a:r>
            <a:r>
              <a:rPr lang="en-US" sz="3200" dirty="0">
                <a:solidFill>
                  <a:srgbClr val="000000"/>
                </a:solidFill>
                <a:latin typeface="Poppins Bold"/>
              </a:rPr>
              <a:t> </a:t>
            </a:r>
            <a:r>
              <a:rPr lang="en-US" sz="3200" dirty="0" err="1">
                <a:solidFill>
                  <a:srgbClr val="000000"/>
                </a:solidFill>
                <a:latin typeface="Poppins Bold"/>
              </a:rPr>
              <a:t>solución</a:t>
            </a:r>
            <a:r>
              <a:rPr lang="en-US" sz="3200" dirty="0">
                <a:solidFill>
                  <a:srgbClr val="000000"/>
                </a:solidFill>
                <a:latin typeface="Poppins Bold"/>
              </a:rPr>
              <a:t> para </a:t>
            </a:r>
            <a:r>
              <a:rPr lang="en-US" sz="3200" dirty="0" err="1">
                <a:solidFill>
                  <a:srgbClr val="000000"/>
                </a:solidFill>
                <a:latin typeface="Poppins Bold"/>
              </a:rPr>
              <a:t>llevar</a:t>
            </a:r>
            <a:r>
              <a:rPr lang="en-US" sz="3200" dirty="0">
                <a:solidFill>
                  <a:srgbClr val="000000"/>
                </a:solidFill>
                <a:latin typeface="Poppins Bold"/>
              </a:rPr>
              <a:t> </a:t>
            </a:r>
            <a:r>
              <a:rPr lang="en-US" sz="3200" dirty="0" err="1">
                <a:solidFill>
                  <a:srgbClr val="000000"/>
                </a:solidFill>
                <a:latin typeface="Poppins Bold"/>
              </a:rPr>
              <a:t>adelante</a:t>
            </a:r>
            <a:r>
              <a:rPr lang="en-US" sz="3200" dirty="0">
                <a:solidFill>
                  <a:srgbClr val="000000"/>
                </a:solidFill>
                <a:latin typeface="Poppins Bold"/>
              </a:rPr>
              <a:t> las </a:t>
            </a:r>
            <a:r>
              <a:rPr lang="en-US" sz="3200" dirty="0" err="1">
                <a:solidFill>
                  <a:srgbClr val="000000"/>
                </a:solidFill>
                <a:latin typeface="Poppins Bold"/>
              </a:rPr>
              <a:t>prácticas</a:t>
            </a:r>
            <a:r>
              <a:rPr lang="en-US" sz="3200" dirty="0">
                <a:solidFill>
                  <a:srgbClr val="000000"/>
                </a:solidFill>
                <a:latin typeface="Poppins Bold"/>
              </a:rPr>
              <a:t> de </a:t>
            </a:r>
            <a:r>
              <a:rPr lang="en-US" sz="3200" dirty="0" err="1">
                <a:solidFill>
                  <a:srgbClr val="000000"/>
                </a:solidFill>
                <a:latin typeface="Poppins Bold"/>
              </a:rPr>
              <a:t>enseñanza</a:t>
            </a:r>
            <a:r>
              <a:rPr lang="en-US" sz="3200" dirty="0">
                <a:solidFill>
                  <a:srgbClr val="000000"/>
                </a:solidFill>
                <a:latin typeface="Poppins Bold"/>
              </a:rPr>
              <a:t> de las </a:t>
            </a:r>
            <a:r>
              <a:rPr lang="en-US" sz="3200" dirty="0" err="1">
                <a:solidFill>
                  <a:srgbClr val="000000"/>
                </a:solidFill>
                <a:latin typeface="Poppins Bold"/>
              </a:rPr>
              <a:t>artes</a:t>
            </a:r>
            <a:r>
              <a:rPr lang="en-US" sz="3200" dirty="0">
                <a:solidFill>
                  <a:srgbClr val="000000"/>
                </a:solidFill>
                <a:latin typeface="Poppins Bold"/>
              </a:rPr>
              <a:t> </a:t>
            </a:r>
            <a:r>
              <a:rPr lang="en-US" sz="3200" dirty="0" err="1">
                <a:solidFill>
                  <a:srgbClr val="000000"/>
                </a:solidFill>
                <a:latin typeface="Poppins Bold"/>
              </a:rPr>
              <a:t>visuales</a:t>
            </a:r>
            <a:r>
              <a:rPr lang="en-US" sz="3200" dirty="0">
                <a:solidFill>
                  <a:srgbClr val="000000"/>
                </a:solidFill>
                <a:latin typeface="Poppins Bold"/>
              </a:rPr>
              <a:t> o </a:t>
            </a:r>
            <a:r>
              <a:rPr lang="en-US" sz="3200" dirty="0" err="1">
                <a:solidFill>
                  <a:srgbClr val="000000"/>
                </a:solidFill>
                <a:latin typeface="Poppins Bold"/>
              </a:rPr>
              <a:t>eran</a:t>
            </a:r>
            <a:r>
              <a:rPr lang="en-US" sz="3200" dirty="0">
                <a:solidFill>
                  <a:srgbClr val="000000"/>
                </a:solidFill>
                <a:latin typeface="Poppins Bold"/>
              </a:rPr>
              <a:t> </a:t>
            </a:r>
            <a:r>
              <a:rPr lang="en-US" sz="3200" dirty="0" err="1">
                <a:solidFill>
                  <a:srgbClr val="000000"/>
                </a:solidFill>
                <a:latin typeface="Poppins Bold"/>
              </a:rPr>
              <a:t>usadas</a:t>
            </a:r>
            <a:r>
              <a:rPr lang="en-US" sz="3200" dirty="0">
                <a:solidFill>
                  <a:srgbClr val="000000"/>
                </a:solidFill>
                <a:latin typeface="Poppins Bold"/>
              </a:rPr>
              <a:t> </a:t>
            </a:r>
            <a:r>
              <a:rPr lang="en-US" sz="3200" dirty="0" err="1">
                <a:solidFill>
                  <a:srgbClr val="000000"/>
                </a:solidFill>
                <a:latin typeface="Poppins Bold"/>
              </a:rPr>
              <a:t>habitualmente</a:t>
            </a:r>
            <a:r>
              <a:rPr lang="en-US" sz="3200" dirty="0">
                <a:solidFill>
                  <a:srgbClr val="000000"/>
                </a:solidFill>
                <a:latin typeface="Poppins Bold"/>
              </a:rPr>
              <a:t> </a:t>
            </a:r>
            <a:r>
              <a:rPr lang="en-US" sz="3200" dirty="0" err="1">
                <a:solidFill>
                  <a:srgbClr val="000000"/>
                </a:solidFill>
                <a:latin typeface="Poppins Bold"/>
              </a:rPr>
              <a:t>por</a:t>
            </a:r>
            <a:r>
              <a:rPr lang="en-US" sz="3200" dirty="0">
                <a:solidFill>
                  <a:srgbClr val="000000"/>
                </a:solidFill>
                <a:latin typeface="Poppins Bold"/>
              </a:rPr>
              <a:t> </a:t>
            </a:r>
            <a:r>
              <a:rPr lang="en-US" sz="3200" dirty="0" err="1">
                <a:solidFill>
                  <a:srgbClr val="000000"/>
                </a:solidFill>
                <a:latin typeface="Poppins Bold"/>
              </a:rPr>
              <a:t>los</a:t>
            </a:r>
            <a:r>
              <a:rPr lang="en-US" sz="3200" dirty="0">
                <a:solidFill>
                  <a:srgbClr val="000000"/>
                </a:solidFill>
                <a:latin typeface="Poppins Bold"/>
              </a:rPr>
              <a:t> </a:t>
            </a:r>
            <a:r>
              <a:rPr lang="en-US" sz="3200" dirty="0" err="1">
                <a:solidFill>
                  <a:srgbClr val="000000"/>
                </a:solidFill>
                <a:latin typeface="Poppins Bold"/>
              </a:rPr>
              <a:t>estudiantes</a:t>
            </a:r>
            <a:r>
              <a:rPr lang="en-US" sz="3200" dirty="0">
                <a:solidFill>
                  <a:srgbClr val="000000"/>
                </a:solidFill>
                <a:latin typeface="Poppins Bold"/>
              </a:rPr>
              <a:t>? </a:t>
            </a:r>
          </a:p>
          <a:p>
            <a:pPr marL="388620" lvl="1">
              <a:lnSpc>
                <a:spcPts val="4248"/>
              </a:lnSpc>
            </a:pPr>
            <a:endParaRPr lang="en-US" sz="3200" dirty="0">
              <a:solidFill>
                <a:srgbClr val="000000"/>
              </a:solidFill>
              <a:latin typeface="Poppins Bold"/>
            </a:endParaRPr>
          </a:p>
          <a:p>
            <a:pPr marL="777240" lvl="1" indent="-388620">
              <a:lnSpc>
                <a:spcPts val="4248"/>
              </a:lnSpc>
              <a:buFont typeface="Arial"/>
              <a:buChar char="•"/>
            </a:pPr>
            <a:r>
              <a:rPr lang="en-US" sz="3200" dirty="0">
                <a:solidFill>
                  <a:srgbClr val="000000"/>
                </a:solidFill>
                <a:latin typeface="Poppins Bold"/>
              </a:rPr>
              <a:t>¿</a:t>
            </a:r>
            <a:r>
              <a:rPr lang="en-US" sz="3200" dirty="0" err="1">
                <a:solidFill>
                  <a:srgbClr val="000000"/>
                </a:solidFill>
                <a:latin typeface="Poppins Bold"/>
              </a:rPr>
              <a:t>Considera</a:t>
            </a:r>
            <a:r>
              <a:rPr lang="en-US" sz="3200" dirty="0">
                <a:solidFill>
                  <a:srgbClr val="000000"/>
                </a:solidFill>
                <a:latin typeface="Poppins Bold"/>
              </a:rPr>
              <a:t> que es </a:t>
            </a:r>
            <a:r>
              <a:rPr lang="en-US" sz="3200" dirty="0" err="1">
                <a:solidFill>
                  <a:srgbClr val="000000"/>
                </a:solidFill>
                <a:latin typeface="Poppins Bold"/>
              </a:rPr>
              <a:t>posible</a:t>
            </a:r>
            <a:r>
              <a:rPr lang="en-US" sz="3200" dirty="0">
                <a:solidFill>
                  <a:srgbClr val="000000"/>
                </a:solidFill>
                <a:latin typeface="Poppins Bold"/>
              </a:rPr>
              <a:t> </a:t>
            </a:r>
            <a:r>
              <a:rPr lang="en-US" sz="3200" dirty="0" err="1">
                <a:solidFill>
                  <a:srgbClr val="000000"/>
                </a:solidFill>
                <a:latin typeface="Poppins Bold"/>
              </a:rPr>
              <a:t>incorporarlas</a:t>
            </a:r>
            <a:r>
              <a:rPr lang="en-US" sz="3200" dirty="0">
                <a:solidFill>
                  <a:srgbClr val="000000"/>
                </a:solidFill>
                <a:latin typeface="Poppins Bold"/>
              </a:rPr>
              <a:t> </a:t>
            </a:r>
            <a:r>
              <a:rPr lang="en-US" sz="3200" dirty="0" err="1">
                <a:solidFill>
                  <a:srgbClr val="000000"/>
                </a:solidFill>
                <a:latin typeface="Poppins Bold"/>
              </a:rPr>
              <a:t>como</a:t>
            </a:r>
            <a:r>
              <a:rPr lang="en-US" sz="3200" dirty="0">
                <a:solidFill>
                  <a:srgbClr val="000000"/>
                </a:solidFill>
                <a:latin typeface="Poppins Bold"/>
              </a:rPr>
              <a:t> </a:t>
            </a:r>
            <a:r>
              <a:rPr lang="en-US" sz="3200" dirty="0" err="1">
                <a:solidFill>
                  <a:srgbClr val="000000"/>
                </a:solidFill>
                <a:latin typeface="Poppins Bold"/>
              </a:rPr>
              <a:t>recurso</a:t>
            </a:r>
            <a:r>
              <a:rPr lang="en-US" sz="3200" dirty="0">
                <a:solidFill>
                  <a:srgbClr val="000000"/>
                </a:solidFill>
                <a:latin typeface="Poppins Bold"/>
              </a:rPr>
              <a:t> </a:t>
            </a:r>
            <a:r>
              <a:rPr lang="en-US" sz="3200" dirty="0" err="1">
                <a:solidFill>
                  <a:srgbClr val="000000"/>
                </a:solidFill>
                <a:latin typeface="Poppins Bold"/>
              </a:rPr>
              <a:t>innovador</a:t>
            </a:r>
            <a:r>
              <a:rPr lang="en-US" sz="3200" dirty="0">
                <a:solidFill>
                  <a:srgbClr val="000000"/>
                </a:solidFill>
                <a:latin typeface="Poppins Bold"/>
              </a:rPr>
              <a:t> </a:t>
            </a:r>
            <a:r>
              <a:rPr lang="en-US" sz="3200" dirty="0" err="1">
                <a:solidFill>
                  <a:srgbClr val="000000"/>
                </a:solidFill>
                <a:latin typeface="Poppins Bold"/>
              </a:rPr>
              <a:t>en</a:t>
            </a:r>
            <a:r>
              <a:rPr lang="en-US" sz="3200" dirty="0">
                <a:solidFill>
                  <a:srgbClr val="000000"/>
                </a:solidFill>
                <a:latin typeface="Poppins Bold"/>
              </a:rPr>
              <a:t> </a:t>
            </a:r>
            <a:r>
              <a:rPr lang="en-US" sz="3200" dirty="0" err="1">
                <a:solidFill>
                  <a:srgbClr val="000000"/>
                </a:solidFill>
                <a:latin typeface="Poppins Bold"/>
              </a:rPr>
              <a:t>el</a:t>
            </a:r>
            <a:r>
              <a:rPr lang="en-US" sz="3200" dirty="0">
                <a:solidFill>
                  <a:srgbClr val="000000"/>
                </a:solidFill>
                <a:latin typeface="Poppins Bold"/>
              </a:rPr>
              <a:t> </a:t>
            </a:r>
            <a:r>
              <a:rPr lang="en-US" sz="3200" dirty="0" err="1">
                <a:solidFill>
                  <a:srgbClr val="000000"/>
                </a:solidFill>
                <a:latin typeface="Poppins Bold"/>
              </a:rPr>
              <a:t>currículo</a:t>
            </a:r>
            <a:r>
              <a:rPr lang="en-US" sz="3200" dirty="0">
                <a:solidFill>
                  <a:srgbClr val="000000"/>
                </a:solidFill>
                <a:latin typeface="Poppins Bold"/>
              </a:rPr>
              <a:t> de la </a:t>
            </a:r>
            <a:r>
              <a:rPr lang="en-US" sz="3200" dirty="0" err="1">
                <a:solidFill>
                  <a:srgbClr val="000000"/>
                </a:solidFill>
                <a:latin typeface="Poppins Bold"/>
              </a:rPr>
              <a:t>disciplina</a:t>
            </a:r>
            <a:r>
              <a:rPr lang="en-US" sz="3200" dirty="0">
                <a:solidFill>
                  <a:srgbClr val="000000"/>
                </a:solidFill>
                <a:latin typeface="Poppins Bold"/>
              </a:rPr>
              <a:t>?</a:t>
            </a:r>
          </a:p>
        </p:txBody>
      </p:sp>
      <p:grpSp>
        <p:nvGrpSpPr>
          <p:cNvPr id="7" name="Group 7"/>
          <p:cNvGrpSpPr/>
          <p:nvPr/>
        </p:nvGrpSpPr>
        <p:grpSpPr>
          <a:xfrm>
            <a:off x="-1722197" y="-3678699"/>
            <a:ext cx="6482297" cy="6762426"/>
            <a:chOff x="0" y="0"/>
            <a:chExt cx="8643063" cy="9016568"/>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1627">
              <a:off x="759373" y="2470974"/>
              <a:ext cx="7124318" cy="538857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0428" y="0"/>
              <a:ext cx="7046798" cy="7008361"/>
            </a:xfrm>
            <a:prstGeom prst="rect">
              <a:avLst/>
            </a:prstGeom>
          </p:spPr>
        </p:pic>
      </p:grpSp>
      <p:pic>
        <p:nvPicPr>
          <p:cNvPr id="10" name="Picture 10"/>
          <p:cNvPicPr>
            <a:picLocks noChangeAspect="1"/>
          </p:cNvPicPr>
          <p:nvPr/>
        </p:nvPicPr>
        <p:blipFill>
          <a:blip r:embed="rId8"/>
          <a:srcRect/>
          <a:stretch>
            <a:fillRect/>
          </a:stretch>
        </p:blipFill>
        <p:spPr>
          <a:xfrm>
            <a:off x="15405831" y="491487"/>
            <a:ext cx="3706937" cy="7211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51627">
            <a:off x="-1152667" y="-1825468"/>
            <a:ext cx="5343238" cy="40414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1876" y="-3678699"/>
            <a:ext cx="5285099" cy="5256271"/>
          </a:xfrm>
          <a:prstGeom prst="rect">
            <a:avLst/>
          </a:prstGeom>
        </p:spPr>
      </p:pic>
      <p:pic>
        <p:nvPicPr>
          <p:cNvPr id="4" name="Picture 4"/>
          <p:cNvPicPr>
            <a:picLocks noChangeAspect="1"/>
          </p:cNvPicPr>
          <p:nvPr/>
        </p:nvPicPr>
        <p:blipFill>
          <a:blip r:embed="rId6">
            <a:alphaModFix amt="6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79274">
            <a:off x="11578058" y="6630040"/>
            <a:ext cx="8878248" cy="6715184"/>
          </a:xfrm>
          <a:prstGeom prst="rect">
            <a:avLst/>
          </a:prstGeom>
        </p:spPr>
      </p:pic>
      <p:grpSp>
        <p:nvGrpSpPr>
          <p:cNvPr id="5" name="Group 5"/>
          <p:cNvGrpSpPr/>
          <p:nvPr/>
        </p:nvGrpSpPr>
        <p:grpSpPr>
          <a:xfrm>
            <a:off x="0" y="5762997"/>
            <a:ext cx="322051" cy="1215120"/>
            <a:chOff x="0" y="0"/>
            <a:chExt cx="200092" cy="754960"/>
          </a:xfrm>
        </p:grpSpPr>
        <p:sp>
          <p:nvSpPr>
            <p:cNvPr id="6" name="Freeform 6"/>
            <p:cNvSpPr/>
            <p:nvPr/>
          </p:nvSpPr>
          <p:spPr>
            <a:xfrm>
              <a:off x="0" y="0"/>
              <a:ext cx="200091" cy="754960"/>
            </a:xfrm>
            <a:custGeom>
              <a:avLst/>
              <a:gdLst/>
              <a:ahLst/>
              <a:cxnLst/>
              <a:rect l="l" t="t" r="r" b="b"/>
              <a:pathLst>
                <a:path w="200091" h="754960">
                  <a:moveTo>
                    <a:pt x="0" y="0"/>
                  </a:moveTo>
                  <a:lnTo>
                    <a:pt x="200091" y="0"/>
                  </a:lnTo>
                  <a:lnTo>
                    <a:pt x="200091" y="754960"/>
                  </a:lnTo>
                  <a:lnTo>
                    <a:pt x="0" y="754960"/>
                  </a:lnTo>
                  <a:close/>
                </a:path>
              </a:pathLst>
            </a:custGeom>
            <a:solidFill>
              <a:srgbClr val="1B4A9B"/>
            </a:solidFill>
          </p:spPr>
        </p:sp>
      </p:grpSp>
      <p:pic>
        <p:nvPicPr>
          <p:cNvPr id="7" name="Picture 7"/>
          <p:cNvPicPr>
            <a:picLocks noChangeAspect="1"/>
          </p:cNvPicPr>
          <p:nvPr/>
        </p:nvPicPr>
        <p:blipFill>
          <a:blip r:embed="rId8"/>
          <a:srcRect/>
          <a:stretch>
            <a:fillRect/>
          </a:stretch>
        </p:blipFill>
        <p:spPr>
          <a:xfrm>
            <a:off x="15405831" y="491487"/>
            <a:ext cx="3706937" cy="721106"/>
          </a:xfrm>
          <a:prstGeom prst="rect">
            <a:avLst/>
          </a:prstGeom>
        </p:spPr>
      </p:pic>
      <p:sp>
        <p:nvSpPr>
          <p:cNvPr id="8" name="TextBox 8"/>
          <p:cNvSpPr txBox="1"/>
          <p:nvPr/>
        </p:nvSpPr>
        <p:spPr>
          <a:xfrm>
            <a:off x="1028700" y="2432810"/>
            <a:ext cx="15827669" cy="4545307"/>
          </a:xfrm>
          <a:prstGeom prst="rect">
            <a:avLst/>
          </a:prstGeom>
        </p:spPr>
        <p:txBody>
          <a:bodyPr lIns="0" tIns="0" rIns="0" bIns="0" rtlCol="0" anchor="t">
            <a:spAutoFit/>
          </a:bodyPr>
          <a:lstStyle/>
          <a:p>
            <a:pPr algn="ctr">
              <a:lnSpc>
                <a:spcPts val="5162"/>
              </a:lnSpc>
            </a:pPr>
            <a:r>
              <a:rPr lang="en-US" sz="4001">
                <a:solidFill>
                  <a:srgbClr val="211915"/>
                </a:solidFill>
                <a:latin typeface="Poppins Bold"/>
              </a:rPr>
              <a:t>Identificar las principales herramientas tecnológicas que ha implementado el docente de artes visuales como estrategia metodológica para desarrollar y/o fortalecer la creatividad en estudiantes de la asignatura Producción Artística de 5º año del Colegio Nº 15, turno mañana, de la ciudad de La Rioja en el contexto de la ASPO. </a:t>
            </a:r>
          </a:p>
          <a:p>
            <a:pPr algn="ctr">
              <a:lnSpc>
                <a:spcPts val="5162"/>
              </a:lnSpc>
            </a:pPr>
            <a:endParaRPr lang="en-US" sz="4001">
              <a:solidFill>
                <a:srgbClr val="211915"/>
              </a:solidFill>
              <a:latin typeface="Poppins Bold"/>
            </a:endParaRPr>
          </a:p>
        </p:txBody>
      </p:sp>
      <p:grpSp>
        <p:nvGrpSpPr>
          <p:cNvPr id="9" name="Group 9"/>
          <p:cNvGrpSpPr/>
          <p:nvPr/>
        </p:nvGrpSpPr>
        <p:grpSpPr>
          <a:xfrm>
            <a:off x="3720817" y="985539"/>
            <a:ext cx="10443435" cy="1184067"/>
            <a:chOff x="0" y="0"/>
            <a:chExt cx="13924580" cy="1578756"/>
          </a:xfrm>
        </p:grpSpPr>
        <p:grpSp>
          <p:nvGrpSpPr>
            <p:cNvPr id="10" name="Group 10"/>
            <p:cNvGrpSpPr/>
            <p:nvPr/>
          </p:nvGrpSpPr>
          <p:grpSpPr>
            <a:xfrm>
              <a:off x="2152215" y="0"/>
              <a:ext cx="10085199" cy="1578756"/>
              <a:chOff x="0" y="0"/>
              <a:chExt cx="2062874" cy="322926"/>
            </a:xfrm>
          </p:grpSpPr>
          <p:sp>
            <p:nvSpPr>
              <p:cNvPr id="11" name="Freeform 11"/>
              <p:cNvSpPr/>
              <p:nvPr/>
            </p:nvSpPr>
            <p:spPr>
              <a:xfrm>
                <a:off x="0" y="0"/>
                <a:ext cx="2062874" cy="322926"/>
              </a:xfrm>
              <a:custGeom>
                <a:avLst/>
                <a:gdLst/>
                <a:ahLst/>
                <a:cxnLst/>
                <a:rect l="l" t="t" r="r" b="b"/>
                <a:pathLst>
                  <a:path w="2062874" h="322926">
                    <a:moveTo>
                      <a:pt x="1859674" y="0"/>
                    </a:moveTo>
                    <a:lnTo>
                      <a:pt x="0" y="0"/>
                    </a:lnTo>
                    <a:lnTo>
                      <a:pt x="0" y="322926"/>
                    </a:lnTo>
                    <a:lnTo>
                      <a:pt x="1859674" y="322926"/>
                    </a:lnTo>
                    <a:lnTo>
                      <a:pt x="2062874" y="161463"/>
                    </a:lnTo>
                    <a:lnTo>
                      <a:pt x="1859674" y="0"/>
                    </a:lnTo>
                    <a:close/>
                  </a:path>
                </a:pathLst>
              </a:custGeom>
              <a:solidFill>
                <a:srgbClr val="0476D9"/>
              </a:solidFill>
            </p:spPr>
          </p:sp>
          <p:sp>
            <p:nvSpPr>
              <p:cNvPr id="12" name="TextBox 12"/>
              <p:cNvSpPr txBox="1"/>
              <p:nvPr/>
            </p:nvSpPr>
            <p:spPr>
              <a:xfrm>
                <a:off x="0" y="-9525"/>
                <a:ext cx="698500" cy="415925"/>
              </a:xfrm>
              <a:prstGeom prst="rect">
                <a:avLst/>
              </a:prstGeom>
            </p:spPr>
            <p:txBody>
              <a:bodyPr lIns="50800" tIns="50800" rIns="50800" bIns="50800" rtlCol="0" anchor="ctr"/>
              <a:lstStyle/>
              <a:p>
                <a:pPr algn="ctr">
                  <a:lnSpc>
                    <a:spcPts val="3089"/>
                  </a:lnSpc>
                </a:pPr>
                <a:endParaRPr/>
              </a:p>
            </p:txBody>
          </p:sp>
        </p:grpSp>
        <p:sp>
          <p:nvSpPr>
            <p:cNvPr id="13" name="TextBox 13"/>
            <p:cNvSpPr txBox="1"/>
            <p:nvPr/>
          </p:nvSpPr>
          <p:spPr>
            <a:xfrm>
              <a:off x="0" y="236561"/>
              <a:ext cx="13924580" cy="1102373"/>
            </a:xfrm>
            <a:prstGeom prst="rect">
              <a:avLst/>
            </a:prstGeom>
          </p:spPr>
          <p:txBody>
            <a:bodyPr lIns="0" tIns="0" rIns="0" bIns="0" rtlCol="0" anchor="t">
              <a:spAutoFit/>
            </a:bodyPr>
            <a:lstStyle/>
            <a:p>
              <a:pPr algn="ctr">
                <a:lnSpc>
                  <a:spcPts val="6257"/>
                </a:lnSpc>
              </a:pPr>
              <a:r>
                <a:rPr lang="en-US" sz="5214">
                  <a:solidFill>
                    <a:srgbClr val="FFFFFF"/>
                  </a:solidFill>
                  <a:latin typeface="Poppins Bold Italics"/>
                </a:rPr>
                <a:t>OBJETIVO GENERAL </a:t>
              </a:r>
            </a:p>
          </p:txBody>
        </p:sp>
      </p:grpSp>
      <p:pic>
        <p:nvPicPr>
          <p:cNvPr id="14" name="Picture 14"/>
          <p:cNvPicPr>
            <a:picLocks noChangeAspect="1"/>
          </p:cNvPicPr>
          <p:nvPr/>
        </p:nvPicPr>
        <p:blipFill>
          <a:blip r:embed="rId9"/>
          <a:srcRect/>
          <a:stretch>
            <a:fillRect/>
          </a:stretch>
        </p:blipFill>
        <p:spPr>
          <a:xfrm>
            <a:off x="12685694" y="5988101"/>
            <a:ext cx="5440276" cy="413288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69264">
            <a:off x="-2478620" y="-3787513"/>
            <a:ext cx="6482297" cy="6762426"/>
            <a:chOff x="0" y="0"/>
            <a:chExt cx="8643063" cy="9016568"/>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51627">
              <a:off x="759373" y="2470974"/>
              <a:ext cx="7124318" cy="538857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0428" y="0"/>
              <a:ext cx="7046798" cy="7008361"/>
            </a:xfrm>
            <a:prstGeom prst="rect">
              <a:avLst/>
            </a:prstGeom>
          </p:spPr>
        </p:pic>
      </p:grpSp>
      <p:pic>
        <p:nvPicPr>
          <p:cNvPr id="5" name="Picture 5"/>
          <p:cNvPicPr>
            <a:picLocks noChangeAspect="1"/>
          </p:cNvPicPr>
          <p:nvPr/>
        </p:nvPicPr>
        <p:blipFill>
          <a:blip r:embed="rId6"/>
          <a:srcRect/>
          <a:stretch>
            <a:fillRect/>
          </a:stretch>
        </p:blipFill>
        <p:spPr>
          <a:xfrm>
            <a:off x="15405831" y="491487"/>
            <a:ext cx="3706937" cy="721106"/>
          </a:xfrm>
          <a:prstGeom prst="rect">
            <a:avLst/>
          </a:prstGeom>
        </p:spPr>
      </p:pic>
      <p:grpSp>
        <p:nvGrpSpPr>
          <p:cNvPr id="6" name="Group 6"/>
          <p:cNvGrpSpPr/>
          <p:nvPr/>
        </p:nvGrpSpPr>
        <p:grpSpPr>
          <a:xfrm>
            <a:off x="3338720" y="607988"/>
            <a:ext cx="10721051" cy="1543050"/>
            <a:chOff x="0" y="0"/>
            <a:chExt cx="2823651" cy="406400"/>
          </a:xfrm>
        </p:grpSpPr>
        <p:sp>
          <p:nvSpPr>
            <p:cNvPr id="7" name="Freeform 7"/>
            <p:cNvSpPr/>
            <p:nvPr/>
          </p:nvSpPr>
          <p:spPr>
            <a:xfrm>
              <a:off x="0" y="0"/>
              <a:ext cx="2823651" cy="406400"/>
            </a:xfrm>
            <a:custGeom>
              <a:avLst/>
              <a:gdLst/>
              <a:ahLst/>
              <a:cxnLst/>
              <a:rect l="l" t="t" r="r" b="b"/>
              <a:pathLst>
                <a:path w="2823651" h="406400">
                  <a:moveTo>
                    <a:pt x="0" y="0"/>
                  </a:moveTo>
                  <a:lnTo>
                    <a:pt x="2620451" y="0"/>
                  </a:lnTo>
                  <a:lnTo>
                    <a:pt x="2823651" y="203200"/>
                  </a:lnTo>
                  <a:lnTo>
                    <a:pt x="2620451" y="406400"/>
                  </a:lnTo>
                  <a:lnTo>
                    <a:pt x="0" y="406400"/>
                  </a:lnTo>
                  <a:lnTo>
                    <a:pt x="203200" y="203200"/>
                  </a:lnTo>
                  <a:lnTo>
                    <a:pt x="0" y="0"/>
                  </a:lnTo>
                  <a:close/>
                </a:path>
              </a:pathLst>
            </a:custGeom>
            <a:solidFill>
              <a:srgbClr val="0476D9"/>
            </a:solidFill>
          </p:spPr>
        </p:sp>
        <p:sp>
          <p:nvSpPr>
            <p:cNvPr id="8" name="TextBox 8"/>
            <p:cNvSpPr txBox="1"/>
            <p:nvPr/>
          </p:nvSpPr>
          <p:spPr>
            <a:xfrm>
              <a:off x="177800" y="-9525"/>
              <a:ext cx="558800" cy="415925"/>
            </a:xfrm>
            <a:prstGeom prst="rect">
              <a:avLst/>
            </a:prstGeom>
          </p:spPr>
          <p:txBody>
            <a:bodyPr lIns="50800" tIns="50800" rIns="50800" bIns="50800" rtlCol="0" anchor="ctr"/>
            <a:lstStyle/>
            <a:p>
              <a:pPr algn="ctr">
                <a:lnSpc>
                  <a:spcPts val="3089"/>
                </a:lnSpc>
              </a:pPr>
              <a:endParaRPr/>
            </a:p>
          </p:txBody>
        </p:sp>
      </p:grpSp>
      <p:sp>
        <p:nvSpPr>
          <p:cNvPr id="9" name="TextBox 9"/>
          <p:cNvSpPr txBox="1"/>
          <p:nvPr/>
        </p:nvSpPr>
        <p:spPr>
          <a:xfrm>
            <a:off x="4516689" y="971550"/>
            <a:ext cx="8809867" cy="904875"/>
          </a:xfrm>
          <a:prstGeom prst="rect">
            <a:avLst/>
          </a:prstGeom>
        </p:spPr>
        <p:txBody>
          <a:bodyPr lIns="0" tIns="0" rIns="0" bIns="0" rtlCol="0" anchor="t">
            <a:spAutoFit/>
          </a:bodyPr>
          <a:lstStyle/>
          <a:p>
            <a:pPr algn="ctr">
              <a:lnSpc>
                <a:spcPts val="6720"/>
              </a:lnSpc>
              <a:spcBef>
                <a:spcPct val="0"/>
              </a:spcBef>
            </a:pPr>
            <a:r>
              <a:rPr lang="en-US" sz="5600">
                <a:solidFill>
                  <a:srgbClr val="FFFFFF"/>
                </a:solidFill>
                <a:latin typeface="Poppins Bold"/>
              </a:rPr>
              <a:t>OBJETIVOS ESPECÍFICOS </a:t>
            </a:r>
          </a:p>
        </p:txBody>
      </p:sp>
      <p:sp>
        <p:nvSpPr>
          <p:cNvPr id="10" name="TextBox 10"/>
          <p:cNvSpPr txBox="1"/>
          <p:nvPr/>
        </p:nvSpPr>
        <p:spPr>
          <a:xfrm>
            <a:off x="636934" y="2819886"/>
            <a:ext cx="16124622" cy="6429196"/>
          </a:xfrm>
          <a:prstGeom prst="rect">
            <a:avLst/>
          </a:prstGeom>
        </p:spPr>
        <p:txBody>
          <a:bodyPr lIns="0" tIns="0" rIns="0" bIns="0" rtlCol="0" anchor="t">
            <a:spAutoFit/>
          </a:bodyPr>
          <a:lstStyle/>
          <a:p>
            <a:pPr marL="748911" lvl="1" indent="-374455" algn="just">
              <a:lnSpc>
                <a:spcPts val="4162"/>
              </a:lnSpc>
              <a:buFont typeface="Arial"/>
              <a:buChar char="•"/>
            </a:pPr>
            <a:r>
              <a:rPr lang="en-US" sz="2800" dirty="0">
                <a:solidFill>
                  <a:srgbClr val="000000"/>
                </a:solidFill>
                <a:latin typeface="Poppins Bold"/>
              </a:rPr>
              <a:t>ANALIZAR LAS RESPUESTAS DE LOS ENTREVISTADOS EN RELACIÓN A LA EXPERIENCIA SOBRE EL USO PEDAGÓGICO DE LAS HERRAMIENTAS TECNOLÓGICAS QUE  HA IMPLEMENTADO EN LAS CLASES VIRTUALES DE LA ASIGNATURA PRODUCCIÓN ARTÍSTICA PARA DESARROLLAR Y/O FORTALECER LA CREATIVIDAD EN ESTUDIANTES. </a:t>
            </a:r>
          </a:p>
          <a:p>
            <a:pPr algn="just">
              <a:lnSpc>
                <a:spcPts val="4162"/>
              </a:lnSpc>
            </a:pPr>
            <a:endParaRPr lang="en-US" sz="2800" dirty="0">
              <a:solidFill>
                <a:srgbClr val="000000"/>
              </a:solidFill>
              <a:latin typeface="Poppins Bold"/>
            </a:endParaRPr>
          </a:p>
          <a:p>
            <a:pPr marL="748911" lvl="1" indent="-374455" algn="just">
              <a:lnSpc>
                <a:spcPts val="4162"/>
              </a:lnSpc>
              <a:buFont typeface="Arial"/>
              <a:buChar char="•"/>
            </a:pPr>
            <a:r>
              <a:rPr lang="en-US" sz="2800" dirty="0">
                <a:solidFill>
                  <a:srgbClr val="000000"/>
                </a:solidFill>
                <a:latin typeface="Poppins Bold"/>
              </a:rPr>
              <a:t>INDAGAR  SOBRE EL USO DE LAS  APLICACIONES MÓVILES UTILIZADAS EN LAS PRODUCCIONES DE  ARTES VISUALES  PARA DESARROLLAR Y FORTALECER LA CAPACIDAD CREATIVA EN LOS ESTUDIANTES. </a:t>
            </a:r>
          </a:p>
          <a:p>
            <a:pPr algn="just">
              <a:lnSpc>
                <a:spcPts val="4162"/>
              </a:lnSpc>
            </a:pPr>
            <a:endParaRPr lang="en-US" sz="2800" dirty="0">
              <a:solidFill>
                <a:srgbClr val="000000"/>
              </a:solidFill>
              <a:latin typeface="Poppins Bold"/>
            </a:endParaRPr>
          </a:p>
          <a:p>
            <a:pPr marL="748911" lvl="1" indent="-374455" algn="just">
              <a:lnSpc>
                <a:spcPts val="4162"/>
              </a:lnSpc>
              <a:buFont typeface="Arial"/>
              <a:buChar char="•"/>
            </a:pPr>
            <a:r>
              <a:rPr lang="en-US" sz="2800" dirty="0">
                <a:solidFill>
                  <a:srgbClr val="000000"/>
                </a:solidFill>
                <a:latin typeface="Poppins Bold"/>
              </a:rPr>
              <a:t>EXAMINAR LAS POSIBILIDADES DE CURSOS, TALLERES, CAPACITACIÓN A LOS DOCENTES SOBRE LAS APLICACIONES MÓVILES PARA SER INCORPORADAS  EN LOS CONTENIDOS DE  LAS ARTES VISUALES COMO RECURSO INNOVADOR.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72600" y="1409745"/>
            <a:ext cx="15342801" cy="746750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636</Words>
  <Application>Microsoft Office PowerPoint</Application>
  <PresentationFormat>Personalizado</PresentationFormat>
  <Paragraphs>75</Paragraphs>
  <Slides>18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18</vt:i4>
      </vt:variant>
    </vt:vector>
  </HeadingPairs>
  <TitlesOfParts>
    <vt:vector size="25" baseType="lpstr">
      <vt:lpstr>Poppins Bold</vt:lpstr>
      <vt:lpstr>Arial</vt:lpstr>
      <vt:lpstr>Poppins Bold Italics</vt:lpstr>
      <vt:lpstr>Calibri</vt:lpstr>
      <vt:lpstr>Poppins</vt:lpstr>
      <vt:lpstr>Marta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dc:title>
  <cp:lastModifiedBy>Samuel</cp:lastModifiedBy>
  <cp:revision>14</cp:revision>
  <dcterms:created xsi:type="dcterms:W3CDTF">2006-08-16T00:00:00Z</dcterms:created>
  <dcterms:modified xsi:type="dcterms:W3CDTF">2023-03-06T12:46:30Z</dcterms:modified>
  <dc:identifier>DAFb_1GHUpo</dc:identifier>
</cp:coreProperties>
</file>