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9" r:id="rId14"/>
    <p:sldId id="270" r:id="rId15"/>
    <p:sldId id="271" r:id="rId16"/>
    <p:sldId id="304" r:id="rId17"/>
    <p:sldId id="272" r:id="rId18"/>
    <p:sldId id="273" r:id="rId19"/>
    <p:sldId id="274" r:id="rId20"/>
    <p:sldId id="275" r:id="rId21"/>
    <p:sldId id="276" r:id="rId22"/>
    <p:sldId id="277" r:id="rId23"/>
    <p:sldId id="278" r:id="rId24"/>
    <p:sldId id="301" r:id="rId25"/>
    <p:sldId id="279" r:id="rId26"/>
    <p:sldId id="299" r:id="rId27"/>
    <p:sldId id="284" r:id="rId28"/>
    <p:sldId id="283" r:id="rId29"/>
    <p:sldId id="282" r:id="rId30"/>
    <p:sldId id="281" r:id="rId31"/>
    <p:sldId id="280" r:id="rId32"/>
    <p:sldId id="286" r:id="rId33"/>
    <p:sldId id="300" r:id="rId34"/>
    <p:sldId id="288" r:id="rId35"/>
    <p:sldId id="290" r:id="rId36"/>
    <p:sldId id="302" r:id="rId37"/>
    <p:sldId id="303" r:id="rId38"/>
    <p:sldId id="292" r:id="rId39"/>
    <p:sldId id="293" r:id="rId40"/>
    <p:sldId id="295" r:id="rId41"/>
    <p:sldId id="296" r:id="rId42"/>
    <p:sldId id="297" r:id="rId43"/>
    <p:sldId id="298" r:id="rId44"/>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FF00"/>
    <a:srgbClr val="689CDA"/>
    <a:srgbClr val="3BEFF3"/>
    <a:srgbClr val="D440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4660"/>
  </p:normalViewPr>
  <p:slideViewPr>
    <p:cSldViewPr>
      <p:cViewPr>
        <p:scale>
          <a:sx n="75" d="100"/>
          <a:sy n="75" d="100"/>
        </p:scale>
        <p:origin x="-780" y="1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0EE8FF3B-B596-4EF8-946D-5D9FA440C07A}" type="datetimeFigureOut">
              <a:rPr lang="es-ES" smtClean="0"/>
              <a:t>07/05/2015</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D80EC3BB-5444-4ED5-9532-E8E55107B276}" type="slidenum">
              <a:rPr lang="es-ES" smtClean="0"/>
              <a:t>‹Nº›</a:t>
            </a:fld>
            <a:endParaRPr lang="es-ES" dirty="0"/>
          </a:p>
        </p:txBody>
      </p:sp>
    </p:spTree>
    <p:extLst>
      <p:ext uri="{BB962C8B-B14F-4D97-AF65-F5344CB8AC3E}">
        <p14:creationId xmlns:p14="http://schemas.microsoft.com/office/powerpoint/2010/main" val="109278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0EE8FF3B-B596-4EF8-946D-5D9FA440C07A}" type="datetimeFigureOut">
              <a:rPr lang="es-ES" smtClean="0"/>
              <a:t>07/05/2015</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D80EC3BB-5444-4ED5-9532-E8E55107B276}" type="slidenum">
              <a:rPr lang="es-ES" smtClean="0"/>
              <a:t>‹Nº›</a:t>
            </a:fld>
            <a:endParaRPr lang="es-ES" dirty="0"/>
          </a:p>
        </p:txBody>
      </p:sp>
    </p:spTree>
    <p:extLst>
      <p:ext uri="{BB962C8B-B14F-4D97-AF65-F5344CB8AC3E}">
        <p14:creationId xmlns:p14="http://schemas.microsoft.com/office/powerpoint/2010/main" val="3376306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0EE8FF3B-B596-4EF8-946D-5D9FA440C07A}" type="datetimeFigureOut">
              <a:rPr lang="es-ES" smtClean="0"/>
              <a:t>07/05/2015</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D80EC3BB-5444-4ED5-9532-E8E55107B276}" type="slidenum">
              <a:rPr lang="es-ES" smtClean="0"/>
              <a:t>‹Nº›</a:t>
            </a:fld>
            <a:endParaRPr lang="es-ES" dirty="0"/>
          </a:p>
        </p:txBody>
      </p:sp>
    </p:spTree>
    <p:extLst>
      <p:ext uri="{BB962C8B-B14F-4D97-AF65-F5344CB8AC3E}">
        <p14:creationId xmlns:p14="http://schemas.microsoft.com/office/powerpoint/2010/main" val="3852249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0EE8FF3B-B596-4EF8-946D-5D9FA440C07A}" type="datetimeFigureOut">
              <a:rPr lang="es-ES" smtClean="0"/>
              <a:t>07/05/2015</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D80EC3BB-5444-4ED5-9532-E8E55107B276}" type="slidenum">
              <a:rPr lang="es-ES" smtClean="0"/>
              <a:t>‹Nº›</a:t>
            </a:fld>
            <a:endParaRPr lang="es-ES" dirty="0"/>
          </a:p>
        </p:txBody>
      </p:sp>
    </p:spTree>
    <p:extLst>
      <p:ext uri="{BB962C8B-B14F-4D97-AF65-F5344CB8AC3E}">
        <p14:creationId xmlns:p14="http://schemas.microsoft.com/office/powerpoint/2010/main" val="3023211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0EE8FF3B-B596-4EF8-946D-5D9FA440C07A}" type="datetimeFigureOut">
              <a:rPr lang="es-ES" smtClean="0"/>
              <a:t>07/05/2015</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D80EC3BB-5444-4ED5-9532-E8E55107B276}" type="slidenum">
              <a:rPr lang="es-ES" smtClean="0"/>
              <a:t>‹Nº›</a:t>
            </a:fld>
            <a:endParaRPr lang="es-ES" dirty="0"/>
          </a:p>
        </p:txBody>
      </p:sp>
    </p:spTree>
    <p:extLst>
      <p:ext uri="{BB962C8B-B14F-4D97-AF65-F5344CB8AC3E}">
        <p14:creationId xmlns:p14="http://schemas.microsoft.com/office/powerpoint/2010/main" val="942802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0EE8FF3B-B596-4EF8-946D-5D9FA440C07A}" type="datetimeFigureOut">
              <a:rPr lang="es-ES" smtClean="0"/>
              <a:t>07/05/2015</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D80EC3BB-5444-4ED5-9532-E8E55107B276}" type="slidenum">
              <a:rPr lang="es-ES" smtClean="0"/>
              <a:t>‹Nº›</a:t>
            </a:fld>
            <a:endParaRPr lang="es-ES" dirty="0"/>
          </a:p>
        </p:txBody>
      </p:sp>
    </p:spTree>
    <p:extLst>
      <p:ext uri="{BB962C8B-B14F-4D97-AF65-F5344CB8AC3E}">
        <p14:creationId xmlns:p14="http://schemas.microsoft.com/office/powerpoint/2010/main" val="319251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0EE8FF3B-B596-4EF8-946D-5D9FA440C07A}" type="datetimeFigureOut">
              <a:rPr lang="es-ES" smtClean="0"/>
              <a:t>07/05/2015</a:t>
            </a:fld>
            <a:endParaRPr lang="es-ES" dirty="0"/>
          </a:p>
        </p:txBody>
      </p:sp>
      <p:sp>
        <p:nvSpPr>
          <p:cNvPr id="8" name="7 Marcador de pie de página"/>
          <p:cNvSpPr>
            <a:spLocks noGrp="1"/>
          </p:cNvSpPr>
          <p:nvPr>
            <p:ph type="ftr" sz="quarter" idx="11"/>
          </p:nvPr>
        </p:nvSpPr>
        <p:spPr/>
        <p:txBody>
          <a:bodyPr/>
          <a:lstStyle/>
          <a:p>
            <a:endParaRPr lang="es-ES" dirty="0"/>
          </a:p>
        </p:txBody>
      </p:sp>
      <p:sp>
        <p:nvSpPr>
          <p:cNvPr id="9" name="8 Marcador de número de diapositiva"/>
          <p:cNvSpPr>
            <a:spLocks noGrp="1"/>
          </p:cNvSpPr>
          <p:nvPr>
            <p:ph type="sldNum" sz="quarter" idx="12"/>
          </p:nvPr>
        </p:nvSpPr>
        <p:spPr/>
        <p:txBody>
          <a:bodyPr/>
          <a:lstStyle/>
          <a:p>
            <a:fld id="{D80EC3BB-5444-4ED5-9532-E8E55107B276}" type="slidenum">
              <a:rPr lang="es-ES" smtClean="0"/>
              <a:t>‹Nº›</a:t>
            </a:fld>
            <a:endParaRPr lang="es-ES" dirty="0"/>
          </a:p>
        </p:txBody>
      </p:sp>
    </p:spTree>
    <p:extLst>
      <p:ext uri="{BB962C8B-B14F-4D97-AF65-F5344CB8AC3E}">
        <p14:creationId xmlns:p14="http://schemas.microsoft.com/office/powerpoint/2010/main" val="3382016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0EE8FF3B-B596-4EF8-946D-5D9FA440C07A}" type="datetimeFigureOut">
              <a:rPr lang="es-ES" smtClean="0"/>
              <a:t>07/05/2015</a:t>
            </a:fld>
            <a:endParaRPr lang="es-ES" dirty="0"/>
          </a:p>
        </p:txBody>
      </p:sp>
      <p:sp>
        <p:nvSpPr>
          <p:cNvPr id="4" name="3 Marcador de pie de página"/>
          <p:cNvSpPr>
            <a:spLocks noGrp="1"/>
          </p:cNvSpPr>
          <p:nvPr>
            <p:ph type="ftr" sz="quarter" idx="11"/>
          </p:nvPr>
        </p:nvSpPr>
        <p:spPr/>
        <p:txBody>
          <a:bodyPr/>
          <a:lstStyle/>
          <a:p>
            <a:endParaRPr lang="es-ES" dirty="0"/>
          </a:p>
        </p:txBody>
      </p:sp>
      <p:sp>
        <p:nvSpPr>
          <p:cNvPr id="5" name="4 Marcador de número de diapositiva"/>
          <p:cNvSpPr>
            <a:spLocks noGrp="1"/>
          </p:cNvSpPr>
          <p:nvPr>
            <p:ph type="sldNum" sz="quarter" idx="12"/>
          </p:nvPr>
        </p:nvSpPr>
        <p:spPr/>
        <p:txBody>
          <a:bodyPr/>
          <a:lstStyle/>
          <a:p>
            <a:fld id="{D80EC3BB-5444-4ED5-9532-E8E55107B276}" type="slidenum">
              <a:rPr lang="es-ES" smtClean="0"/>
              <a:t>‹Nº›</a:t>
            </a:fld>
            <a:endParaRPr lang="es-ES" dirty="0"/>
          </a:p>
        </p:txBody>
      </p:sp>
    </p:spTree>
    <p:extLst>
      <p:ext uri="{BB962C8B-B14F-4D97-AF65-F5344CB8AC3E}">
        <p14:creationId xmlns:p14="http://schemas.microsoft.com/office/powerpoint/2010/main" val="1368745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0EE8FF3B-B596-4EF8-946D-5D9FA440C07A}" type="datetimeFigureOut">
              <a:rPr lang="es-ES" smtClean="0"/>
              <a:t>07/05/2015</a:t>
            </a:fld>
            <a:endParaRPr lang="es-ES" dirty="0"/>
          </a:p>
        </p:txBody>
      </p:sp>
      <p:sp>
        <p:nvSpPr>
          <p:cNvPr id="3" name="2 Marcador de pie de página"/>
          <p:cNvSpPr>
            <a:spLocks noGrp="1"/>
          </p:cNvSpPr>
          <p:nvPr>
            <p:ph type="ftr" sz="quarter" idx="11"/>
          </p:nvPr>
        </p:nvSpPr>
        <p:spPr/>
        <p:txBody>
          <a:bodyPr/>
          <a:lstStyle/>
          <a:p>
            <a:endParaRPr lang="es-ES" dirty="0"/>
          </a:p>
        </p:txBody>
      </p:sp>
      <p:sp>
        <p:nvSpPr>
          <p:cNvPr id="4" name="3 Marcador de número de diapositiva"/>
          <p:cNvSpPr>
            <a:spLocks noGrp="1"/>
          </p:cNvSpPr>
          <p:nvPr>
            <p:ph type="sldNum" sz="quarter" idx="12"/>
          </p:nvPr>
        </p:nvSpPr>
        <p:spPr/>
        <p:txBody>
          <a:bodyPr/>
          <a:lstStyle/>
          <a:p>
            <a:fld id="{D80EC3BB-5444-4ED5-9532-E8E55107B276}" type="slidenum">
              <a:rPr lang="es-ES" smtClean="0"/>
              <a:t>‹Nº›</a:t>
            </a:fld>
            <a:endParaRPr lang="es-ES" dirty="0"/>
          </a:p>
        </p:txBody>
      </p:sp>
    </p:spTree>
    <p:extLst>
      <p:ext uri="{BB962C8B-B14F-4D97-AF65-F5344CB8AC3E}">
        <p14:creationId xmlns:p14="http://schemas.microsoft.com/office/powerpoint/2010/main" val="1083282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EE8FF3B-B596-4EF8-946D-5D9FA440C07A}" type="datetimeFigureOut">
              <a:rPr lang="es-ES" smtClean="0"/>
              <a:t>07/05/2015</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D80EC3BB-5444-4ED5-9532-E8E55107B276}" type="slidenum">
              <a:rPr lang="es-ES" smtClean="0"/>
              <a:t>‹Nº›</a:t>
            </a:fld>
            <a:endParaRPr lang="es-ES" dirty="0"/>
          </a:p>
        </p:txBody>
      </p:sp>
    </p:spTree>
    <p:extLst>
      <p:ext uri="{BB962C8B-B14F-4D97-AF65-F5344CB8AC3E}">
        <p14:creationId xmlns:p14="http://schemas.microsoft.com/office/powerpoint/2010/main" val="2680761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EE8FF3B-B596-4EF8-946D-5D9FA440C07A}" type="datetimeFigureOut">
              <a:rPr lang="es-ES" smtClean="0"/>
              <a:t>07/05/2015</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D80EC3BB-5444-4ED5-9532-E8E55107B276}" type="slidenum">
              <a:rPr lang="es-ES" smtClean="0"/>
              <a:t>‹Nº›</a:t>
            </a:fld>
            <a:endParaRPr lang="es-ES" dirty="0"/>
          </a:p>
        </p:txBody>
      </p:sp>
    </p:spTree>
    <p:extLst>
      <p:ext uri="{BB962C8B-B14F-4D97-AF65-F5344CB8AC3E}">
        <p14:creationId xmlns:p14="http://schemas.microsoft.com/office/powerpoint/2010/main" val="1021557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E8FF3B-B596-4EF8-946D-5D9FA440C07A}" type="datetimeFigureOut">
              <a:rPr lang="es-ES" smtClean="0"/>
              <a:t>07/05/2015</a:t>
            </a:fld>
            <a:endParaRPr lang="es-ES"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0EC3BB-5444-4ED5-9532-E8E55107B276}" type="slidenum">
              <a:rPr lang="es-ES" smtClean="0"/>
              <a:t>‹Nº›</a:t>
            </a:fld>
            <a:endParaRPr lang="es-ES" dirty="0"/>
          </a:p>
        </p:txBody>
      </p:sp>
    </p:spTree>
    <p:extLst>
      <p:ext uri="{BB962C8B-B14F-4D97-AF65-F5344CB8AC3E}">
        <p14:creationId xmlns:p14="http://schemas.microsoft.com/office/powerpoint/2010/main" val="3695316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g"/><Relationship Id="rId3" Type="http://schemas.openxmlformats.org/officeDocument/2006/relationships/image" Target="../media/image3.png"/><Relationship Id="rId7" Type="http://schemas.openxmlformats.org/officeDocument/2006/relationships/image" Target="../media/image7.jpg"/><Relationship Id="rId12" Type="http://schemas.openxmlformats.org/officeDocument/2006/relationships/image" Target="../media/image12.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g"/><Relationship Id="rId5" Type="http://schemas.openxmlformats.org/officeDocument/2006/relationships/image" Target="../media/image5.jpg"/><Relationship Id="rId15" Type="http://schemas.openxmlformats.org/officeDocument/2006/relationships/image" Target="../media/image15.jpg"/><Relationship Id="rId10" Type="http://schemas.openxmlformats.org/officeDocument/2006/relationships/image" Target="../media/image10.jpg"/><Relationship Id="rId4" Type="http://schemas.openxmlformats.org/officeDocument/2006/relationships/image" Target="../media/image4.png"/><Relationship Id="rId9" Type="http://schemas.openxmlformats.org/officeDocument/2006/relationships/image" Target="../media/image9.jpg"/><Relationship Id="rId14" Type="http://schemas.openxmlformats.org/officeDocument/2006/relationships/image" Target="../media/image1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pic>
        <p:nvPicPr>
          <p:cNvPr id="5" name="Picture 4" descr="C:\Users\Franco Martin\Desktop\web6.gif"/>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
                    </a14:imgEffect>
                  </a14:imgLayer>
                </a14:imgProps>
              </a:ext>
              <a:ext uri="{28A0092B-C50C-407E-A947-70E740481C1C}">
                <a14:useLocalDpi xmlns:a14="http://schemas.microsoft.com/office/drawing/2010/main" val="0"/>
              </a:ext>
            </a:extLst>
          </a:blip>
          <a:srcRect/>
          <a:stretch>
            <a:fillRect/>
          </a:stretch>
        </p:blipFill>
        <p:spPr bwMode="auto">
          <a:xfrm>
            <a:off x="107504" y="116632"/>
            <a:ext cx="1657318" cy="1753995"/>
          </a:xfrm>
          <a:prstGeom prst="rect">
            <a:avLst/>
          </a:prstGeom>
          <a:solidFill>
            <a:schemeClr val="tx2">
              <a:lumMod val="60000"/>
              <a:lumOff val="40000"/>
            </a:schemeClr>
          </a:solidFill>
          <a:effectLst>
            <a:outerShdw blurRad="50800" dist="50800" dir="5400000" algn="ctr" rotWithShape="0">
              <a:schemeClr val="bg2"/>
            </a:outerShdw>
          </a:effectLst>
        </p:spPr>
      </p:pic>
      <p:sp>
        <p:nvSpPr>
          <p:cNvPr id="7" name="6 CuadroTexto"/>
          <p:cNvSpPr txBox="1"/>
          <p:nvPr/>
        </p:nvSpPr>
        <p:spPr>
          <a:xfrm>
            <a:off x="2187886" y="404664"/>
            <a:ext cx="6344553" cy="938719"/>
          </a:xfrm>
          <a:prstGeom prst="rect">
            <a:avLst/>
          </a:prstGeom>
          <a:noFill/>
        </p:spPr>
        <p:txBody>
          <a:bodyPr wrap="square" rtlCol="0">
            <a:spAutoFit/>
          </a:bodyPr>
          <a:lstStyle/>
          <a:p>
            <a:pPr algn="ctr"/>
            <a:r>
              <a:rPr lang="es-ES" sz="5500" b="1" dirty="0" smtClean="0">
                <a:solidFill>
                  <a:schemeClr val="bg1"/>
                </a:solidFill>
                <a:latin typeface="Times New Roman" panose="02020603050405020304" pitchFamily="18" charset="0"/>
                <a:cs typeface="Times New Roman" panose="02020603050405020304" pitchFamily="18" charset="0"/>
              </a:rPr>
              <a:t>UTN - FRCU</a:t>
            </a:r>
            <a:endParaRPr lang="es-ES" sz="5500" b="1" dirty="0">
              <a:solidFill>
                <a:schemeClr val="bg1"/>
              </a:solidFill>
              <a:latin typeface="Times New Roman" panose="02020603050405020304" pitchFamily="18" charset="0"/>
              <a:cs typeface="Times New Roman" panose="02020603050405020304" pitchFamily="18" charset="0"/>
            </a:endParaRPr>
          </a:p>
        </p:txBody>
      </p:sp>
      <p:sp>
        <p:nvSpPr>
          <p:cNvPr id="9" name="8 CuadroTexto"/>
          <p:cNvSpPr txBox="1"/>
          <p:nvPr/>
        </p:nvSpPr>
        <p:spPr>
          <a:xfrm>
            <a:off x="1980846" y="1412776"/>
            <a:ext cx="6706732" cy="461665"/>
          </a:xfrm>
          <a:prstGeom prst="rect">
            <a:avLst/>
          </a:prstGeom>
          <a:noFill/>
        </p:spPr>
        <p:txBody>
          <a:bodyPr wrap="square" rtlCol="0">
            <a:spAutoFit/>
          </a:bodyPr>
          <a:lstStyle/>
          <a:p>
            <a:pPr algn="ctr"/>
            <a:r>
              <a:rPr lang="es-AR" sz="2400" dirty="0" smtClean="0">
                <a:solidFill>
                  <a:schemeClr val="bg1"/>
                </a:solidFill>
                <a:latin typeface="Georgia" pitchFamily="18" charset="0"/>
              </a:rPr>
              <a:t>DEPARTAMENTO DE INGENIERIA CIVIL</a:t>
            </a:r>
          </a:p>
        </p:txBody>
      </p:sp>
      <p:sp>
        <p:nvSpPr>
          <p:cNvPr id="10" name="9 CuadroTexto"/>
          <p:cNvSpPr txBox="1"/>
          <p:nvPr/>
        </p:nvSpPr>
        <p:spPr>
          <a:xfrm>
            <a:off x="-40182" y="2047787"/>
            <a:ext cx="9234772" cy="646331"/>
          </a:xfrm>
          <a:prstGeom prst="rect">
            <a:avLst/>
          </a:prstGeom>
          <a:noFill/>
        </p:spPr>
        <p:txBody>
          <a:bodyPr wrap="square" rtlCol="0">
            <a:spAutoFit/>
          </a:bodyPr>
          <a:lstStyle/>
          <a:p>
            <a:pPr algn="ctr"/>
            <a:r>
              <a:rPr lang="es-AR" sz="3200" dirty="0" smtClean="0">
                <a:solidFill>
                  <a:schemeClr val="bg1"/>
                </a:solidFill>
                <a:latin typeface="Times New Roman" pitchFamily="18" charset="0"/>
                <a:ea typeface="Batang" pitchFamily="18" charset="-127"/>
                <a:cs typeface="Times New Roman" pitchFamily="18" charset="0"/>
              </a:rPr>
              <a:t> </a:t>
            </a:r>
            <a:r>
              <a:rPr lang="es-AR" sz="3600" dirty="0" smtClean="0">
                <a:solidFill>
                  <a:schemeClr val="bg1"/>
                </a:solidFill>
                <a:latin typeface="Times New Roman" pitchFamily="18" charset="0"/>
                <a:ea typeface="Batang" pitchFamily="18" charset="-127"/>
                <a:cs typeface="Times New Roman" pitchFamily="18" charset="0"/>
              </a:rPr>
              <a:t>PROYECTO FINAL</a:t>
            </a:r>
            <a:endParaRPr lang="es-AR" sz="3600" dirty="0">
              <a:solidFill>
                <a:schemeClr val="bg1"/>
              </a:solidFill>
              <a:latin typeface="Times New Roman" pitchFamily="18" charset="0"/>
              <a:ea typeface="Batang" pitchFamily="18" charset="-127"/>
              <a:cs typeface="Times New Roman" pitchFamily="18" charset="0"/>
            </a:endParaRPr>
          </a:p>
        </p:txBody>
      </p:sp>
      <p:sp>
        <p:nvSpPr>
          <p:cNvPr id="12" name="11 Rectángulo"/>
          <p:cNvSpPr/>
          <p:nvPr/>
        </p:nvSpPr>
        <p:spPr>
          <a:xfrm>
            <a:off x="107504" y="2683930"/>
            <a:ext cx="8712969" cy="1200329"/>
          </a:xfrm>
          <a:prstGeom prst="rect">
            <a:avLst/>
          </a:prstGeom>
        </p:spPr>
        <p:txBody>
          <a:bodyPr wrap="square">
            <a:spAutoFit/>
          </a:bodyPr>
          <a:lstStyle/>
          <a:p>
            <a:pPr lvl="0" algn="ctr"/>
            <a:r>
              <a:rPr lang="es-AR" sz="3600" i="1" dirty="0" smtClean="0">
                <a:solidFill>
                  <a:prstClr val="white"/>
                </a:solidFill>
                <a:latin typeface="Times New Roman" pitchFamily="18" charset="0"/>
                <a:ea typeface="Batang" pitchFamily="18" charset="-127"/>
                <a:cs typeface="Times New Roman" pitchFamily="18" charset="0"/>
              </a:rPr>
              <a:t>“Puesta </a:t>
            </a:r>
            <a:r>
              <a:rPr lang="es-AR" sz="3600" i="1" dirty="0">
                <a:solidFill>
                  <a:prstClr val="white"/>
                </a:solidFill>
                <a:latin typeface="Times New Roman" pitchFamily="18" charset="0"/>
                <a:ea typeface="Batang" pitchFamily="18" charset="-127"/>
                <a:cs typeface="Times New Roman" pitchFamily="18" charset="0"/>
              </a:rPr>
              <a:t>en valor y recuperación de la zona </a:t>
            </a:r>
            <a:r>
              <a:rPr lang="es-AR" sz="3600" i="1" dirty="0" smtClean="0">
                <a:solidFill>
                  <a:prstClr val="white"/>
                </a:solidFill>
                <a:latin typeface="Times New Roman" pitchFamily="18" charset="0"/>
                <a:ea typeface="Batang" pitchFamily="18" charset="-127"/>
                <a:cs typeface="Times New Roman" pitchFamily="18" charset="0"/>
              </a:rPr>
              <a:t>Sur </a:t>
            </a:r>
            <a:r>
              <a:rPr lang="es-AR" sz="3600" i="1" dirty="0">
                <a:solidFill>
                  <a:prstClr val="white"/>
                </a:solidFill>
                <a:latin typeface="Times New Roman" pitchFamily="18" charset="0"/>
                <a:ea typeface="Batang" pitchFamily="18" charset="-127"/>
                <a:cs typeface="Times New Roman" pitchFamily="18" charset="0"/>
              </a:rPr>
              <a:t>de la ciudad de </a:t>
            </a:r>
            <a:r>
              <a:rPr lang="es-AR" sz="3600" i="1" dirty="0" smtClean="0">
                <a:solidFill>
                  <a:prstClr val="white"/>
                </a:solidFill>
                <a:latin typeface="Times New Roman" pitchFamily="18" charset="0"/>
                <a:ea typeface="Batang" pitchFamily="18" charset="-127"/>
                <a:cs typeface="Times New Roman" pitchFamily="18" charset="0"/>
              </a:rPr>
              <a:t>Gualeguaychú”</a:t>
            </a:r>
            <a:endParaRPr lang="es-AR" sz="3600" i="1" dirty="0">
              <a:solidFill>
                <a:prstClr val="white"/>
              </a:solidFill>
              <a:latin typeface="Times New Roman" pitchFamily="18" charset="0"/>
              <a:ea typeface="Batang" pitchFamily="18" charset="-127"/>
              <a:cs typeface="Times New Roman" pitchFamily="18" charset="0"/>
            </a:endParaRPr>
          </a:p>
        </p:txBody>
      </p:sp>
      <p:sp>
        <p:nvSpPr>
          <p:cNvPr id="13" name="12 CuadroTexto"/>
          <p:cNvSpPr txBox="1"/>
          <p:nvPr/>
        </p:nvSpPr>
        <p:spPr>
          <a:xfrm>
            <a:off x="107504" y="3884259"/>
            <a:ext cx="4608512" cy="2862322"/>
          </a:xfrm>
          <a:prstGeom prst="rect">
            <a:avLst/>
          </a:prstGeom>
          <a:noFill/>
        </p:spPr>
        <p:txBody>
          <a:bodyPr wrap="square" rtlCol="0">
            <a:spAutoFit/>
          </a:bodyPr>
          <a:lstStyle/>
          <a:p>
            <a:r>
              <a:rPr lang="es-AR" sz="2000" dirty="0" smtClean="0">
                <a:solidFill>
                  <a:schemeClr val="bg1"/>
                </a:solidFill>
                <a:latin typeface="Bookman Old Style" pitchFamily="18" charset="0"/>
              </a:rPr>
              <a:t>Alumnos:</a:t>
            </a:r>
          </a:p>
          <a:p>
            <a:r>
              <a:rPr lang="es-AR" sz="2000" dirty="0">
                <a:solidFill>
                  <a:schemeClr val="bg1"/>
                </a:solidFill>
                <a:latin typeface="Bookman Old Style" pitchFamily="18" charset="0"/>
              </a:rPr>
              <a:t>	</a:t>
            </a:r>
            <a:r>
              <a:rPr lang="es-AR" sz="2000" dirty="0" smtClean="0">
                <a:solidFill>
                  <a:schemeClr val="bg1"/>
                </a:solidFill>
                <a:latin typeface="Bookman Old Style" pitchFamily="18" charset="0"/>
              </a:rPr>
              <a:t>López, Ricardo</a:t>
            </a:r>
          </a:p>
          <a:p>
            <a:r>
              <a:rPr lang="es-AR" sz="2000" dirty="0">
                <a:solidFill>
                  <a:schemeClr val="bg1"/>
                </a:solidFill>
                <a:latin typeface="Bookman Old Style" pitchFamily="18" charset="0"/>
              </a:rPr>
              <a:t>	</a:t>
            </a:r>
            <a:r>
              <a:rPr lang="es-AR" sz="2000" dirty="0" smtClean="0">
                <a:solidFill>
                  <a:schemeClr val="bg1"/>
                </a:solidFill>
                <a:latin typeface="Bookman Old Style" pitchFamily="18" charset="0"/>
              </a:rPr>
              <a:t>Medina, Rodrigo</a:t>
            </a:r>
          </a:p>
          <a:p>
            <a:r>
              <a:rPr lang="es-AR" sz="2000" dirty="0">
                <a:solidFill>
                  <a:schemeClr val="bg1"/>
                </a:solidFill>
                <a:latin typeface="Bookman Old Style" pitchFamily="18" charset="0"/>
              </a:rPr>
              <a:t>	</a:t>
            </a:r>
            <a:r>
              <a:rPr lang="es-AR" sz="2000" dirty="0" smtClean="0">
                <a:solidFill>
                  <a:schemeClr val="bg1"/>
                </a:solidFill>
                <a:latin typeface="Bookman Old Style" pitchFamily="18" charset="0"/>
              </a:rPr>
              <a:t>Melchiori, Julián</a:t>
            </a:r>
          </a:p>
          <a:p>
            <a:r>
              <a:rPr lang="es-AR" sz="2000" dirty="0">
                <a:solidFill>
                  <a:schemeClr val="bg1"/>
                </a:solidFill>
                <a:latin typeface="Bookman Old Style" pitchFamily="18" charset="0"/>
              </a:rPr>
              <a:t>	</a:t>
            </a:r>
            <a:r>
              <a:rPr lang="es-AR" sz="2000" dirty="0" smtClean="0">
                <a:solidFill>
                  <a:schemeClr val="bg1"/>
                </a:solidFill>
                <a:latin typeface="Bookman Old Style" pitchFamily="18" charset="0"/>
              </a:rPr>
              <a:t>Romani, Lisandro</a:t>
            </a:r>
          </a:p>
          <a:p>
            <a:endParaRPr lang="es-AR" sz="2000" dirty="0" smtClean="0">
              <a:solidFill>
                <a:schemeClr val="bg1"/>
              </a:solidFill>
              <a:latin typeface="Bookman Old Style" pitchFamily="18" charset="0"/>
            </a:endParaRPr>
          </a:p>
          <a:p>
            <a:r>
              <a:rPr lang="es-AR" sz="2000" dirty="0" smtClean="0">
                <a:solidFill>
                  <a:schemeClr val="bg1"/>
                </a:solidFill>
                <a:latin typeface="Bookman Old Style" pitchFamily="18" charset="0"/>
              </a:rPr>
              <a:t>Docentes</a:t>
            </a:r>
            <a:r>
              <a:rPr lang="es-AR" sz="2000" dirty="0">
                <a:solidFill>
                  <a:schemeClr val="bg1"/>
                </a:solidFill>
                <a:latin typeface="Bookman Old Style" pitchFamily="18" charset="0"/>
              </a:rPr>
              <a:t>:</a:t>
            </a:r>
          </a:p>
          <a:p>
            <a:r>
              <a:rPr lang="es-AR" sz="2000" dirty="0">
                <a:solidFill>
                  <a:schemeClr val="bg1"/>
                </a:solidFill>
                <a:latin typeface="Bookman Old Style" pitchFamily="18" charset="0"/>
              </a:rPr>
              <a:t>	Ing. </a:t>
            </a:r>
            <a:r>
              <a:rPr lang="es-AR" sz="2000" dirty="0" smtClean="0">
                <a:solidFill>
                  <a:schemeClr val="bg1"/>
                </a:solidFill>
                <a:latin typeface="Bookman Old Style" pitchFamily="18" charset="0"/>
              </a:rPr>
              <a:t>Pairone, Juan</a:t>
            </a:r>
            <a:endParaRPr lang="es-AR" sz="2000" dirty="0">
              <a:solidFill>
                <a:schemeClr val="bg1"/>
              </a:solidFill>
              <a:latin typeface="Bookman Old Style" pitchFamily="18" charset="0"/>
            </a:endParaRPr>
          </a:p>
          <a:p>
            <a:r>
              <a:rPr lang="es-AR" sz="2000" dirty="0">
                <a:solidFill>
                  <a:schemeClr val="bg1"/>
                </a:solidFill>
                <a:latin typeface="Bookman Old Style" pitchFamily="18" charset="0"/>
              </a:rPr>
              <a:t>	Arq. Mardon, Arturo</a:t>
            </a:r>
          </a:p>
        </p:txBody>
      </p:sp>
    </p:spTree>
    <p:extLst>
      <p:ext uri="{BB962C8B-B14F-4D97-AF65-F5344CB8AC3E}">
        <p14:creationId xmlns:p14="http://schemas.microsoft.com/office/powerpoint/2010/main" val="21670473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4" name="3 Rectángulo"/>
          <p:cNvSpPr/>
          <p:nvPr/>
        </p:nvSpPr>
        <p:spPr>
          <a:xfrm>
            <a:off x="365358" y="0"/>
            <a:ext cx="8744303" cy="1261884"/>
          </a:xfrm>
          <a:prstGeom prst="rect">
            <a:avLst/>
          </a:prstGeom>
        </p:spPr>
        <p:txBody>
          <a:bodyPr wrap="square">
            <a:spAutoFit/>
          </a:bodyPr>
          <a:lstStyle/>
          <a:p>
            <a:pPr lvl="0" algn="ctr"/>
            <a:r>
              <a:rPr lang="es-AR" sz="3600" u="sng" dirty="0" smtClean="0">
                <a:solidFill>
                  <a:prstClr val="white"/>
                </a:solidFill>
                <a:latin typeface="Times New Roman" pitchFamily="18" charset="0"/>
                <a:cs typeface="Times New Roman" pitchFamily="18" charset="0"/>
              </a:rPr>
              <a:t>ANÁLISIS DEL CAUCE NATURAL</a:t>
            </a:r>
          </a:p>
          <a:p>
            <a:pPr lvl="0"/>
            <a:endParaRPr lang="es-AR" sz="4000" dirty="0">
              <a:solidFill>
                <a:prstClr val="white"/>
              </a:solidFill>
              <a:latin typeface="Times New Roman" pitchFamily="18" charset="0"/>
              <a:cs typeface="Times New Roman" pitchFamily="18" charset="0"/>
            </a:endParaRPr>
          </a:p>
        </p:txBody>
      </p:sp>
      <p:pic>
        <p:nvPicPr>
          <p:cNvPr id="6" name="5 Imagen"/>
          <p:cNvPicPr/>
          <p:nvPr/>
        </p:nvPicPr>
        <p:blipFill>
          <a:blip r:embed="rId2">
            <a:extLst>
              <a:ext uri="{28A0092B-C50C-407E-A947-70E740481C1C}">
                <a14:useLocalDpi xmlns:a14="http://schemas.microsoft.com/office/drawing/2010/main" val="0"/>
              </a:ext>
            </a:extLst>
          </a:blip>
          <a:srcRect/>
          <a:stretch>
            <a:fillRect/>
          </a:stretch>
        </p:blipFill>
        <p:spPr bwMode="auto">
          <a:xfrm>
            <a:off x="586656" y="630942"/>
            <a:ext cx="8107885" cy="5881612"/>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1116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4" name="3 Rectángulo"/>
          <p:cNvSpPr/>
          <p:nvPr/>
        </p:nvSpPr>
        <p:spPr>
          <a:xfrm>
            <a:off x="365358" y="0"/>
            <a:ext cx="8744303" cy="646331"/>
          </a:xfrm>
          <a:prstGeom prst="rect">
            <a:avLst/>
          </a:prstGeom>
        </p:spPr>
        <p:txBody>
          <a:bodyPr wrap="square">
            <a:spAutoFit/>
          </a:bodyPr>
          <a:lstStyle/>
          <a:p>
            <a:pPr lvl="0" algn="ctr"/>
            <a:r>
              <a:rPr lang="es-AR" sz="3600" u="sng" dirty="0" smtClean="0">
                <a:solidFill>
                  <a:prstClr val="white"/>
                </a:solidFill>
                <a:latin typeface="Times New Roman" pitchFamily="18" charset="0"/>
                <a:cs typeface="Times New Roman" pitchFamily="18" charset="0"/>
              </a:rPr>
              <a:t>PUNTO DE CONTROL 1</a:t>
            </a:r>
          </a:p>
        </p:txBody>
      </p:sp>
      <p:pic>
        <p:nvPicPr>
          <p:cNvPr id="5" name="4 Imagen" descr="C:\Users\Melchiori\Dropbox\Proyecto Final\Fotos cauce\Boulevard Martinez aguas abajo.jpg"/>
          <p:cNvPicPr/>
          <p:nvPr/>
        </p:nvPicPr>
        <p:blipFill rotWithShape="1">
          <a:blip r:embed="rId2" cstate="print">
            <a:extLst>
              <a:ext uri="{28A0092B-C50C-407E-A947-70E740481C1C}">
                <a14:useLocalDpi xmlns:a14="http://schemas.microsoft.com/office/drawing/2010/main" val="0"/>
              </a:ext>
            </a:extLst>
          </a:blip>
          <a:srcRect t="-1" b="-1"/>
          <a:stretch/>
        </p:blipFill>
        <p:spPr bwMode="auto">
          <a:xfrm>
            <a:off x="251520" y="757920"/>
            <a:ext cx="5533231" cy="3816424"/>
          </a:xfrm>
          <a:prstGeom prst="rect">
            <a:avLst/>
          </a:prstGeom>
          <a:ln w="38100" cap="sq" cmpd="sng" algn="ctr">
            <a:solidFill>
              <a:schemeClr val="tx1"/>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5 Imagen"/>
          <p:cNvPicPr/>
          <p:nvPr/>
        </p:nvPicPr>
        <p:blipFill>
          <a:blip r:embed="rId3">
            <a:extLst>
              <a:ext uri="{28A0092B-C50C-407E-A947-70E740481C1C}">
                <a14:useLocalDpi xmlns:a14="http://schemas.microsoft.com/office/drawing/2010/main" val="0"/>
              </a:ext>
            </a:extLst>
          </a:blip>
          <a:srcRect/>
          <a:stretch>
            <a:fillRect/>
          </a:stretch>
        </p:blipFill>
        <p:spPr bwMode="auto">
          <a:xfrm>
            <a:off x="4515868" y="3861048"/>
            <a:ext cx="4421505" cy="2847975"/>
          </a:xfrm>
          <a:prstGeom prst="rect">
            <a:avLst/>
          </a:prstGeom>
          <a:ln w="381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35805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4" name="3 Rectángulo"/>
          <p:cNvSpPr/>
          <p:nvPr/>
        </p:nvSpPr>
        <p:spPr>
          <a:xfrm>
            <a:off x="365358" y="0"/>
            <a:ext cx="8744303" cy="646331"/>
          </a:xfrm>
          <a:prstGeom prst="rect">
            <a:avLst/>
          </a:prstGeom>
        </p:spPr>
        <p:txBody>
          <a:bodyPr wrap="square">
            <a:spAutoFit/>
          </a:bodyPr>
          <a:lstStyle/>
          <a:p>
            <a:pPr lvl="0" algn="ctr"/>
            <a:r>
              <a:rPr lang="es-AR" sz="3600" u="sng" dirty="0" smtClean="0">
                <a:solidFill>
                  <a:prstClr val="white"/>
                </a:solidFill>
                <a:latin typeface="Times New Roman" pitchFamily="18" charset="0"/>
                <a:cs typeface="Times New Roman" pitchFamily="18" charset="0"/>
              </a:rPr>
              <a:t>PUNTO DE CONTROL 2</a:t>
            </a:r>
          </a:p>
        </p:txBody>
      </p:sp>
      <p:pic>
        <p:nvPicPr>
          <p:cNvPr id="7" name="6 Imagen" descr="C:\Users\Melchiori\Dropbox\Proyecto Final\Fotos cauce\Acceso sur aguas abajo.jpg"/>
          <p:cNvPicPr/>
          <p:nvPr/>
        </p:nvPicPr>
        <p:blipFill rotWithShape="1">
          <a:blip r:embed="rId2" cstate="print">
            <a:extLst>
              <a:ext uri="{28A0092B-C50C-407E-A947-70E740481C1C}">
                <a14:useLocalDpi xmlns:a14="http://schemas.microsoft.com/office/drawing/2010/main" val="0"/>
              </a:ext>
            </a:extLst>
          </a:blip>
          <a:srcRect/>
          <a:stretch/>
        </p:blipFill>
        <p:spPr bwMode="auto">
          <a:xfrm>
            <a:off x="179512" y="654839"/>
            <a:ext cx="6336704" cy="4104456"/>
          </a:xfrm>
          <a:prstGeom prst="rect">
            <a:avLst/>
          </a:prstGeom>
          <a:ln w="38100" cap="sq" cmpd="sng" algn="ctr">
            <a:solidFill>
              <a:schemeClr val="tx1"/>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7 Imagen"/>
          <p:cNvPicPr/>
          <p:nvPr/>
        </p:nvPicPr>
        <p:blipFill rotWithShape="1">
          <a:blip r:embed="rId3">
            <a:extLst>
              <a:ext uri="{28A0092B-C50C-407E-A947-70E740481C1C}">
                <a14:useLocalDpi xmlns:a14="http://schemas.microsoft.com/office/drawing/2010/main" val="0"/>
              </a:ext>
            </a:extLst>
          </a:blip>
          <a:srcRect/>
          <a:stretch/>
        </p:blipFill>
        <p:spPr bwMode="auto">
          <a:xfrm>
            <a:off x="3779912" y="4510087"/>
            <a:ext cx="5130800" cy="2162175"/>
          </a:xfrm>
          <a:prstGeom prst="rect">
            <a:avLst/>
          </a:prstGeom>
          <a:ln w="38100" cap="sq" cmpd="sng" algn="ctr">
            <a:solidFill>
              <a:schemeClr val="tx1"/>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97875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4" name="3 Rectángulo"/>
          <p:cNvSpPr/>
          <p:nvPr/>
        </p:nvSpPr>
        <p:spPr>
          <a:xfrm>
            <a:off x="365358" y="0"/>
            <a:ext cx="8744303" cy="646331"/>
          </a:xfrm>
          <a:prstGeom prst="rect">
            <a:avLst/>
          </a:prstGeom>
        </p:spPr>
        <p:txBody>
          <a:bodyPr wrap="square">
            <a:spAutoFit/>
          </a:bodyPr>
          <a:lstStyle/>
          <a:p>
            <a:pPr lvl="0" algn="ctr"/>
            <a:r>
              <a:rPr lang="es-AR" sz="3600" u="sng" dirty="0" smtClean="0">
                <a:solidFill>
                  <a:prstClr val="white"/>
                </a:solidFill>
                <a:latin typeface="Times New Roman" pitchFamily="18" charset="0"/>
                <a:cs typeface="Times New Roman" pitchFamily="18" charset="0"/>
              </a:rPr>
              <a:t>PUNTO DE CONTROL 3</a:t>
            </a:r>
          </a:p>
        </p:txBody>
      </p:sp>
      <p:pic>
        <p:nvPicPr>
          <p:cNvPr id="5" name="Imagen 4"/>
          <p:cNvPicPr/>
          <p:nvPr/>
        </p:nvPicPr>
        <p:blipFill rotWithShape="1">
          <a:blip r:embed="rId2">
            <a:extLst>
              <a:ext uri="{28A0092B-C50C-407E-A947-70E740481C1C}">
                <a14:useLocalDpi xmlns:a14="http://schemas.microsoft.com/office/drawing/2010/main" val="0"/>
              </a:ext>
            </a:extLst>
          </a:blip>
          <a:srcRect/>
          <a:stretch/>
        </p:blipFill>
        <p:spPr bwMode="auto">
          <a:xfrm>
            <a:off x="899592" y="735529"/>
            <a:ext cx="4968552" cy="3917607"/>
          </a:xfrm>
          <a:prstGeom prst="rect">
            <a:avLst/>
          </a:prstGeom>
          <a:ln w="38100" cap="sq" cmpd="sng" algn="ctr">
            <a:solidFill>
              <a:schemeClr val="tx1"/>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Imagen 5"/>
          <p:cNvPicPr/>
          <p:nvPr/>
        </p:nvPicPr>
        <p:blipFill rotWithShape="1">
          <a:blip r:embed="rId3">
            <a:extLst>
              <a:ext uri="{28A0092B-C50C-407E-A947-70E740481C1C}">
                <a14:useLocalDpi xmlns:a14="http://schemas.microsoft.com/office/drawing/2010/main" val="0"/>
              </a:ext>
            </a:extLst>
          </a:blip>
          <a:srcRect r="705" b="8430"/>
          <a:stretch/>
        </p:blipFill>
        <p:spPr bwMode="auto">
          <a:xfrm>
            <a:off x="4499992" y="4365104"/>
            <a:ext cx="4392488" cy="2304256"/>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23001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4" name="3 Rectángulo"/>
          <p:cNvSpPr/>
          <p:nvPr/>
        </p:nvSpPr>
        <p:spPr>
          <a:xfrm>
            <a:off x="220185" y="297605"/>
            <a:ext cx="8744303" cy="646331"/>
          </a:xfrm>
          <a:prstGeom prst="rect">
            <a:avLst/>
          </a:prstGeom>
        </p:spPr>
        <p:txBody>
          <a:bodyPr wrap="square">
            <a:spAutoFit/>
          </a:bodyPr>
          <a:lstStyle/>
          <a:p>
            <a:pPr lvl="0" algn="ctr"/>
            <a:r>
              <a:rPr lang="es-AR" sz="3600" u="sng" dirty="0" smtClean="0">
                <a:solidFill>
                  <a:prstClr val="white"/>
                </a:solidFill>
                <a:latin typeface="Times New Roman" pitchFamily="18" charset="0"/>
                <a:cs typeface="Times New Roman" pitchFamily="18" charset="0"/>
              </a:rPr>
              <a:t>RESULTADOS</a:t>
            </a:r>
          </a:p>
        </p:txBody>
      </p:sp>
      <p:sp>
        <p:nvSpPr>
          <p:cNvPr id="5" name="4 Rectángulo"/>
          <p:cNvSpPr/>
          <p:nvPr/>
        </p:nvSpPr>
        <p:spPr>
          <a:xfrm>
            <a:off x="344698" y="996231"/>
            <a:ext cx="8744303" cy="954107"/>
          </a:xfrm>
          <a:prstGeom prst="rect">
            <a:avLst/>
          </a:prstGeom>
        </p:spPr>
        <p:txBody>
          <a:bodyPr wrap="square">
            <a:spAutoFit/>
          </a:bodyPr>
          <a:lstStyle/>
          <a:p>
            <a:pPr lvl="0"/>
            <a:r>
              <a:rPr lang="es-AR" sz="2800" dirty="0" smtClean="0">
                <a:solidFill>
                  <a:prstClr val="white"/>
                </a:solidFill>
                <a:latin typeface="Times New Roman" pitchFamily="18" charset="0"/>
                <a:cs typeface="Times New Roman" pitchFamily="18" charset="0"/>
              </a:rPr>
              <a:t>RESULTADO MEDIANTE SIMULACIÓN DEL SOFTWARE HEC-RAS</a:t>
            </a:r>
          </a:p>
        </p:txBody>
      </p:sp>
      <p:pic>
        <p:nvPicPr>
          <p:cNvPr id="6" name="5 Imagen"/>
          <p:cNvPicPr/>
          <p:nvPr/>
        </p:nvPicPr>
        <p:blipFill rotWithShape="1">
          <a:blip r:embed="rId2">
            <a:extLst>
              <a:ext uri="{28A0092B-C50C-407E-A947-70E740481C1C}">
                <a14:useLocalDpi xmlns:a14="http://schemas.microsoft.com/office/drawing/2010/main" val="0"/>
              </a:ext>
            </a:extLst>
          </a:blip>
          <a:srcRect/>
          <a:stretch/>
        </p:blipFill>
        <p:spPr bwMode="auto">
          <a:xfrm>
            <a:off x="314325" y="2492896"/>
            <a:ext cx="3897636" cy="3816423"/>
          </a:xfrm>
          <a:prstGeom prst="rect">
            <a:avLst/>
          </a:prstGeom>
          <a:ln w="88900" cap="sq" cmpd="thickThin" algn="ctr">
            <a:solidFill>
              <a:schemeClr val="tx1"/>
            </a:solidFill>
            <a:prstDash val="solid"/>
            <a:miter lim="800000"/>
            <a:headEnd type="none" w="med" len="med"/>
            <a:tailEnd type="none" w="med" len="med"/>
          </a:ln>
          <a:effectLst>
            <a:innerShdw blurRad="76200">
              <a:srgbClr val="000000"/>
            </a:innerShdw>
          </a:effectLst>
          <a:extLst>
            <a:ext uri="{53640926-AAD7-44D8-BBD7-CCE9431645EC}">
              <a14:shadowObscured xmlns:a14="http://schemas.microsoft.com/office/drawing/2010/main"/>
            </a:ext>
          </a:extLst>
        </p:spPr>
      </p:pic>
      <p:pic>
        <p:nvPicPr>
          <p:cNvPr id="8" name="7 Imagen"/>
          <p:cNvPicPr/>
          <p:nvPr/>
        </p:nvPicPr>
        <p:blipFill>
          <a:blip r:embed="rId3">
            <a:extLst>
              <a:ext uri="{28A0092B-C50C-407E-A947-70E740481C1C}">
                <a14:useLocalDpi xmlns:a14="http://schemas.microsoft.com/office/drawing/2010/main" val="0"/>
              </a:ext>
            </a:extLst>
          </a:blip>
          <a:srcRect/>
          <a:stretch>
            <a:fillRect/>
          </a:stretch>
        </p:blipFill>
        <p:spPr bwMode="auto">
          <a:xfrm>
            <a:off x="4721339" y="2569095"/>
            <a:ext cx="4248473" cy="3740223"/>
          </a:xfrm>
          <a:prstGeom prst="rect">
            <a:avLst/>
          </a:prstGeom>
          <a:ln w="88900" cap="sq" cmpd="thickThin">
            <a:solidFill>
              <a:schemeClr val="tx1"/>
            </a:solidFill>
            <a:prstDash val="solid"/>
            <a:miter lim="800000"/>
          </a:ln>
          <a:effectLst>
            <a:innerShdw blurRad="76200">
              <a:srgbClr val="000000"/>
            </a:innerShdw>
          </a:effectLst>
        </p:spPr>
      </p:pic>
    </p:spTree>
    <p:extLst>
      <p:ext uri="{BB962C8B-B14F-4D97-AF65-F5344CB8AC3E}">
        <p14:creationId xmlns:p14="http://schemas.microsoft.com/office/powerpoint/2010/main" val="24900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ppt_x"/>
                                          </p:val>
                                        </p:tav>
                                        <p:tav tm="100000">
                                          <p:val>
                                            <p:strVal val="#ppt_x"/>
                                          </p:val>
                                        </p:tav>
                                      </p:tavLst>
                                    </p:anim>
                                    <p:anim calcmode="lin" valueType="num">
                                      <p:cBhvr additive="base">
                                        <p:cTn id="14"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4" name="3 Rectángulo"/>
          <p:cNvSpPr/>
          <p:nvPr/>
        </p:nvSpPr>
        <p:spPr>
          <a:xfrm>
            <a:off x="205616" y="48223"/>
            <a:ext cx="8744303" cy="646331"/>
          </a:xfrm>
          <a:prstGeom prst="rect">
            <a:avLst/>
          </a:prstGeom>
        </p:spPr>
        <p:txBody>
          <a:bodyPr wrap="square">
            <a:spAutoFit/>
          </a:bodyPr>
          <a:lstStyle/>
          <a:p>
            <a:pPr lvl="0" algn="ctr"/>
            <a:r>
              <a:rPr lang="es-AR" sz="3600" u="sng" dirty="0" smtClean="0">
                <a:solidFill>
                  <a:prstClr val="white"/>
                </a:solidFill>
                <a:latin typeface="Times New Roman" pitchFamily="18" charset="0"/>
                <a:cs typeface="Times New Roman" pitchFamily="18" charset="0"/>
              </a:rPr>
              <a:t>SOLUCIONES PLANTEADAS</a:t>
            </a:r>
          </a:p>
        </p:txBody>
      </p:sp>
      <p:sp>
        <p:nvSpPr>
          <p:cNvPr id="5" name="4 Rectángulo"/>
          <p:cNvSpPr/>
          <p:nvPr/>
        </p:nvSpPr>
        <p:spPr>
          <a:xfrm>
            <a:off x="220184" y="735908"/>
            <a:ext cx="8744303" cy="1200329"/>
          </a:xfrm>
          <a:prstGeom prst="rect">
            <a:avLst/>
          </a:prstGeom>
        </p:spPr>
        <p:txBody>
          <a:bodyPr wrap="square">
            <a:spAutoFit/>
          </a:bodyPr>
          <a:lstStyle/>
          <a:p>
            <a:pPr lvl="0"/>
            <a:r>
              <a:rPr lang="es-AR" sz="2400" dirty="0" smtClean="0">
                <a:solidFill>
                  <a:prstClr val="white"/>
                </a:solidFill>
                <a:latin typeface="Times New Roman" pitchFamily="18" charset="0"/>
                <a:cs typeface="Times New Roman" pitchFamily="18" charset="0"/>
              </a:rPr>
              <a:t>1- LIMPIEZA EXHAUSTIVA DEL CANAL.</a:t>
            </a:r>
          </a:p>
          <a:p>
            <a:pPr lvl="0"/>
            <a:endParaRPr lang="es-AR" sz="2400" dirty="0">
              <a:solidFill>
                <a:prstClr val="white"/>
              </a:solidFill>
              <a:latin typeface="Times New Roman" pitchFamily="18" charset="0"/>
              <a:cs typeface="Times New Roman" pitchFamily="18" charset="0"/>
            </a:endParaRPr>
          </a:p>
          <a:p>
            <a:pPr lvl="0"/>
            <a:r>
              <a:rPr lang="es-AR" sz="2400" dirty="0" smtClean="0">
                <a:solidFill>
                  <a:prstClr val="white"/>
                </a:solidFill>
                <a:latin typeface="Times New Roman" pitchFamily="18" charset="0"/>
                <a:cs typeface="Times New Roman" pitchFamily="18" charset="0"/>
              </a:rPr>
              <a:t>2- MODIFICAR LA SECCIÓN ACTUAL DEL CANAL.</a:t>
            </a:r>
          </a:p>
        </p:txBody>
      </p:sp>
      <p:pic>
        <p:nvPicPr>
          <p:cNvPr id="6" name="5 Imagen"/>
          <p:cNvPicPr/>
          <p:nvPr/>
        </p:nvPicPr>
        <p:blipFill rotWithShape="1">
          <a:blip r:embed="rId2" cstate="print">
            <a:extLst>
              <a:ext uri="{28A0092B-C50C-407E-A947-70E740481C1C}">
                <a14:useLocalDpi xmlns:a14="http://schemas.microsoft.com/office/drawing/2010/main" val="0"/>
              </a:ext>
            </a:extLst>
          </a:blip>
          <a:srcRect l="-1" r="-1"/>
          <a:stretch/>
        </p:blipFill>
        <p:spPr bwMode="auto">
          <a:xfrm>
            <a:off x="192831" y="2276872"/>
            <a:ext cx="4314825" cy="2753360"/>
          </a:xfrm>
          <a:prstGeom prst="rect">
            <a:avLst/>
          </a:prstGeom>
          <a:ln w="88900" cap="sq" cmpd="thickThin" algn="ctr">
            <a:solidFill>
              <a:schemeClr val="tx1"/>
            </a:solidFill>
            <a:prstDash val="solid"/>
            <a:miter lim="800000"/>
            <a:headEnd type="none" w="med" len="med"/>
            <a:tailEnd type="none" w="med" len="med"/>
          </a:ln>
          <a:effectLst>
            <a:innerShdw blurRad="76200">
              <a:srgbClr val="000000"/>
            </a:innerShdw>
          </a:effectLst>
          <a:extLst>
            <a:ext uri="{53640926-AAD7-44D8-BBD7-CCE9431645EC}">
              <a14:shadowObscured xmlns:a14="http://schemas.microsoft.com/office/drawing/2010/main"/>
            </a:ext>
          </a:extLst>
        </p:spPr>
      </p:pic>
      <p:pic>
        <p:nvPicPr>
          <p:cNvPr id="7" name="6 Imagen"/>
          <p:cNvPicPr/>
          <p:nvPr/>
        </p:nvPicPr>
        <p:blipFill rotWithShape="1">
          <a:blip r:embed="rId3" cstate="print">
            <a:extLst>
              <a:ext uri="{28A0092B-C50C-407E-A947-70E740481C1C}">
                <a14:useLocalDpi xmlns:a14="http://schemas.microsoft.com/office/drawing/2010/main" val="0"/>
              </a:ext>
            </a:extLst>
          </a:blip>
          <a:srcRect r="9469" b="6475"/>
          <a:stretch/>
        </p:blipFill>
        <p:spPr bwMode="auto">
          <a:xfrm>
            <a:off x="4767739" y="3924697"/>
            <a:ext cx="4112068" cy="2211070"/>
          </a:xfrm>
          <a:prstGeom prst="rect">
            <a:avLst/>
          </a:prstGeom>
          <a:ln w="88900" cap="sq" cmpd="thickThin" algn="ctr">
            <a:solidFill>
              <a:schemeClr val="tx1"/>
            </a:solidFill>
            <a:prstDash val="solid"/>
            <a:miter lim="800000"/>
            <a:headEnd type="none" w="med" len="med"/>
            <a:tailEnd type="none" w="med" len="med"/>
          </a:ln>
          <a:effectLst>
            <a:innerShdw blurRad="76200">
              <a:srgbClr val="000000"/>
            </a:inn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35981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750" fill="hold"/>
                                        <p:tgtEl>
                                          <p:spTgt spid="7"/>
                                        </p:tgtEl>
                                        <p:attrNameLst>
                                          <p:attrName>ppt_x</p:attrName>
                                        </p:attrNameLst>
                                      </p:cBhvr>
                                      <p:tavLst>
                                        <p:tav tm="0">
                                          <p:val>
                                            <p:strVal val="#ppt_x"/>
                                          </p:val>
                                        </p:tav>
                                        <p:tav tm="100000">
                                          <p:val>
                                            <p:strVal val="#ppt_x"/>
                                          </p:val>
                                        </p:tav>
                                      </p:tavLst>
                                    </p:anim>
                                    <p:anim calcmode="lin" valueType="num">
                                      <p:cBhvr additive="base">
                                        <p:cTn id="14"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4" name="3 Rectángulo"/>
          <p:cNvSpPr/>
          <p:nvPr/>
        </p:nvSpPr>
        <p:spPr>
          <a:xfrm>
            <a:off x="205616" y="48223"/>
            <a:ext cx="8744303" cy="646331"/>
          </a:xfrm>
          <a:prstGeom prst="rect">
            <a:avLst/>
          </a:prstGeom>
        </p:spPr>
        <p:txBody>
          <a:bodyPr wrap="square">
            <a:spAutoFit/>
          </a:bodyPr>
          <a:lstStyle/>
          <a:p>
            <a:pPr lvl="0" algn="ctr"/>
            <a:r>
              <a:rPr lang="es-AR" sz="3600" u="sng" dirty="0" smtClean="0">
                <a:solidFill>
                  <a:prstClr val="white"/>
                </a:solidFill>
                <a:latin typeface="Times New Roman" pitchFamily="18" charset="0"/>
                <a:cs typeface="Times New Roman" pitchFamily="18" charset="0"/>
              </a:rPr>
              <a:t>PRESUPUESTO</a:t>
            </a:r>
          </a:p>
        </p:txBody>
      </p:sp>
      <p:sp>
        <p:nvSpPr>
          <p:cNvPr id="8" name="7 Rectángulo"/>
          <p:cNvSpPr/>
          <p:nvPr/>
        </p:nvSpPr>
        <p:spPr>
          <a:xfrm>
            <a:off x="135504" y="6371809"/>
            <a:ext cx="8744303" cy="461665"/>
          </a:xfrm>
          <a:prstGeom prst="rect">
            <a:avLst/>
          </a:prstGeom>
        </p:spPr>
        <p:txBody>
          <a:bodyPr wrap="square">
            <a:spAutoFit/>
          </a:bodyPr>
          <a:lstStyle/>
          <a:p>
            <a:pPr lvl="0"/>
            <a:r>
              <a:rPr lang="es-AR" sz="2400" dirty="0" smtClean="0">
                <a:solidFill>
                  <a:srgbClr val="FFFF00"/>
                </a:solidFill>
                <a:latin typeface="Times New Roman" pitchFamily="18" charset="0"/>
                <a:cs typeface="Times New Roman" pitchFamily="18" charset="0"/>
              </a:rPr>
              <a:t>PRESUPUESTO TOTAL:  $ 1.700.000,00.</a:t>
            </a:r>
          </a:p>
        </p:txBody>
      </p:sp>
      <p:pic>
        <p:nvPicPr>
          <p:cNvPr id="3073"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3174" b="3138"/>
          <a:stretch/>
        </p:blipFill>
        <p:spPr bwMode="auto">
          <a:xfrm>
            <a:off x="1198176" y="1511300"/>
            <a:ext cx="6618958" cy="2908300"/>
          </a:xfrm>
          <a:prstGeom prst="rect">
            <a:avLst/>
          </a:prstGeom>
          <a:ln w="88900" cap="sq" cmpd="thickThin" algn="ctr">
            <a:solidFill>
              <a:schemeClr val="tx1"/>
            </a:solidFill>
            <a:prstDash val="solid"/>
            <a:miter lim="800000"/>
            <a:headEnd type="none" w="med" len="med"/>
            <a:tailEnd type="none" w="med" len="me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198325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48" y="906979"/>
            <a:ext cx="8136904" cy="5795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0" y="260648"/>
            <a:ext cx="9144000" cy="646331"/>
          </a:xfrm>
          <a:prstGeom prst="rect">
            <a:avLst/>
          </a:prstGeom>
        </p:spPr>
        <p:txBody>
          <a:bodyPr wrap="square">
            <a:spAutoFit/>
          </a:bodyPr>
          <a:lstStyle/>
          <a:p>
            <a:pPr lvl="0"/>
            <a:r>
              <a:rPr lang="es-AR" sz="3600" u="sng" dirty="0" smtClean="0">
                <a:solidFill>
                  <a:prstClr val="white"/>
                </a:solidFill>
                <a:latin typeface="Times New Roman" pitchFamily="18" charset="0"/>
                <a:cs typeface="Times New Roman" pitchFamily="18" charset="0"/>
              </a:rPr>
              <a:t>DESCRIPCIÓN DEL </a:t>
            </a:r>
            <a:r>
              <a:rPr lang="es-AR" sz="3600" u="sng" dirty="0">
                <a:solidFill>
                  <a:prstClr val="white"/>
                </a:solidFill>
                <a:latin typeface="Times New Roman" pitchFamily="18" charset="0"/>
                <a:cs typeface="Times New Roman" pitchFamily="18" charset="0"/>
              </a:rPr>
              <a:t>ANTEPROYECTO Nº </a:t>
            </a:r>
            <a:r>
              <a:rPr lang="es-AR" sz="3600" u="sng" dirty="0" smtClean="0">
                <a:solidFill>
                  <a:prstClr val="white"/>
                </a:solidFill>
                <a:latin typeface="Times New Roman" pitchFamily="18" charset="0"/>
                <a:cs typeface="Times New Roman" pitchFamily="18" charset="0"/>
              </a:rPr>
              <a:t>2</a:t>
            </a:r>
            <a:endParaRPr lang="es-AR" sz="3600" u="sng" dirty="0">
              <a:solidFill>
                <a:prstClr val="white"/>
              </a:solidFill>
              <a:latin typeface="Times New Roman" pitchFamily="18" charset="0"/>
              <a:cs typeface="Times New Roman" pitchFamily="18" charset="0"/>
            </a:endParaRPr>
          </a:p>
        </p:txBody>
      </p:sp>
      <p:sp>
        <p:nvSpPr>
          <p:cNvPr id="9" name="8 Flecha curvada hacia abajo"/>
          <p:cNvSpPr/>
          <p:nvPr/>
        </p:nvSpPr>
        <p:spPr>
          <a:xfrm rot="1316625">
            <a:off x="4980130" y="1819170"/>
            <a:ext cx="2148662" cy="673934"/>
          </a:xfrm>
          <a:prstGeom prst="curvedDownArrow">
            <a:avLst>
              <a:gd name="adj1" fmla="val 25000"/>
              <a:gd name="adj2" fmla="val 50000"/>
              <a:gd name="adj3" fmla="val 3532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2" name="1 Conector"/>
          <p:cNvSpPr/>
          <p:nvPr/>
        </p:nvSpPr>
        <p:spPr>
          <a:xfrm>
            <a:off x="6588224" y="2931046"/>
            <a:ext cx="144016" cy="14401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2 CuadroTexto"/>
          <p:cNvSpPr txBox="1"/>
          <p:nvPr/>
        </p:nvSpPr>
        <p:spPr>
          <a:xfrm>
            <a:off x="2123728" y="1925836"/>
            <a:ext cx="2736304" cy="1077218"/>
          </a:xfrm>
          <a:prstGeom prst="rect">
            <a:avLst/>
          </a:prstGeom>
          <a:noFill/>
        </p:spPr>
        <p:txBody>
          <a:bodyPr wrap="square" rtlCol="0">
            <a:spAutoFit/>
          </a:bodyPr>
          <a:lstStyle/>
          <a:p>
            <a:pPr algn="ctr"/>
            <a:r>
              <a:rPr lang="es-ES" sz="3200" b="1" dirty="0" smtClean="0">
                <a:solidFill>
                  <a:srgbClr val="FF0000"/>
                </a:solidFill>
                <a:latin typeface="Times New Roman" panose="02020603050405020304" pitchFamily="18" charset="0"/>
                <a:cs typeface="Times New Roman" panose="02020603050405020304" pitchFamily="18" charset="0"/>
              </a:rPr>
              <a:t>ZONA DE CONFLICTO</a:t>
            </a:r>
            <a:endParaRPr lang="es-ES" sz="3200" b="1" dirty="0">
              <a:solidFill>
                <a:srgbClr val="FF0000"/>
              </a:solidFill>
              <a:latin typeface="Times New Roman" panose="02020603050405020304" pitchFamily="18" charset="0"/>
              <a:cs typeface="Times New Roman" panose="02020603050405020304" pitchFamily="18" charset="0"/>
            </a:endParaRPr>
          </a:p>
        </p:txBody>
      </p:sp>
      <p:cxnSp>
        <p:nvCxnSpPr>
          <p:cNvPr id="12" name="11 Conector recto"/>
          <p:cNvCxnSpPr/>
          <p:nvPr/>
        </p:nvCxnSpPr>
        <p:spPr>
          <a:xfrm flipV="1">
            <a:off x="1331640" y="4365104"/>
            <a:ext cx="3960440" cy="1728192"/>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4" name="13 Conector recto"/>
          <p:cNvCxnSpPr/>
          <p:nvPr/>
        </p:nvCxnSpPr>
        <p:spPr>
          <a:xfrm flipV="1">
            <a:off x="5292080" y="3140968"/>
            <a:ext cx="1224136" cy="1224136"/>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6" name="15 Conector recto"/>
          <p:cNvCxnSpPr/>
          <p:nvPr/>
        </p:nvCxnSpPr>
        <p:spPr>
          <a:xfrm>
            <a:off x="6228184" y="1052736"/>
            <a:ext cx="72008" cy="1512168"/>
          </a:xfrm>
          <a:prstGeom prst="line">
            <a:avLst/>
          </a:prstGeom>
          <a:ln>
            <a:solidFill>
              <a:srgbClr val="00FF00"/>
            </a:solidFill>
          </a:ln>
        </p:spPr>
        <p:style>
          <a:lnRef idx="3">
            <a:schemeClr val="dk1"/>
          </a:lnRef>
          <a:fillRef idx="0">
            <a:schemeClr val="dk1"/>
          </a:fillRef>
          <a:effectRef idx="2">
            <a:schemeClr val="dk1"/>
          </a:effectRef>
          <a:fontRef idx="minor">
            <a:schemeClr val="tx1"/>
          </a:fontRef>
        </p:style>
      </p:cxnSp>
      <p:cxnSp>
        <p:nvCxnSpPr>
          <p:cNvPr id="18" name="17 Conector recto"/>
          <p:cNvCxnSpPr/>
          <p:nvPr/>
        </p:nvCxnSpPr>
        <p:spPr>
          <a:xfrm>
            <a:off x="6300192" y="2564904"/>
            <a:ext cx="288032" cy="366142"/>
          </a:xfrm>
          <a:prstGeom prst="line">
            <a:avLst/>
          </a:prstGeom>
          <a:ln>
            <a:solidFill>
              <a:srgbClr val="00FF00"/>
            </a:solidFill>
          </a:ln>
        </p:spPr>
        <p:style>
          <a:lnRef idx="3">
            <a:schemeClr val="dk1"/>
          </a:lnRef>
          <a:fillRef idx="0">
            <a:schemeClr val="dk1"/>
          </a:fillRef>
          <a:effectRef idx="2">
            <a:schemeClr val="dk1"/>
          </a:effectRef>
          <a:fontRef idx="minor">
            <a:schemeClr val="tx1"/>
          </a:fontRef>
        </p:style>
      </p:cxn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655" r="5698"/>
          <a:stretch/>
        </p:blipFill>
        <p:spPr bwMode="auto">
          <a:xfrm>
            <a:off x="4337208" y="3918601"/>
            <a:ext cx="4296348" cy="2823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6059" r="1513"/>
          <a:stretch/>
        </p:blipFill>
        <p:spPr bwMode="auto">
          <a:xfrm>
            <a:off x="498364" y="3885276"/>
            <a:ext cx="3623953" cy="2856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6 Conector recto"/>
          <p:cNvCxnSpPr/>
          <p:nvPr/>
        </p:nvCxnSpPr>
        <p:spPr>
          <a:xfrm>
            <a:off x="2051720" y="906979"/>
            <a:ext cx="144016" cy="4826277"/>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548" y="832484"/>
            <a:ext cx="8136904" cy="2972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14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542" y="890087"/>
            <a:ext cx="8506916" cy="5934087"/>
          </a:xfrm>
          <a:prstGeom prst="rect">
            <a:avLst/>
          </a:prstGeom>
        </p:spPr>
      </p:pic>
    </p:spTree>
    <p:extLst>
      <p:ext uri="{BB962C8B-B14F-4D97-AF65-F5344CB8AC3E}">
        <p14:creationId xmlns:p14="http://schemas.microsoft.com/office/powerpoint/2010/main" val="366447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1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3"/>
                                        </p:tgtEl>
                                      </p:cBhvr>
                                    </p:animEffect>
                                    <p:set>
                                      <p:cBhvr>
                                        <p:cTn id="67" dur="1" fill="hold">
                                          <p:stCondLst>
                                            <p:cond delay="499"/>
                                          </p:stCondLst>
                                        </p:cTn>
                                        <p:tgtEl>
                                          <p:spTgt spid="3"/>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2"/>
                                        </p:tgtEl>
                                      </p:cBhvr>
                                    </p:animEffect>
                                    <p:set>
                                      <p:cBhvr>
                                        <p:cTn id="73" dur="1" fill="hold">
                                          <p:stCondLst>
                                            <p:cond delay="499"/>
                                          </p:stCondLst>
                                        </p:cTn>
                                        <p:tgtEl>
                                          <p:spTgt spid="2"/>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2050"/>
                                        </p:tgtEl>
                                      </p:cBhvr>
                                    </p:animEffect>
                                    <p:set>
                                      <p:cBhvr>
                                        <p:cTn id="76" dur="1" fill="hold">
                                          <p:stCondLst>
                                            <p:cond delay="499"/>
                                          </p:stCondLst>
                                        </p:cTn>
                                        <p:tgtEl>
                                          <p:spTgt spid="2050"/>
                                        </p:tgtEl>
                                        <p:attrNameLst>
                                          <p:attrName>style.visibility</p:attrName>
                                        </p:attrNameLst>
                                      </p:cBhvr>
                                      <p:to>
                                        <p:strVal val="hidden"/>
                                      </p:to>
                                    </p:set>
                                  </p:childTnLst>
                                </p:cTn>
                              </p:par>
                            </p:childTnLst>
                          </p:cTn>
                        </p:par>
                        <p:par>
                          <p:cTn id="77" fill="hold">
                            <p:stCondLst>
                              <p:cond delay="500"/>
                            </p:stCondLst>
                            <p:childTnLst>
                              <p:par>
                                <p:cTn id="78" presetID="10" presetClass="entr" presetSubtype="0" fill="hold" nodeType="afterEffect">
                                  <p:stCondLst>
                                    <p:cond delay="0"/>
                                  </p:stCondLst>
                                  <p:childTnLst>
                                    <p:set>
                                      <p:cBhvr>
                                        <p:cTn id="79" dur="1" fill="hold">
                                          <p:stCondLst>
                                            <p:cond delay="0"/>
                                          </p:stCondLst>
                                        </p:cTn>
                                        <p:tgtEl>
                                          <p:spTgt spid="1029"/>
                                        </p:tgtEl>
                                        <p:attrNameLst>
                                          <p:attrName>style.visibility</p:attrName>
                                        </p:attrNameLst>
                                      </p:cBhvr>
                                      <p:to>
                                        <p:strVal val="visible"/>
                                      </p:to>
                                    </p:set>
                                    <p:animEffect transition="in" filter="fade">
                                      <p:cBhvr>
                                        <p:cTn id="80" dur="500"/>
                                        <p:tgtEl>
                                          <p:spTgt spid="1029"/>
                                        </p:tgtEl>
                                      </p:cBhvr>
                                    </p:animEffect>
                                  </p:childTnLst>
                                </p:cTn>
                              </p:par>
                            </p:childTnLst>
                          </p:cTn>
                        </p:par>
                        <p:par>
                          <p:cTn id="81" fill="hold">
                            <p:stCondLst>
                              <p:cond delay="1000"/>
                            </p:stCondLst>
                            <p:childTnLst>
                              <p:par>
                                <p:cTn id="82" presetID="10" presetClass="entr" presetSubtype="0" fill="hold" nodeType="afterEffect">
                                  <p:stCondLst>
                                    <p:cond delay="0"/>
                                  </p:stCondLst>
                                  <p:childTnLst>
                                    <p:set>
                                      <p:cBhvr>
                                        <p:cTn id="83" dur="1" fill="hold">
                                          <p:stCondLst>
                                            <p:cond delay="0"/>
                                          </p:stCondLst>
                                        </p:cTn>
                                        <p:tgtEl>
                                          <p:spTgt spid="1028"/>
                                        </p:tgtEl>
                                        <p:attrNameLst>
                                          <p:attrName>style.visibility</p:attrName>
                                        </p:attrNameLst>
                                      </p:cBhvr>
                                      <p:to>
                                        <p:strVal val="visible"/>
                                      </p:to>
                                    </p:set>
                                    <p:animEffect transition="in" filter="fade">
                                      <p:cBhvr>
                                        <p:cTn id="84" dur="500"/>
                                        <p:tgtEl>
                                          <p:spTgt spid="1028"/>
                                        </p:tgtEl>
                                      </p:cBhvr>
                                    </p:animEffect>
                                  </p:childTnLst>
                                </p:cTn>
                              </p:par>
                            </p:childTnLst>
                          </p:cTn>
                        </p:par>
                        <p:par>
                          <p:cTn id="85" fill="hold">
                            <p:stCondLst>
                              <p:cond delay="1500"/>
                            </p:stCondLst>
                            <p:childTnLst>
                              <p:par>
                                <p:cTn id="86" presetID="10" presetClass="entr" presetSubtype="0" fill="hold" nodeType="afterEffect">
                                  <p:stCondLst>
                                    <p:cond delay="0"/>
                                  </p:stCondLst>
                                  <p:childTnLst>
                                    <p:set>
                                      <p:cBhvr>
                                        <p:cTn id="87" dur="1" fill="hold">
                                          <p:stCondLst>
                                            <p:cond delay="0"/>
                                          </p:stCondLst>
                                        </p:cTn>
                                        <p:tgtEl>
                                          <p:spTgt spid="1027"/>
                                        </p:tgtEl>
                                        <p:attrNameLst>
                                          <p:attrName>style.visibility</p:attrName>
                                        </p:attrNameLst>
                                      </p:cBhvr>
                                      <p:to>
                                        <p:strVal val="visible"/>
                                      </p:to>
                                    </p:set>
                                    <p:animEffect transition="in" filter="fade">
                                      <p:cBhvr>
                                        <p:cTn id="88"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animBg="1"/>
      <p:bldP spid="2" grpId="1" animBg="1"/>
      <p:bldP spid="3" grpId="0"/>
      <p:bldP spid="3"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2" name="1 Rectángulo"/>
          <p:cNvSpPr/>
          <p:nvPr/>
        </p:nvSpPr>
        <p:spPr>
          <a:xfrm>
            <a:off x="205616" y="48223"/>
            <a:ext cx="8744303" cy="646331"/>
          </a:xfrm>
          <a:prstGeom prst="rect">
            <a:avLst/>
          </a:prstGeom>
        </p:spPr>
        <p:txBody>
          <a:bodyPr wrap="square">
            <a:spAutoFit/>
          </a:bodyPr>
          <a:lstStyle/>
          <a:p>
            <a:pPr lvl="0" algn="ctr"/>
            <a:r>
              <a:rPr lang="es-AR" sz="3600" u="sng" dirty="0" smtClean="0">
                <a:solidFill>
                  <a:prstClr val="white"/>
                </a:solidFill>
                <a:latin typeface="Times New Roman" pitchFamily="18" charset="0"/>
                <a:cs typeface="Times New Roman" pitchFamily="18" charset="0"/>
              </a:rPr>
              <a:t>CONDICIONES DE DISEÑO</a:t>
            </a:r>
          </a:p>
        </p:txBody>
      </p:sp>
      <p:sp>
        <p:nvSpPr>
          <p:cNvPr id="3" name="2 CuadroTexto"/>
          <p:cNvSpPr txBox="1"/>
          <p:nvPr/>
        </p:nvSpPr>
        <p:spPr>
          <a:xfrm>
            <a:off x="389112" y="1450524"/>
            <a:ext cx="6991200" cy="4524315"/>
          </a:xfrm>
          <a:prstGeom prst="rect">
            <a:avLst/>
          </a:prstGeom>
          <a:noFill/>
        </p:spPr>
        <p:txBody>
          <a:bodyPr wrap="square" rtlCol="0">
            <a:spAutoFit/>
          </a:bodyPr>
          <a:lstStyle/>
          <a:p>
            <a:endParaRPr lang="es-ES" sz="2400" dirty="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es-ES" sz="2400" dirty="0" smtClean="0">
                <a:solidFill>
                  <a:schemeClr val="bg1"/>
                </a:solidFill>
                <a:latin typeface="Times New Roman" panose="02020603050405020304" pitchFamily="18" charset="0"/>
                <a:cs typeface="Times New Roman" panose="02020603050405020304" pitchFamily="18" charset="0"/>
              </a:rPr>
              <a:t>VIDA ÚTIL.</a:t>
            </a:r>
          </a:p>
          <a:p>
            <a:r>
              <a:rPr lang="es-ES" sz="2400" dirty="0" smtClean="0">
                <a:solidFill>
                  <a:schemeClr val="bg1"/>
                </a:solidFill>
                <a:latin typeface="Times New Roman" panose="02020603050405020304" pitchFamily="18" charset="0"/>
                <a:cs typeface="Times New Roman" panose="02020603050405020304" pitchFamily="18" charset="0"/>
              </a:rPr>
              <a:t>                            </a:t>
            </a:r>
          </a:p>
          <a:p>
            <a:pPr marL="342900" indent="-342900">
              <a:buFont typeface="Wingdings" panose="05000000000000000000" pitchFamily="2" charset="2"/>
              <a:buChar char="ü"/>
            </a:pPr>
            <a:r>
              <a:rPr lang="es-ES" sz="2400" dirty="0" smtClean="0">
                <a:solidFill>
                  <a:schemeClr val="bg1"/>
                </a:solidFill>
                <a:latin typeface="Times New Roman" panose="02020603050405020304" pitchFamily="18" charset="0"/>
                <a:cs typeface="Times New Roman" panose="02020603050405020304" pitchFamily="18" charset="0"/>
              </a:rPr>
              <a:t>VELOCIDAD DIRECTRIZ. </a:t>
            </a:r>
          </a:p>
          <a:p>
            <a:endParaRPr lang="es-ES" sz="2400" dirty="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es-ES" sz="2400" dirty="0" smtClean="0">
                <a:solidFill>
                  <a:schemeClr val="bg1"/>
                </a:solidFill>
                <a:latin typeface="Times New Roman" panose="02020603050405020304" pitchFamily="18" charset="0"/>
                <a:cs typeface="Times New Roman" panose="02020603050405020304" pitchFamily="18" charset="0"/>
              </a:rPr>
              <a:t>NIVEL DE SERVICIO .</a:t>
            </a:r>
          </a:p>
          <a:p>
            <a:pPr marL="342900" indent="-342900">
              <a:buFont typeface="Wingdings" panose="05000000000000000000" pitchFamily="2" charset="2"/>
              <a:buChar char="ü"/>
            </a:pPr>
            <a:endParaRPr lang="es-ES" sz="2400" dirty="0" smtClean="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es-ES" sz="2400" dirty="0" smtClean="0">
                <a:solidFill>
                  <a:schemeClr val="bg1"/>
                </a:solidFill>
                <a:latin typeface="Times New Roman" panose="02020603050405020304" pitchFamily="18" charset="0"/>
                <a:cs typeface="Times New Roman" panose="02020603050405020304" pitchFamily="18" charset="0"/>
              </a:rPr>
              <a:t>COMPOSICIÓN DEL TRANSITO.</a:t>
            </a:r>
          </a:p>
          <a:p>
            <a:pPr marL="4000500" lvl="8" indent="-342900">
              <a:buFont typeface="Courier New" panose="02070309020205020404" pitchFamily="49" charset="0"/>
              <a:buChar char="o"/>
            </a:pPr>
            <a:r>
              <a:rPr lang="es-ES" sz="2400" dirty="0">
                <a:solidFill>
                  <a:schemeClr val="bg1"/>
                </a:solidFill>
                <a:latin typeface="Times New Roman" panose="02020603050405020304" pitchFamily="18" charset="0"/>
                <a:cs typeface="Times New Roman" panose="02020603050405020304" pitchFamily="18" charset="0"/>
              </a:rPr>
              <a:t> </a:t>
            </a:r>
            <a:r>
              <a:rPr lang="es-ES" sz="2400" dirty="0" smtClean="0">
                <a:solidFill>
                  <a:schemeClr val="bg1"/>
                </a:solidFill>
                <a:latin typeface="Times New Roman" panose="02020603050405020304" pitchFamily="18" charset="0"/>
                <a:cs typeface="Times New Roman" panose="02020603050405020304" pitchFamily="18" charset="0"/>
              </a:rPr>
              <a:t>% </a:t>
            </a:r>
            <a:r>
              <a:rPr lang="es-ES" sz="2400" dirty="0" smtClean="0">
                <a:solidFill>
                  <a:schemeClr val="bg1"/>
                </a:solidFill>
                <a:latin typeface="Times New Roman" panose="02020603050405020304" pitchFamily="18" charset="0"/>
                <a:cs typeface="Times New Roman" panose="02020603050405020304" pitchFamily="18" charset="0"/>
              </a:rPr>
              <a:t>Veh</a:t>
            </a:r>
            <a:r>
              <a:rPr lang="es-ES" sz="2400" dirty="0" smtClean="0">
                <a:solidFill>
                  <a:schemeClr val="bg1"/>
                </a:solidFill>
                <a:latin typeface="Times New Roman" panose="02020603050405020304" pitchFamily="18" charset="0"/>
                <a:cs typeface="Times New Roman" panose="02020603050405020304" pitchFamily="18" charset="0"/>
              </a:rPr>
              <a:t>. Ligeros</a:t>
            </a:r>
          </a:p>
          <a:p>
            <a:pPr marL="4000500" lvl="8" indent="-342900">
              <a:buFont typeface="Courier New" panose="02070309020205020404" pitchFamily="49" charset="0"/>
              <a:buChar char="o"/>
            </a:pPr>
            <a:r>
              <a:rPr lang="es-ES" sz="2400" dirty="0" smtClean="0">
                <a:solidFill>
                  <a:schemeClr val="bg1"/>
                </a:solidFill>
                <a:latin typeface="Times New Roman" panose="02020603050405020304" pitchFamily="18" charset="0"/>
                <a:cs typeface="Times New Roman" panose="02020603050405020304" pitchFamily="18" charset="0"/>
              </a:rPr>
              <a:t>% </a:t>
            </a:r>
            <a:r>
              <a:rPr lang="es-ES" sz="2400" dirty="0" smtClean="0">
                <a:solidFill>
                  <a:schemeClr val="bg1"/>
                </a:solidFill>
                <a:latin typeface="Times New Roman" panose="02020603050405020304" pitchFamily="18" charset="0"/>
                <a:cs typeface="Times New Roman" panose="02020603050405020304" pitchFamily="18" charset="0"/>
              </a:rPr>
              <a:t>Veh</a:t>
            </a:r>
            <a:r>
              <a:rPr lang="es-ES" sz="2400" dirty="0" smtClean="0">
                <a:solidFill>
                  <a:schemeClr val="bg1"/>
                </a:solidFill>
                <a:latin typeface="Times New Roman" panose="02020603050405020304" pitchFamily="18" charset="0"/>
                <a:cs typeface="Times New Roman" panose="02020603050405020304" pitchFamily="18" charset="0"/>
              </a:rPr>
              <a:t>. Pesados                                                         </a:t>
            </a:r>
          </a:p>
          <a:p>
            <a:pPr marL="342900" indent="-342900">
              <a:buFont typeface="Wingdings" panose="05000000000000000000" pitchFamily="2" charset="2"/>
              <a:buChar char="ü"/>
            </a:pPr>
            <a:endParaRPr lang="es-ES" sz="2400" dirty="0">
              <a:solidFill>
                <a:schemeClr val="bg1"/>
              </a:solidFill>
              <a:latin typeface="Times New Roman" panose="02020603050405020304" pitchFamily="18" charset="0"/>
              <a:cs typeface="Times New Roman" panose="02020603050405020304" pitchFamily="18" charset="0"/>
            </a:endParaRPr>
          </a:p>
          <a:p>
            <a:endParaRPr lang="es-ES" sz="2400" dirty="0" smtClean="0">
              <a:solidFill>
                <a:schemeClr val="bg1"/>
              </a:solidFill>
              <a:latin typeface="Times New Roman" panose="02020603050405020304" pitchFamily="18" charset="0"/>
              <a:cs typeface="Times New Roman" panose="02020603050405020304" pitchFamily="18" charset="0"/>
            </a:endParaRPr>
          </a:p>
        </p:txBody>
      </p:sp>
      <p:sp>
        <p:nvSpPr>
          <p:cNvPr id="4" name="3 Flecha derecha"/>
          <p:cNvSpPr/>
          <p:nvPr/>
        </p:nvSpPr>
        <p:spPr>
          <a:xfrm>
            <a:off x="2585120" y="1966888"/>
            <a:ext cx="2021991"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8 CuadroTexto"/>
          <p:cNvSpPr txBox="1"/>
          <p:nvPr/>
        </p:nvSpPr>
        <p:spPr>
          <a:xfrm>
            <a:off x="4716016" y="1808063"/>
            <a:ext cx="1368152" cy="461665"/>
          </a:xfrm>
          <a:prstGeom prst="rect">
            <a:avLst/>
          </a:prstGeom>
          <a:noFill/>
        </p:spPr>
        <p:txBody>
          <a:bodyPr wrap="square" rtlCol="0">
            <a:spAutoFit/>
          </a:bodyPr>
          <a:lstStyle/>
          <a:p>
            <a:r>
              <a:rPr lang="es-ES" sz="2400" dirty="0" smtClean="0">
                <a:solidFill>
                  <a:schemeClr val="bg1"/>
                </a:solidFill>
                <a:latin typeface="Times New Roman" panose="02020603050405020304" pitchFamily="18" charset="0"/>
                <a:cs typeface="Times New Roman" panose="02020603050405020304" pitchFamily="18" charset="0"/>
              </a:rPr>
              <a:t>20 años</a:t>
            </a:r>
            <a:endParaRPr lang="es-ES" sz="2400" dirty="0">
              <a:solidFill>
                <a:schemeClr val="bg1"/>
              </a:solidFill>
              <a:latin typeface="Times New Roman" panose="02020603050405020304" pitchFamily="18" charset="0"/>
              <a:cs typeface="Times New Roman" panose="02020603050405020304" pitchFamily="18" charset="0"/>
            </a:endParaRPr>
          </a:p>
        </p:txBody>
      </p:sp>
      <p:sp>
        <p:nvSpPr>
          <p:cNvPr id="10" name="9 Flecha derecha"/>
          <p:cNvSpPr/>
          <p:nvPr/>
        </p:nvSpPr>
        <p:spPr>
          <a:xfrm>
            <a:off x="4389096" y="2708920"/>
            <a:ext cx="1551055"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10 CuadroTexto"/>
          <p:cNvSpPr txBox="1"/>
          <p:nvPr/>
        </p:nvSpPr>
        <p:spPr>
          <a:xfrm>
            <a:off x="6012160" y="2550094"/>
            <a:ext cx="1368152" cy="461665"/>
          </a:xfrm>
          <a:prstGeom prst="rect">
            <a:avLst/>
          </a:prstGeom>
          <a:noFill/>
        </p:spPr>
        <p:txBody>
          <a:bodyPr wrap="square" rtlCol="0">
            <a:spAutoFit/>
          </a:bodyPr>
          <a:lstStyle/>
          <a:p>
            <a:r>
              <a:rPr lang="es-ES" sz="2400" dirty="0">
                <a:solidFill>
                  <a:schemeClr val="bg1"/>
                </a:solidFill>
                <a:latin typeface="Times New Roman" panose="02020603050405020304" pitchFamily="18" charset="0"/>
                <a:cs typeface="Times New Roman" panose="02020603050405020304" pitchFamily="18" charset="0"/>
              </a:rPr>
              <a:t>40 </a:t>
            </a:r>
            <a:r>
              <a:rPr lang="es-ES" sz="2400" dirty="0" smtClean="0">
                <a:solidFill>
                  <a:schemeClr val="bg1"/>
                </a:solidFill>
                <a:latin typeface="Times New Roman" panose="02020603050405020304" pitchFamily="18" charset="0"/>
                <a:cs typeface="Times New Roman" panose="02020603050405020304" pitchFamily="18" charset="0"/>
              </a:rPr>
              <a:t>km/h</a:t>
            </a:r>
            <a:endParaRPr lang="es-E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592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2" name="1 Rectángulo"/>
          <p:cNvSpPr/>
          <p:nvPr/>
        </p:nvSpPr>
        <p:spPr>
          <a:xfrm>
            <a:off x="205616" y="48223"/>
            <a:ext cx="8744303" cy="646331"/>
          </a:xfrm>
          <a:prstGeom prst="rect">
            <a:avLst/>
          </a:prstGeom>
        </p:spPr>
        <p:txBody>
          <a:bodyPr wrap="square">
            <a:spAutoFit/>
          </a:bodyPr>
          <a:lstStyle/>
          <a:p>
            <a:pPr lvl="0" algn="ctr"/>
            <a:r>
              <a:rPr lang="es-AR" sz="3600" u="sng" dirty="0" smtClean="0">
                <a:solidFill>
                  <a:prstClr val="white"/>
                </a:solidFill>
                <a:latin typeface="Times New Roman" pitchFamily="18" charset="0"/>
                <a:cs typeface="Times New Roman" pitchFamily="18" charset="0"/>
              </a:rPr>
              <a:t>DISEÑO DE LA VÍA URBANA</a:t>
            </a:r>
          </a:p>
        </p:txBody>
      </p:sp>
      <p:sp>
        <p:nvSpPr>
          <p:cNvPr id="3" name="2 CuadroTexto"/>
          <p:cNvSpPr txBox="1"/>
          <p:nvPr/>
        </p:nvSpPr>
        <p:spPr>
          <a:xfrm>
            <a:off x="389112" y="1450524"/>
            <a:ext cx="6991200" cy="3785652"/>
          </a:xfrm>
          <a:prstGeom prst="rect">
            <a:avLst/>
          </a:prstGeom>
          <a:noFill/>
        </p:spPr>
        <p:txBody>
          <a:bodyPr wrap="square" rtlCol="0">
            <a:spAutoFit/>
          </a:bodyPr>
          <a:lstStyle/>
          <a:p>
            <a:endParaRPr lang="es-ES" sz="2400" dirty="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es-ES" sz="2400" dirty="0" smtClean="0">
                <a:solidFill>
                  <a:schemeClr val="bg1"/>
                </a:solidFill>
                <a:latin typeface="Times New Roman" panose="02020603050405020304" pitchFamily="18" charset="0"/>
                <a:cs typeface="Times New Roman" panose="02020603050405020304" pitchFamily="18" charset="0"/>
              </a:rPr>
              <a:t>CAPACIDAD.</a:t>
            </a:r>
          </a:p>
          <a:p>
            <a:pPr marL="342900" indent="-342900">
              <a:buFont typeface="Wingdings" panose="05000000000000000000" pitchFamily="2" charset="2"/>
              <a:buChar char="ü"/>
            </a:pPr>
            <a:endParaRPr lang="es-ES" sz="2400" dirty="0" smtClean="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es-ES" sz="2400" dirty="0" smtClean="0">
                <a:solidFill>
                  <a:schemeClr val="bg1"/>
                </a:solidFill>
                <a:latin typeface="Times New Roman" panose="02020603050405020304" pitchFamily="18" charset="0"/>
                <a:cs typeface="Times New Roman" panose="02020603050405020304" pitchFamily="18" charset="0"/>
              </a:rPr>
              <a:t>DEMORA.</a:t>
            </a:r>
          </a:p>
          <a:p>
            <a:pPr marL="342900" indent="-342900">
              <a:buFont typeface="Wingdings" panose="05000000000000000000" pitchFamily="2" charset="2"/>
              <a:buChar char="ü"/>
            </a:pPr>
            <a:endParaRPr lang="es-ES" sz="2400" dirty="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es-ES" sz="2400" dirty="0" smtClean="0">
                <a:solidFill>
                  <a:schemeClr val="bg1"/>
                </a:solidFill>
                <a:latin typeface="Times New Roman" panose="02020603050405020304" pitchFamily="18" charset="0"/>
                <a:cs typeface="Times New Roman" panose="02020603050405020304" pitchFamily="18" charset="0"/>
              </a:rPr>
              <a:t>TMDA .</a:t>
            </a:r>
          </a:p>
          <a:p>
            <a:pPr marL="342900" indent="-342900">
              <a:buFont typeface="Wingdings" panose="05000000000000000000" pitchFamily="2" charset="2"/>
              <a:buChar char="ü"/>
            </a:pPr>
            <a:endParaRPr lang="es-ES" sz="2400" dirty="0" smtClean="0">
              <a:solidFill>
                <a:schemeClr val="bg1"/>
              </a:solidFill>
              <a:latin typeface="Times New Roman" panose="02020603050405020304" pitchFamily="18" charset="0"/>
              <a:cs typeface="Times New Roman" panose="02020603050405020304" pitchFamily="18" charset="0"/>
            </a:endParaRPr>
          </a:p>
          <a:p>
            <a:endParaRPr lang="es-ES" sz="2400" dirty="0" smtClean="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endParaRPr lang="es-ES" sz="2400" dirty="0">
              <a:solidFill>
                <a:schemeClr val="bg1"/>
              </a:solidFill>
              <a:latin typeface="Times New Roman" panose="02020603050405020304" pitchFamily="18" charset="0"/>
              <a:cs typeface="Times New Roman" panose="02020603050405020304" pitchFamily="18" charset="0"/>
            </a:endParaRPr>
          </a:p>
          <a:p>
            <a:endParaRPr lang="es-ES" sz="2400" dirty="0" smtClean="0">
              <a:solidFill>
                <a:schemeClr val="bg1"/>
              </a:solidFill>
              <a:latin typeface="Times New Roman" panose="02020603050405020304" pitchFamily="18" charset="0"/>
              <a:cs typeface="Times New Roman" panose="02020603050405020304" pitchFamily="18" charset="0"/>
            </a:endParaRPr>
          </a:p>
        </p:txBody>
      </p:sp>
      <p:pic>
        <p:nvPicPr>
          <p:cNvPr id="4" name="3 Imagen" descr="puestos de conteo"/>
          <p:cNvPicPr/>
          <p:nvPr/>
        </p:nvPicPr>
        <p:blipFill rotWithShape="1">
          <a:blip r:embed="rId2">
            <a:extLst>
              <a:ext uri="{28A0092B-C50C-407E-A947-70E740481C1C}">
                <a14:useLocalDpi xmlns:a14="http://schemas.microsoft.com/office/drawing/2010/main" val="0"/>
              </a:ext>
            </a:extLst>
          </a:blip>
          <a:srcRect l="5888" r="3938" b="4180"/>
          <a:stretch/>
        </p:blipFill>
        <p:spPr bwMode="auto">
          <a:xfrm>
            <a:off x="3052015" y="1603604"/>
            <a:ext cx="5892790" cy="5048875"/>
          </a:xfrm>
          <a:prstGeom prst="rect">
            <a:avLst/>
          </a:prstGeom>
          <a:ln w="88900" cap="sq" cmpd="thickThin" algn="ctr">
            <a:solidFill>
              <a:schemeClr val="tx1"/>
            </a:solidFill>
            <a:prstDash val="solid"/>
            <a:miter lim="800000"/>
            <a:headEnd type="none" w="med" len="med"/>
            <a:tailEnd type="none" w="med" len="med"/>
          </a:ln>
          <a:effectLst>
            <a:innerShdw blurRad="76200">
              <a:srgbClr val="000000"/>
            </a:innerShdw>
          </a:effectLst>
        </p:spPr>
      </p:pic>
      <p:pic>
        <p:nvPicPr>
          <p:cNvPr id="5" name="0 Imagen"/>
          <p:cNvPicPr/>
          <p:nvPr/>
        </p:nvPicPr>
        <p:blipFill>
          <a:blip r:embed="rId3" cstate="print">
            <a:extLst>
              <a:ext uri="{28A0092B-C50C-407E-A947-70E740481C1C}">
                <a14:useLocalDpi xmlns:a14="http://schemas.microsoft.com/office/drawing/2010/main" val="0"/>
              </a:ext>
            </a:extLst>
          </a:blip>
          <a:stretch>
            <a:fillRect/>
          </a:stretch>
        </p:blipFill>
        <p:spPr>
          <a:xfrm>
            <a:off x="148397" y="4183297"/>
            <a:ext cx="2905713" cy="2469182"/>
          </a:xfrm>
          <a:prstGeom prst="rect">
            <a:avLst/>
          </a:prstGeom>
          <a:ln w="88900" cap="sq" cmpd="thickThin" algn="ctr">
            <a:solidFill>
              <a:schemeClr val="tx1"/>
            </a:solidFill>
            <a:prstDash val="solid"/>
            <a:miter lim="800000"/>
            <a:headEnd type="none" w="med" len="med"/>
            <a:tailEnd type="none" w="med" len="med"/>
          </a:ln>
          <a:effectLst>
            <a:innerShdw blurRad="76200">
              <a:srgbClr val="000000"/>
            </a:innerShdw>
          </a:effectLst>
        </p:spPr>
      </p:pic>
      <p:pic>
        <p:nvPicPr>
          <p:cNvPr id="6" name="0 Imagen"/>
          <p:cNvPicPr/>
          <p:nvPr/>
        </p:nvPicPr>
        <p:blipFill>
          <a:blip r:embed="rId4" cstate="print">
            <a:extLst>
              <a:ext uri="{28A0092B-C50C-407E-A947-70E740481C1C}">
                <a14:useLocalDpi xmlns:a14="http://schemas.microsoft.com/office/drawing/2010/main" val="0"/>
              </a:ext>
            </a:extLst>
          </a:blip>
          <a:stretch>
            <a:fillRect/>
          </a:stretch>
        </p:blipFill>
        <p:spPr>
          <a:xfrm>
            <a:off x="153198" y="1383067"/>
            <a:ext cx="2898817" cy="2563014"/>
          </a:xfrm>
          <a:prstGeom prst="rect">
            <a:avLst/>
          </a:prstGeom>
          <a:ln w="88900" cap="sq" cmpd="thickThin" algn="ctr">
            <a:solidFill>
              <a:schemeClr val="tx1"/>
            </a:solidFill>
            <a:prstDash val="solid"/>
            <a:miter lim="800000"/>
            <a:headEnd type="none" w="med" len="med"/>
            <a:tailEnd type="none" w="med" len="med"/>
          </a:ln>
          <a:effectLst>
            <a:innerShdw blurRad="76200">
              <a:srgbClr val="000000"/>
            </a:innerShdw>
          </a:effectLst>
        </p:spPr>
      </p:pic>
      <p:sp>
        <p:nvSpPr>
          <p:cNvPr id="7" name="6 Flecha curvada hacia arriba"/>
          <p:cNvSpPr/>
          <p:nvPr/>
        </p:nvSpPr>
        <p:spPr>
          <a:xfrm rot="10800000">
            <a:off x="1835695" y="5085183"/>
            <a:ext cx="4388919" cy="899747"/>
          </a:xfrm>
          <a:prstGeom prst="curvedUpArrow">
            <a:avLst>
              <a:gd name="adj1" fmla="val 25000"/>
              <a:gd name="adj2" fmla="val 73587"/>
              <a:gd name="adj3" fmla="val 2882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8" name="7 Flecha curvada hacia arriba"/>
          <p:cNvSpPr/>
          <p:nvPr/>
        </p:nvSpPr>
        <p:spPr>
          <a:xfrm rot="10800000">
            <a:off x="2051720" y="1603604"/>
            <a:ext cx="4145008" cy="1060969"/>
          </a:xfrm>
          <a:prstGeom prst="curvedUpArrow">
            <a:avLst>
              <a:gd name="adj1" fmla="val 25000"/>
              <a:gd name="adj2" fmla="val 73587"/>
              <a:gd name="adj3" fmla="val 2882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Tree>
    <p:extLst>
      <p:ext uri="{BB962C8B-B14F-4D97-AF65-F5344CB8AC3E}">
        <p14:creationId xmlns:p14="http://schemas.microsoft.com/office/powerpoint/2010/main" val="250553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4" name="3 Rectángulo"/>
          <p:cNvSpPr/>
          <p:nvPr/>
        </p:nvSpPr>
        <p:spPr>
          <a:xfrm>
            <a:off x="2517625" y="272842"/>
            <a:ext cx="4086375" cy="707886"/>
          </a:xfrm>
          <a:prstGeom prst="rect">
            <a:avLst/>
          </a:prstGeom>
        </p:spPr>
        <p:txBody>
          <a:bodyPr wrap="none">
            <a:spAutoFit/>
          </a:bodyPr>
          <a:lstStyle/>
          <a:p>
            <a:pPr lvl="0"/>
            <a:r>
              <a:rPr lang="es-AR" sz="4000" u="sng" dirty="0" smtClean="0">
                <a:solidFill>
                  <a:prstClr val="white"/>
                </a:solidFill>
                <a:latin typeface="Times New Roman" pitchFamily="18" charset="0"/>
                <a:cs typeface="Times New Roman" pitchFamily="18" charset="0"/>
              </a:rPr>
              <a:t>INTRODUCCIÓN</a:t>
            </a:r>
            <a:endParaRPr lang="es-AR" sz="4000" dirty="0">
              <a:solidFill>
                <a:prstClr val="white"/>
              </a:solidFill>
              <a:latin typeface="Times New Roman" pitchFamily="18" charset="0"/>
              <a:cs typeface="Times New Roman" pitchFamily="18" charset="0"/>
            </a:endParaRPr>
          </a:p>
        </p:txBody>
      </p:sp>
      <p:sp>
        <p:nvSpPr>
          <p:cNvPr id="5" name="4 CuadroTexto"/>
          <p:cNvSpPr txBox="1"/>
          <p:nvPr/>
        </p:nvSpPr>
        <p:spPr>
          <a:xfrm>
            <a:off x="1043608" y="1628800"/>
            <a:ext cx="7416824" cy="369332"/>
          </a:xfrm>
          <a:prstGeom prst="rect">
            <a:avLst/>
          </a:prstGeom>
          <a:noFill/>
        </p:spPr>
        <p:txBody>
          <a:bodyPr wrap="square" rtlCol="0">
            <a:spAutoFit/>
          </a:bodyPr>
          <a:lstStyle/>
          <a:p>
            <a:endParaRPr lang="es-ES" dirty="0">
              <a:latin typeface="Times New Roman" panose="02020603050405020304" pitchFamily="18" charset="0"/>
              <a:cs typeface="Times New Roman" panose="02020603050405020304" pitchFamily="18" charset="0"/>
            </a:endParaRPr>
          </a:p>
        </p:txBody>
      </p:sp>
      <p:sp>
        <p:nvSpPr>
          <p:cNvPr id="6" name="5 CuadroTexto"/>
          <p:cNvSpPr txBox="1"/>
          <p:nvPr/>
        </p:nvSpPr>
        <p:spPr>
          <a:xfrm>
            <a:off x="323528" y="1805631"/>
            <a:ext cx="8568952" cy="2062103"/>
          </a:xfrm>
          <a:prstGeom prst="rect">
            <a:avLst/>
          </a:prstGeom>
          <a:noFill/>
        </p:spPr>
        <p:txBody>
          <a:bodyPr wrap="square" rtlCol="0">
            <a:spAutoFit/>
          </a:bodyPr>
          <a:lstStyle/>
          <a:p>
            <a:pPr algn="ctr"/>
            <a:r>
              <a:rPr lang="es-ES" sz="3200" dirty="0">
                <a:solidFill>
                  <a:schemeClr val="bg1"/>
                </a:solidFill>
                <a:latin typeface="Times New Roman" panose="02020603050405020304" pitchFamily="18" charset="0"/>
                <a:cs typeface="Times New Roman" panose="02020603050405020304" pitchFamily="18" charset="0"/>
              </a:rPr>
              <a:t>El trabajo final </a:t>
            </a:r>
            <a:r>
              <a:rPr lang="es-ES" sz="3200" dirty="0" smtClean="0">
                <a:solidFill>
                  <a:schemeClr val="bg1"/>
                </a:solidFill>
                <a:latin typeface="Times New Roman" panose="02020603050405020304" pitchFamily="18" charset="0"/>
                <a:cs typeface="Times New Roman" panose="02020603050405020304" pitchFamily="18" charset="0"/>
              </a:rPr>
              <a:t>consiste </a:t>
            </a:r>
            <a:r>
              <a:rPr lang="es-ES" sz="3200" dirty="0">
                <a:solidFill>
                  <a:schemeClr val="bg1"/>
                </a:solidFill>
                <a:latin typeface="Times New Roman" panose="02020603050405020304" pitchFamily="18" charset="0"/>
                <a:cs typeface="Times New Roman" panose="02020603050405020304" pitchFamily="18" charset="0"/>
              </a:rPr>
              <a:t>en proponer </a:t>
            </a:r>
            <a:r>
              <a:rPr lang="es-ES" sz="3200" dirty="0" smtClean="0">
                <a:solidFill>
                  <a:schemeClr val="bg1"/>
                </a:solidFill>
                <a:latin typeface="Times New Roman" panose="02020603050405020304" pitchFamily="18" charset="0"/>
                <a:cs typeface="Times New Roman" panose="02020603050405020304" pitchFamily="18" charset="0"/>
              </a:rPr>
              <a:t>soluciones </a:t>
            </a:r>
            <a:r>
              <a:rPr lang="es-ES" sz="3200" dirty="0">
                <a:solidFill>
                  <a:schemeClr val="bg1"/>
                </a:solidFill>
                <a:latin typeface="Times New Roman" panose="02020603050405020304" pitchFamily="18" charset="0"/>
                <a:cs typeface="Times New Roman" panose="02020603050405020304" pitchFamily="18" charset="0"/>
              </a:rPr>
              <a:t>a </a:t>
            </a:r>
            <a:r>
              <a:rPr lang="es-ES" sz="3200" dirty="0" smtClean="0">
                <a:solidFill>
                  <a:schemeClr val="bg1"/>
                </a:solidFill>
                <a:latin typeface="Times New Roman" panose="02020603050405020304" pitchFamily="18" charset="0"/>
                <a:cs typeface="Times New Roman" panose="02020603050405020304" pitchFamily="18" charset="0"/>
              </a:rPr>
              <a:t>problemáticas reales </a:t>
            </a:r>
            <a:r>
              <a:rPr lang="es-ES" sz="3200" dirty="0">
                <a:solidFill>
                  <a:schemeClr val="bg1"/>
                </a:solidFill>
                <a:latin typeface="Times New Roman" panose="02020603050405020304" pitchFamily="18" charset="0"/>
                <a:cs typeface="Times New Roman" panose="02020603050405020304" pitchFamily="18" charset="0"/>
              </a:rPr>
              <a:t>a nivel </a:t>
            </a:r>
            <a:r>
              <a:rPr lang="es-ES" sz="3200" dirty="0" smtClean="0">
                <a:solidFill>
                  <a:schemeClr val="bg1"/>
                </a:solidFill>
                <a:latin typeface="Times New Roman" panose="02020603050405020304" pitchFamily="18" charset="0"/>
                <a:cs typeface="Times New Roman" panose="02020603050405020304" pitchFamily="18" charset="0"/>
              </a:rPr>
              <a:t>urbano aplicando los </a:t>
            </a:r>
            <a:r>
              <a:rPr lang="es-ES" sz="3200" dirty="0">
                <a:solidFill>
                  <a:schemeClr val="bg1"/>
                </a:solidFill>
                <a:latin typeface="Times New Roman" panose="02020603050405020304" pitchFamily="18" charset="0"/>
                <a:cs typeface="Times New Roman" panose="02020603050405020304" pitchFamily="18" charset="0"/>
              </a:rPr>
              <a:t>conocimientos obtenidos durante los sucesivos años de carrera.</a:t>
            </a:r>
          </a:p>
        </p:txBody>
      </p:sp>
    </p:spTree>
    <p:extLst>
      <p:ext uri="{BB962C8B-B14F-4D97-AF65-F5344CB8AC3E}">
        <p14:creationId xmlns:p14="http://schemas.microsoft.com/office/powerpoint/2010/main" val="15025602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2" name="1 Rectángulo"/>
          <p:cNvSpPr/>
          <p:nvPr/>
        </p:nvSpPr>
        <p:spPr>
          <a:xfrm>
            <a:off x="205616" y="48223"/>
            <a:ext cx="8744303" cy="1200329"/>
          </a:xfrm>
          <a:prstGeom prst="rect">
            <a:avLst/>
          </a:prstGeom>
        </p:spPr>
        <p:txBody>
          <a:bodyPr wrap="square">
            <a:spAutoFit/>
          </a:bodyPr>
          <a:lstStyle/>
          <a:p>
            <a:pPr lvl="0" algn="ctr"/>
            <a:r>
              <a:rPr lang="es-AR" sz="3600" u="sng" dirty="0" smtClean="0">
                <a:solidFill>
                  <a:prstClr val="white"/>
                </a:solidFill>
                <a:latin typeface="Times New Roman" pitchFamily="18" charset="0"/>
                <a:cs typeface="Times New Roman" pitchFamily="18" charset="0"/>
              </a:rPr>
              <a:t>DETERMINACIÓN DEL NIVEL DE SERVICIO</a:t>
            </a:r>
          </a:p>
        </p:txBody>
      </p:sp>
      <p:sp>
        <p:nvSpPr>
          <p:cNvPr id="3" name="2 CuadroTexto"/>
          <p:cNvSpPr txBox="1"/>
          <p:nvPr/>
        </p:nvSpPr>
        <p:spPr>
          <a:xfrm>
            <a:off x="539552" y="1450524"/>
            <a:ext cx="8280920" cy="7478970"/>
          </a:xfrm>
          <a:prstGeom prst="rect">
            <a:avLst/>
          </a:prstGeom>
          <a:noFill/>
        </p:spPr>
        <p:txBody>
          <a:bodyPr wrap="square" rtlCol="0">
            <a:spAutoFit/>
          </a:bodyPr>
          <a:lstStyle/>
          <a:p>
            <a:pPr marL="342900" indent="-342900">
              <a:buFont typeface="Wingdings" panose="05000000000000000000" pitchFamily="2" charset="2"/>
              <a:buChar char="ü"/>
            </a:pPr>
            <a:endParaRPr lang="es-ES" sz="2400" dirty="0" smtClean="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endParaRPr lang="es-ES" sz="2400" dirty="0" smtClean="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es-ES" sz="2400" dirty="0" smtClean="0">
                <a:solidFill>
                  <a:schemeClr val="bg1"/>
                </a:solidFill>
                <a:latin typeface="Times New Roman" panose="02020603050405020304" pitchFamily="18" charset="0"/>
                <a:cs typeface="Times New Roman" panose="02020603050405020304" pitchFamily="18" charset="0"/>
              </a:rPr>
              <a:t>VARIABLES			</a:t>
            </a:r>
          </a:p>
          <a:p>
            <a:r>
              <a:rPr lang="es-ES" sz="2400" dirty="0">
                <a:solidFill>
                  <a:schemeClr val="bg1"/>
                </a:solidFill>
                <a:latin typeface="Times New Roman" panose="02020603050405020304" pitchFamily="18" charset="0"/>
                <a:cs typeface="Times New Roman" panose="02020603050405020304" pitchFamily="18" charset="0"/>
              </a:rPr>
              <a:t> </a:t>
            </a:r>
            <a:r>
              <a:rPr lang="es-ES" sz="2400" dirty="0" smtClean="0">
                <a:solidFill>
                  <a:schemeClr val="bg1"/>
                </a:solidFill>
                <a:latin typeface="Times New Roman" panose="02020603050405020304" pitchFamily="18" charset="0"/>
                <a:cs typeface="Times New Roman" panose="02020603050405020304" pitchFamily="18" charset="0"/>
              </a:rPr>
              <a:t>    INTERVINIENTES		</a:t>
            </a:r>
          </a:p>
          <a:p>
            <a:endParaRPr lang="es-ES" sz="2400" dirty="0">
              <a:solidFill>
                <a:schemeClr val="bg1"/>
              </a:solidFill>
              <a:latin typeface="Times New Roman" panose="02020603050405020304" pitchFamily="18" charset="0"/>
              <a:cs typeface="Times New Roman" panose="02020603050405020304" pitchFamily="18" charset="0"/>
            </a:endParaRPr>
          </a:p>
          <a:p>
            <a:endParaRPr lang="es-ES" sz="2400" dirty="0" smtClean="0">
              <a:solidFill>
                <a:schemeClr val="bg1"/>
              </a:solidFill>
              <a:latin typeface="Times New Roman" panose="02020603050405020304" pitchFamily="18" charset="0"/>
              <a:cs typeface="Times New Roman" panose="02020603050405020304" pitchFamily="18" charset="0"/>
            </a:endParaRPr>
          </a:p>
          <a:p>
            <a:endParaRPr lang="es-ES" sz="2400" dirty="0">
              <a:solidFill>
                <a:schemeClr val="bg1"/>
              </a:solidFill>
              <a:latin typeface="Times New Roman" panose="02020603050405020304" pitchFamily="18" charset="0"/>
              <a:cs typeface="Times New Roman" panose="02020603050405020304" pitchFamily="18" charset="0"/>
            </a:endParaRPr>
          </a:p>
          <a:p>
            <a:endParaRPr lang="es-ES" sz="2400" dirty="0" smtClean="0">
              <a:solidFill>
                <a:schemeClr val="bg1"/>
              </a:solidFill>
              <a:latin typeface="Times New Roman" panose="02020603050405020304" pitchFamily="18" charset="0"/>
              <a:cs typeface="Times New Roman" panose="02020603050405020304" pitchFamily="18" charset="0"/>
            </a:endParaRPr>
          </a:p>
          <a:p>
            <a:endParaRPr lang="es-ES" sz="2400" dirty="0" smtClean="0">
              <a:solidFill>
                <a:schemeClr val="bg1"/>
              </a:solidFill>
              <a:latin typeface="Times New Roman" panose="02020603050405020304" pitchFamily="18" charset="0"/>
              <a:cs typeface="Times New Roman" panose="02020603050405020304" pitchFamily="18" charset="0"/>
            </a:endParaRPr>
          </a:p>
          <a:p>
            <a:endParaRPr lang="es-ES" sz="2400" dirty="0" smtClean="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es-ES" sz="2400" dirty="0" smtClean="0">
                <a:solidFill>
                  <a:schemeClr val="bg1"/>
                </a:solidFill>
                <a:latin typeface="Times New Roman" panose="02020603050405020304" pitchFamily="18" charset="0"/>
                <a:cs typeface="Times New Roman" panose="02020603050405020304" pitchFamily="18" charset="0"/>
              </a:rPr>
              <a:t>NIVEL DE SERVICIO</a:t>
            </a:r>
          </a:p>
          <a:p>
            <a:r>
              <a:rPr lang="es-ES" sz="2400" dirty="0" smtClean="0">
                <a:solidFill>
                  <a:schemeClr val="bg1"/>
                </a:solidFill>
                <a:latin typeface="Times New Roman" panose="02020603050405020304" pitchFamily="18" charset="0"/>
                <a:cs typeface="Times New Roman" panose="02020603050405020304" pitchFamily="18" charset="0"/>
              </a:rPr>
              <a:t>	</a:t>
            </a:r>
          </a:p>
          <a:p>
            <a:pPr marL="342900" indent="-342900">
              <a:buFont typeface="Wingdings" panose="05000000000000000000" pitchFamily="2" charset="2"/>
              <a:buChar char="ü"/>
            </a:pPr>
            <a:endParaRPr lang="es-ES" sz="2400" dirty="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endParaRPr lang="es-ES" sz="2400" dirty="0" smtClean="0">
              <a:solidFill>
                <a:schemeClr val="bg1"/>
              </a:solidFill>
              <a:latin typeface="Times New Roman" panose="02020603050405020304" pitchFamily="18" charset="0"/>
              <a:cs typeface="Times New Roman" panose="02020603050405020304" pitchFamily="18" charset="0"/>
            </a:endParaRPr>
          </a:p>
          <a:p>
            <a:endParaRPr lang="es-ES" sz="2400" dirty="0">
              <a:solidFill>
                <a:schemeClr val="bg1"/>
              </a:solidFill>
              <a:latin typeface="Times New Roman" panose="02020603050405020304" pitchFamily="18" charset="0"/>
              <a:cs typeface="Times New Roman" panose="02020603050405020304" pitchFamily="18" charset="0"/>
            </a:endParaRPr>
          </a:p>
          <a:p>
            <a:endParaRPr lang="es-ES" sz="2400" dirty="0" smtClean="0">
              <a:solidFill>
                <a:schemeClr val="bg1"/>
              </a:solidFill>
              <a:latin typeface="Times New Roman" panose="02020603050405020304" pitchFamily="18" charset="0"/>
              <a:cs typeface="Times New Roman" panose="02020603050405020304" pitchFamily="18" charset="0"/>
            </a:endParaRPr>
          </a:p>
          <a:p>
            <a:endParaRPr lang="es-ES" sz="2400" dirty="0">
              <a:solidFill>
                <a:schemeClr val="bg1"/>
              </a:solidFill>
              <a:latin typeface="Times New Roman" panose="02020603050405020304" pitchFamily="18" charset="0"/>
              <a:cs typeface="Times New Roman" panose="02020603050405020304" pitchFamily="18" charset="0"/>
            </a:endParaRPr>
          </a:p>
          <a:p>
            <a:endParaRPr lang="es-ES" sz="2400" dirty="0" smtClean="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endParaRPr lang="es-ES" sz="2400" dirty="0">
              <a:solidFill>
                <a:schemeClr val="bg1"/>
              </a:solidFill>
              <a:latin typeface="Times New Roman" panose="02020603050405020304" pitchFamily="18" charset="0"/>
              <a:cs typeface="Times New Roman" panose="02020603050405020304" pitchFamily="18" charset="0"/>
            </a:endParaRPr>
          </a:p>
          <a:p>
            <a:endParaRPr lang="es-ES" sz="2400" dirty="0" smtClean="0">
              <a:solidFill>
                <a:schemeClr val="bg1"/>
              </a:solidFill>
              <a:latin typeface="Times New Roman" panose="02020603050405020304" pitchFamily="18" charset="0"/>
              <a:cs typeface="Times New Roman" panose="02020603050405020304" pitchFamily="18" charset="0"/>
            </a:endParaRPr>
          </a:p>
        </p:txBody>
      </p:sp>
      <p:sp>
        <p:nvSpPr>
          <p:cNvPr id="5" name="4 Flecha derecha"/>
          <p:cNvSpPr/>
          <p:nvPr/>
        </p:nvSpPr>
        <p:spPr>
          <a:xfrm>
            <a:off x="3594866" y="2420888"/>
            <a:ext cx="1152128" cy="28803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sp>
        <p:nvSpPr>
          <p:cNvPr id="6" name="5 Proceso alternativo"/>
          <p:cNvSpPr/>
          <p:nvPr/>
        </p:nvSpPr>
        <p:spPr>
          <a:xfrm>
            <a:off x="4860032" y="1450524"/>
            <a:ext cx="3672408" cy="3058596"/>
          </a:xfrm>
          <a:prstGeom prst="flowChartAlternateProcess">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6 CuadroTexto"/>
          <p:cNvSpPr txBox="1"/>
          <p:nvPr/>
        </p:nvSpPr>
        <p:spPr>
          <a:xfrm>
            <a:off x="5076056" y="1432299"/>
            <a:ext cx="2952328" cy="3293209"/>
          </a:xfrm>
          <a:prstGeom prst="rect">
            <a:avLst/>
          </a:prstGeom>
          <a:noFill/>
        </p:spPr>
        <p:txBody>
          <a:bodyPr wrap="square" rtlCol="0">
            <a:spAutoFit/>
          </a:bodyPr>
          <a:lstStyle/>
          <a:p>
            <a:pPr marL="285750" indent="-285750">
              <a:buFont typeface="Arial" panose="020B0604020202020204" pitchFamily="34" charset="0"/>
              <a:buChar char="•"/>
            </a:pPr>
            <a:r>
              <a:rPr lang="es-ES" sz="1900" dirty="0" smtClean="0">
                <a:solidFill>
                  <a:schemeClr val="bg1"/>
                </a:solidFill>
                <a:latin typeface="Times New Roman" panose="02020603050405020304" pitchFamily="18" charset="0"/>
                <a:cs typeface="Times New Roman" panose="02020603050405020304" pitchFamily="18" charset="0"/>
              </a:rPr>
              <a:t>Nº de carriles.</a:t>
            </a:r>
          </a:p>
          <a:p>
            <a:pPr marL="285750" indent="-285750">
              <a:buFont typeface="Arial" panose="020B0604020202020204" pitchFamily="34" charset="0"/>
              <a:buChar char="•"/>
            </a:pPr>
            <a:r>
              <a:rPr lang="es-ES" sz="1900" dirty="0" smtClean="0">
                <a:solidFill>
                  <a:schemeClr val="bg1"/>
                </a:solidFill>
                <a:latin typeface="Times New Roman" panose="02020603050405020304" pitchFamily="18" charset="0"/>
                <a:cs typeface="Times New Roman" panose="02020603050405020304" pitchFamily="18" charset="0"/>
              </a:rPr>
              <a:t>Ancho.</a:t>
            </a:r>
          </a:p>
          <a:p>
            <a:pPr marL="285750" indent="-285750">
              <a:buFont typeface="Arial" panose="020B0604020202020204" pitchFamily="34" charset="0"/>
              <a:buChar char="•"/>
            </a:pPr>
            <a:r>
              <a:rPr lang="es-ES" sz="1900" dirty="0" smtClean="0">
                <a:solidFill>
                  <a:schemeClr val="bg1"/>
                </a:solidFill>
                <a:latin typeface="Times New Roman" panose="02020603050405020304" pitchFamily="18" charset="0"/>
                <a:cs typeface="Times New Roman" panose="02020603050405020304" pitchFamily="18" charset="0"/>
              </a:rPr>
              <a:t>% de vehículos pesados.</a:t>
            </a:r>
          </a:p>
          <a:p>
            <a:pPr marL="285750" indent="-285750">
              <a:buFont typeface="Arial" panose="020B0604020202020204" pitchFamily="34" charset="0"/>
              <a:buChar char="•"/>
            </a:pPr>
            <a:r>
              <a:rPr lang="es-ES" sz="1900" dirty="0" smtClean="0">
                <a:solidFill>
                  <a:schemeClr val="bg1"/>
                </a:solidFill>
                <a:latin typeface="Times New Roman" panose="02020603050405020304" pitchFamily="18" charset="0"/>
                <a:cs typeface="Times New Roman" panose="02020603050405020304" pitchFamily="18" charset="0"/>
              </a:rPr>
              <a:t>Inclinación de la rasante.</a:t>
            </a:r>
          </a:p>
          <a:p>
            <a:pPr marL="285750" indent="-285750">
              <a:buFont typeface="Arial" panose="020B0604020202020204" pitchFamily="34" charset="0"/>
              <a:buChar char="•"/>
            </a:pPr>
            <a:r>
              <a:rPr lang="es-ES" sz="1900" dirty="0" smtClean="0">
                <a:solidFill>
                  <a:schemeClr val="bg1"/>
                </a:solidFill>
                <a:latin typeface="Times New Roman" panose="02020603050405020304" pitchFamily="18" charset="0"/>
                <a:cs typeface="Times New Roman" panose="02020603050405020304" pitchFamily="18" charset="0"/>
              </a:rPr>
              <a:t>Estacionamiento.</a:t>
            </a:r>
          </a:p>
          <a:p>
            <a:pPr marL="285750" indent="-285750">
              <a:buFont typeface="Arial" panose="020B0604020202020204" pitchFamily="34" charset="0"/>
              <a:buChar char="•"/>
            </a:pPr>
            <a:r>
              <a:rPr lang="es-ES" sz="1900" dirty="0" smtClean="0">
                <a:solidFill>
                  <a:schemeClr val="bg1"/>
                </a:solidFill>
                <a:latin typeface="Times New Roman" panose="02020603050405020304" pitchFamily="18" charset="0"/>
                <a:cs typeface="Times New Roman" panose="02020603050405020304" pitchFamily="18" charset="0"/>
              </a:rPr>
              <a:t>Paradas de autobús.</a:t>
            </a:r>
          </a:p>
          <a:p>
            <a:pPr marL="285750" indent="-285750">
              <a:buFont typeface="Arial" panose="020B0604020202020204" pitchFamily="34" charset="0"/>
              <a:buChar char="•"/>
            </a:pPr>
            <a:r>
              <a:rPr lang="es-ES" sz="1900" dirty="0" smtClean="0">
                <a:solidFill>
                  <a:schemeClr val="bg1"/>
                </a:solidFill>
                <a:latin typeface="Times New Roman" panose="02020603050405020304" pitchFamily="18" charset="0"/>
                <a:cs typeface="Times New Roman" panose="02020603050405020304" pitchFamily="18" charset="0"/>
              </a:rPr>
              <a:t>Posible giro a la derecha.</a:t>
            </a:r>
          </a:p>
          <a:p>
            <a:pPr marL="285750" indent="-285750">
              <a:buFont typeface="Arial" panose="020B0604020202020204" pitchFamily="34" charset="0"/>
              <a:buChar char="•"/>
            </a:pPr>
            <a:r>
              <a:rPr lang="es-ES" sz="1900" dirty="0" smtClean="0">
                <a:solidFill>
                  <a:schemeClr val="bg1"/>
                </a:solidFill>
                <a:latin typeface="Times New Roman" panose="02020603050405020304" pitchFamily="18" charset="0"/>
                <a:cs typeface="Times New Roman" panose="02020603050405020304" pitchFamily="18" charset="0"/>
              </a:rPr>
              <a:t>Posible giro a la. Izquierda.</a:t>
            </a:r>
          </a:p>
          <a:p>
            <a:pPr marL="285750" indent="-285750">
              <a:buFont typeface="Arial" panose="020B0604020202020204" pitchFamily="34" charset="0"/>
              <a:buChar char="•"/>
            </a:pPr>
            <a:r>
              <a:rPr lang="es-ES" sz="1900" dirty="0" smtClean="0">
                <a:solidFill>
                  <a:schemeClr val="bg1"/>
                </a:solidFill>
                <a:latin typeface="Times New Roman" panose="02020603050405020304" pitchFamily="18" charset="0"/>
                <a:cs typeface="Times New Roman" panose="02020603050405020304" pitchFamily="18" charset="0"/>
              </a:rPr>
              <a:t>Tipo de zona urbana.</a:t>
            </a:r>
          </a:p>
          <a:p>
            <a:endParaRPr lang="es-ES" dirty="0"/>
          </a:p>
        </p:txBody>
      </p:sp>
      <p:sp>
        <p:nvSpPr>
          <p:cNvPr id="8" name="7 CuadroTexto"/>
          <p:cNvSpPr txBox="1"/>
          <p:nvPr/>
        </p:nvSpPr>
        <p:spPr>
          <a:xfrm>
            <a:off x="971599" y="5636285"/>
            <a:ext cx="7978319" cy="954107"/>
          </a:xfrm>
          <a:prstGeom prst="rect">
            <a:avLst/>
          </a:prstGeom>
          <a:noFill/>
        </p:spPr>
        <p:txBody>
          <a:bodyPr wrap="square" rtlCol="0">
            <a:spAutoFit/>
          </a:bodyPr>
          <a:lstStyle/>
          <a:p>
            <a:pPr marL="285750" indent="-285750">
              <a:buFont typeface="Arial" panose="020B0604020202020204" pitchFamily="34" charset="0"/>
              <a:buChar char="•"/>
            </a:pPr>
            <a:r>
              <a:rPr lang="es-ES" sz="1900" dirty="0" smtClean="0">
                <a:solidFill>
                  <a:schemeClr val="bg1"/>
                </a:solidFill>
                <a:latin typeface="Times New Roman" panose="02020603050405020304" pitchFamily="18" charset="0"/>
                <a:cs typeface="Times New Roman" panose="02020603050405020304" pitchFamily="18" charset="0"/>
              </a:rPr>
              <a:t>BVARD. MARTINEZ – CALLE URQUIZA                 C</a:t>
            </a:r>
          </a:p>
          <a:p>
            <a:pPr marL="285750" indent="-285750">
              <a:buFont typeface="Arial" panose="020B0604020202020204" pitchFamily="34" charset="0"/>
              <a:buChar char="•"/>
            </a:pPr>
            <a:r>
              <a:rPr lang="es-ES" sz="1900" dirty="0" smtClean="0">
                <a:solidFill>
                  <a:schemeClr val="bg1"/>
                </a:solidFill>
                <a:latin typeface="Times New Roman" panose="02020603050405020304" pitchFamily="18" charset="0"/>
                <a:cs typeface="Times New Roman" panose="02020603050405020304" pitchFamily="18" charset="0"/>
              </a:rPr>
              <a:t>BVARD MARTINEZ – ACCESO SUR                   B</a:t>
            </a:r>
          </a:p>
          <a:p>
            <a:endParaRPr lang="es-ES" dirty="0"/>
          </a:p>
        </p:txBody>
      </p:sp>
      <p:cxnSp>
        <p:nvCxnSpPr>
          <p:cNvPr id="10" name="9 Conector recto de flecha"/>
          <p:cNvCxnSpPr/>
          <p:nvPr/>
        </p:nvCxnSpPr>
        <p:spPr>
          <a:xfrm>
            <a:off x="5724128" y="5877272"/>
            <a:ext cx="828092"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a:off x="5310082" y="6113338"/>
            <a:ext cx="828092"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6315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3" name="2 Rectángulo"/>
          <p:cNvSpPr/>
          <p:nvPr/>
        </p:nvSpPr>
        <p:spPr>
          <a:xfrm>
            <a:off x="205616" y="48223"/>
            <a:ext cx="8744303" cy="1200329"/>
          </a:xfrm>
          <a:prstGeom prst="rect">
            <a:avLst/>
          </a:prstGeom>
        </p:spPr>
        <p:txBody>
          <a:bodyPr wrap="square">
            <a:spAutoFit/>
          </a:bodyPr>
          <a:lstStyle/>
          <a:p>
            <a:pPr lvl="0" algn="ctr"/>
            <a:r>
              <a:rPr lang="es-AR" sz="3600" u="sng" dirty="0" smtClean="0">
                <a:solidFill>
                  <a:prstClr val="white"/>
                </a:solidFill>
                <a:latin typeface="Times New Roman" pitchFamily="18" charset="0"/>
                <a:cs typeface="Times New Roman" pitchFamily="18" charset="0"/>
              </a:rPr>
              <a:t>ALINEAMIENTO Y SECCIÓN TRASNVERSAL</a:t>
            </a:r>
          </a:p>
        </p:txBody>
      </p:sp>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506" y="101395"/>
            <a:ext cx="8690521" cy="3145158"/>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8756" y="3501008"/>
            <a:ext cx="2713351" cy="3187700"/>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6" name="5 CuadroTexto"/>
          <p:cNvSpPr txBox="1"/>
          <p:nvPr/>
        </p:nvSpPr>
        <p:spPr>
          <a:xfrm>
            <a:off x="205616" y="2156634"/>
            <a:ext cx="5513220" cy="923330"/>
          </a:xfrm>
          <a:prstGeom prst="rect">
            <a:avLst/>
          </a:prstGeom>
          <a:noFill/>
        </p:spPr>
        <p:txBody>
          <a:bodyPr wrap="square" rtlCol="0">
            <a:spAutoFit/>
          </a:bodyPr>
          <a:lstStyle/>
          <a:p>
            <a:pPr marL="285750" indent="-285750">
              <a:buFont typeface="Wingdings" panose="05000000000000000000" pitchFamily="2" charset="2"/>
              <a:buChar char="ü"/>
            </a:pPr>
            <a:r>
              <a:rPr lang="es-ES" dirty="0" smtClean="0">
                <a:solidFill>
                  <a:schemeClr val="bg1"/>
                </a:solidFill>
                <a:latin typeface="Times New Roman" panose="02020603050405020304" pitchFamily="18" charset="0"/>
                <a:cs typeface="Times New Roman" panose="02020603050405020304" pitchFamily="18" charset="0"/>
              </a:rPr>
              <a:t>TRAZA RECTA.</a:t>
            </a:r>
          </a:p>
          <a:p>
            <a:pPr marL="285750" indent="-285750">
              <a:buFont typeface="Wingdings" panose="05000000000000000000" pitchFamily="2" charset="2"/>
              <a:buChar char="ü"/>
            </a:pPr>
            <a:r>
              <a:rPr lang="es-ES" dirty="0" smtClean="0">
                <a:solidFill>
                  <a:schemeClr val="bg1"/>
                </a:solidFill>
                <a:latin typeface="Times New Roman" panose="02020603050405020304" pitchFamily="18" charset="0"/>
                <a:cs typeface="Times New Roman" panose="02020603050405020304" pitchFamily="18" charset="0"/>
              </a:rPr>
              <a:t>LONGITUD TOTAL  2KM.</a:t>
            </a:r>
          </a:p>
          <a:p>
            <a:pPr marL="285750" indent="-285750">
              <a:buFont typeface="Wingdings" panose="05000000000000000000" pitchFamily="2" charset="2"/>
              <a:buChar char="ü"/>
            </a:pPr>
            <a:r>
              <a:rPr lang="es-ES" dirty="0" smtClean="0">
                <a:solidFill>
                  <a:schemeClr val="bg1"/>
                </a:solidFill>
                <a:latin typeface="Times New Roman" panose="02020603050405020304" pitchFamily="18" charset="0"/>
                <a:cs typeface="Times New Roman" panose="02020603050405020304" pitchFamily="18" charset="0"/>
              </a:rPr>
              <a:t>PENDIENTES INFERIORES AL 2%.</a:t>
            </a:r>
            <a:endParaRPr lang="es-ES" dirty="0">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411" y="1361272"/>
            <a:ext cx="3901405" cy="532743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7" name="6 Conector recto"/>
          <p:cNvCxnSpPr/>
          <p:nvPr/>
        </p:nvCxnSpPr>
        <p:spPr>
          <a:xfrm>
            <a:off x="6924228" y="2708920"/>
            <a:ext cx="144016" cy="29523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1 CuadroTexto"/>
          <p:cNvSpPr txBox="1"/>
          <p:nvPr/>
        </p:nvSpPr>
        <p:spPr>
          <a:xfrm rot="21151584">
            <a:off x="5378272" y="5924182"/>
            <a:ext cx="1368152" cy="369332"/>
          </a:xfrm>
          <a:prstGeom prst="rect">
            <a:avLst/>
          </a:prstGeom>
          <a:noFill/>
        </p:spPr>
        <p:txBody>
          <a:bodyPr wrap="square" rtlCol="0">
            <a:spAutoFit/>
          </a:bodyPr>
          <a:lstStyle/>
          <a:p>
            <a:r>
              <a:rPr lang="es-ES" dirty="0" smtClean="0">
                <a:solidFill>
                  <a:schemeClr val="bg1"/>
                </a:solidFill>
                <a:latin typeface="Times New Roman" panose="02020603050405020304" pitchFamily="18" charset="0"/>
                <a:cs typeface="Times New Roman" panose="02020603050405020304" pitchFamily="18" charset="0"/>
              </a:rPr>
              <a:t>Acceso Sur</a:t>
            </a:r>
            <a:endParaRPr lang="es-E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034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cBhvr additive="base">
                                        <p:cTn id="11" dur="500" fill="hold"/>
                                        <p:tgtEl>
                                          <p:spTgt spid="5122"/>
                                        </p:tgtEl>
                                        <p:attrNameLst>
                                          <p:attrName>ppt_x</p:attrName>
                                        </p:attrNameLst>
                                      </p:cBhvr>
                                      <p:tavLst>
                                        <p:tav tm="0">
                                          <p:val>
                                            <p:strVal val="#ppt_x"/>
                                          </p:val>
                                        </p:tav>
                                        <p:tav tm="100000">
                                          <p:val>
                                            <p:strVal val="#ppt_x"/>
                                          </p:val>
                                        </p:tav>
                                      </p:tavLst>
                                    </p:anim>
                                    <p:anim calcmode="lin" valueType="num">
                                      <p:cBhvr additive="base">
                                        <p:cTn id="12" dur="500" fill="hold"/>
                                        <p:tgtEl>
                                          <p:spTgt spid="51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6"/>
                                        </p:tgtEl>
                                        <p:attrNameLst>
                                          <p:attrName>ppt_x</p:attrName>
                                        </p:attrNameLst>
                                      </p:cBhvr>
                                      <p:tavLst>
                                        <p:tav tm="0">
                                          <p:val>
                                            <p:strVal val="ppt_x"/>
                                          </p:val>
                                        </p:tav>
                                        <p:tav tm="100000">
                                          <p:val>
                                            <p:strVal val="ppt_x"/>
                                          </p:val>
                                        </p:tav>
                                      </p:tavLst>
                                    </p:anim>
                                    <p:anim calcmode="lin" valueType="num">
                                      <p:cBhvr additive="base">
                                        <p:cTn id="25" dur="500"/>
                                        <p:tgtEl>
                                          <p:spTgt spid="6"/>
                                        </p:tgtEl>
                                        <p:attrNameLst>
                                          <p:attrName>ppt_y</p:attrName>
                                        </p:attrNameLst>
                                      </p:cBhvr>
                                      <p:tavLst>
                                        <p:tav tm="0">
                                          <p:val>
                                            <p:strVal val="ppt_y"/>
                                          </p:val>
                                        </p:tav>
                                        <p:tav tm="100000">
                                          <p:val>
                                            <p:strVal val="1+ppt_h/2"/>
                                          </p:val>
                                        </p:tav>
                                      </p:tavLst>
                                    </p:anim>
                                    <p:set>
                                      <p:cBhvr>
                                        <p:cTn id="26" dur="1" fill="hold">
                                          <p:stCondLst>
                                            <p:cond delay="499"/>
                                          </p:stCondLst>
                                        </p:cTn>
                                        <p:tgtEl>
                                          <p:spTgt spid="6"/>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5122"/>
                                        </p:tgtEl>
                                        <p:attrNameLst>
                                          <p:attrName>ppt_x</p:attrName>
                                        </p:attrNameLst>
                                      </p:cBhvr>
                                      <p:tavLst>
                                        <p:tav tm="0">
                                          <p:val>
                                            <p:strVal val="ppt_x"/>
                                          </p:val>
                                        </p:tav>
                                        <p:tav tm="100000">
                                          <p:val>
                                            <p:strVal val="ppt_x"/>
                                          </p:val>
                                        </p:tav>
                                      </p:tavLst>
                                    </p:anim>
                                    <p:anim calcmode="lin" valueType="num">
                                      <p:cBhvr additive="base">
                                        <p:cTn id="29" dur="500"/>
                                        <p:tgtEl>
                                          <p:spTgt spid="5122"/>
                                        </p:tgtEl>
                                        <p:attrNameLst>
                                          <p:attrName>ppt_y</p:attrName>
                                        </p:attrNameLst>
                                      </p:cBhvr>
                                      <p:tavLst>
                                        <p:tav tm="0">
                                          <p:val>
                                            <p:strVal val="ppt_y"/>
                                          </p:val>
                                        </p:tav>
                                        <p:tav tm="100000">
                                          <p:val>
                                            <p:strVal val="1+ppt_h/2"/>
                                          </p:val>
                                        </p:tav>
                                      </p:tavLst>
                                    </p:anim>
                                    <p:set>
                                      <p:cBhvr>
                                        <p:cTn id="30" dur="1" fill="hold">
                                          <p:stCondLst>
                                            <p:cond delay="499"/>
                                          </p:stCondLst>
                                        </p:cTn>
                                        <p:tgtEl>
                                          <p:spTgt spid="5122"/>
                                        </p:tgtEl>
                                        <p:attrNameLst>
                                          <p:attrName>style.visibility</p:attrName>
                                        </p:attrNameLst>
                                      </p:cBhvr>
                                      <p:to>
                                        <p:strVal val="hidden"/>
                                      </p:to>
                                    </p:set>
                                  </p:childTnLst>
                                </p:cTn>
                              </p:par>
                              <p:par>
                                <p:cTn id="31" presetID="2" presetClass="exit" presetSubtype="4" fill="hold" nodeType="withEffect">
                                  <p:stCondLst>
                                    <p:cond delay="0"/>
                                  </p:stCondLst>
                                  <p:childTnLst>
                                    <p:anim calcmode="lin" valueType="num">
                                      <p:cBhvr additive="base">
                                        <p:cTn id="32" dur="500"/>
                                        <p:tgtEl>
                                          <p:spTgt spid="7"/>
                                        </p:tgtEl>
                                        <p:attrNameLst>
                                          <p:attrName>ppt_x</p:attrName>
                                        </p:attrNameLst>
                                      </p:cBhvr>
                                      <p:tavLst>
                                        <p:tav tm="0">
                                          <p:val>
                                            <p:strVal val="ppt_x"/>
                                          </p:val>
                                        </p:tav>
                                        <p:tav tm="100000">
                                          <p:val>
                                            <p:strVal val="ppt_x"/>
                                          </p:val>
                                        </p:tav>
                                      </p:tavLst>
                                    </p:anim>
                                    <p:anim calcmode="lin" valueType="num">
                                      <p:cBhvr additive="base">
                                        <p:cTn id="33" dur="500"/>
                                        <p:tgtEl>
                                          <p:spTgt spid="7"/>
                                        </p:tgtEl>
                                        <p:attrNameLst>
                                          <p:attrName>ppt_y</p:attrName>
                                        </p:attrNameLst>
                                      </p:cBhvr>
                                      <p:tavLst>
                                        <p:tav tm="0">
                                          <p:val>
                                            <p:strVal val="ppt_y"/>
                                          </p:val>
                                        </p:tav>
                                        <p:tav tm="100000">
                                          <p:val>
                                            <p:strVal val="1+ppt_h/2"/>
                                          </p:val>
                                        </p:tav>
                                      </p:tavLst>
                                    </p:anim>
                                    <p:set>
                                      <p:cBhvr>
                                        <p:cTn id="34" dur="1" fill="hold">
                                          <p:stCondLst>
                                            <p:cond delay="499"/>
                                          </p:stCondLst>
                                        </p:cTn>
                                        <p:tgtEl>
                                          <p:spTgt spid="7"/>
                                        </p:tgtEl>
                                        <p:attrNameLst>
                                          <p:attrName>style.visibility</p:attrName>
                                        </p:attrNameLst>
                                      </p:cBhvr>
                                      <p:to>
                                        <p:strVal val="hidden"/>
                                      </p:to>
                                    </p:set>
                                  </p:childTnLst>
                                </p:cTn>
                              </p:par>
                              <p:par>
                                <p:cTn id="35" presetID="2" presetClass="exit" presetSubtype="4" fill="hold" grpId="1" nodeType="withEffect">
                                  <p:stCondLst>
                                    <p:cond delay="0"/>
                                  </p:stCondLst>
                                  <p:childTnLst>
                                    <p:anim calcmode="lin" valueType="num">
                                      <p:cBhvr additive="base">
                                        <p:cTn id="36" dur="500"/>
                                        <p:tgtEl>
                                          <p:spTgt spid="2"/>
                                        </p:tgtEl>
                                        <p:attrNameLst>
                                          <p:attrName>ppt_x</p:attrName>
                                        </p:attrNameLst>
                                      </p:cBhvr>
                                      <p:tavLst>
                                        <p:tav tm="0">
                                          <p:val>
                                            <p:strVal val="ppt_x"/>
                                          </p:val>
                                        </p:tav>
                                        <p:tav tm="100000">
                                          <p:val>
                                            <p:strVal val="ppt_x"/>
                                          </p:val>
                                        </p:tav>
                                      </p:tavLst>
                                    </p:anim>
                                    <p:anim calcmode="lin" valueType="num">
                                      <p:cBhvr additive="base">
                                        <p:cTn id="37" dur="500"/>
                                        <p:tgtEl>
                                          <p:spTgt spid="2"/>
                                        </p:tgtEl>
                                        <p:attrNameLst>
                                          <p:attrName>ppt_y</p:attrName>
                                        </p:attrNameLst>
                                      </p:cBhvr>
                                      <p:tavLst>
                                        <p:tav tm="0">
                                          <p:val>
                                            <p:strVal val="ppt_y"/>
                                          </p:val>
                                        </p:tav>
                                        <p:tav tm="100000">
                                          <p:val>
                                            <p:strVal val="1+ppt_h/2"/>
                                          </p:val>
                                        </p:tav>
                                      </p:tavLst>
                                    </p:anim>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3" name="2 Rectángulo"/>
          <p:cNvSpPr/>
          <p:nvPr/>
        </p:nvSpPr>
        <p:spPr>
          <a:xfrm>
            <a:off x="205616" y="48223"/>
            <a:ext cx="8744303" cy="646331"/>
          </a:xfrm>
          <a:prstGeom prst="rect">
            <a:avLst/>
          </a:prstGeom>
        </p:spPr>
        <p:txBody>
          <a:bodyPr wrap="square">
            <a:spAutoFit/>
          </a:bodyPr>
          <a:lstStyle/>
          <a:p>
            <a:pPr lvl="0" algn="ctr"/>
            <a:r>
              <a:rPr lang="es-AR" sz="3600" u="sng" dirty="0" smtClean="0">
                <a:solidFill>
                  <a:prstClr val="white"/>
                </a:solidFill>
                <a:latin typeface="Times New Roman" pitchFamily="18" charset="0"/>
                <a:cs typeface="Times New Roman" pitchFamily="18" charset="0"/>
              </a:rPr>
              <a:t>INTERSECCIÓN</a:t>
            </a:r>
          </a:p>
        </p:txBody>
      </p:sp>
      <p:sp>
        <p:nvSpPr>
          <p:cNvPr id="9" name="8 CuadroTexto"/>
          <p:cNvSpPr txBox="1"/>
          <p:nvPr/>
        </p:nvSpPr>
        <p:spPr>
          <a:xfrm>
            <a:off x="200928" y="567428"/>
            <a:ext cx="5472608" cy="5632311"/>
          </a:xfrm>
          <a:prstGeom prst="rect">
            <a:avLst/>
          </a:prstGeom>
          <a:noFill/>
        </p:spPr>
        <p:txBody>
          <a:bodyPr wrap="square" rtlCol="0">
            <a:spAutoFit/>
          </a:bodyPr>
          <a:lstStyle/>
          <a:p>
            <a:endParaRPr lang="es-ES" sz="2400" dirty="0">
              <a:solidFill>
                <a:schemeClr val="bg1"/>
              </a:solidFill>
              <a:latin typeface="Times New Roman" panose="02020603050405020304" pitchFamily="18" charset="0"/>
              <a:cs typeface="Times New Roman" panose="02020603050405020304" pitchFamily="18" charset="0"/>
            </a:endParaRPr>
          </a:p>
          <a:p>
            <a:r>
              <a:rPr lang="es-ES" sz="2400" dirty="0" smtClean="0">
                <a:solidFill>
                  <a:schemeClr val="bg1"/>
                </a:solidFill>
                <a:latin typeface="Times New Roman" panose="02020603050405020304" pitchFamily="18" charset="0"/>
                <a:cs typeface="Times New Roman" panose="02020603050405020304" pitchFamily="18" charset="0"/>
              </a:rPr>
              <a:t>La </a:t>
            </a:r>
            <a:r>
              <a:rPr lang="es-ES" sz="2400" dirty="0">
                <a:solidFill>
                  <a:schemeClr val="bg1"/>
                </a:solidFill>
                <a:latin typeface="Times New Roman" panose="02020603050405020304" pitchFamily="18" charset="0"/>
                <a:cs typeface="Times New Roman" panose="02020603050405020304" pitchFamily="18" charset="0"/>
              </a:rPr>
              <a:t>elección de un tipo de intersección u otra depende resumidamente de </a:t>
            </a:r>
            <a:r>
              <a:rPr lang="es-ES" sz="2400" dirty="0" smtClean="0">
                <a:solidFill>
                  <a:schemeClr val="bg1"/>
                </a:solidFill>
                <a:latin typeface="Times New Roman" panose="02020603050405020304" pitchFamily="18" charset="0"/>
                <a:cs typeface="Times New Roman" panose="02020603050405020304" pitchFamily="18" charset="0"/>
              </a:rPr>
              <a:t>4 </a:t>
            </a:r>
            <a:r>
              <a:rPr lang="es-ES" sz="2400" dirty="0">
                <a:solidFill>
                  <a:schemeClr val="bg1"/>
                </a:solidFill>
                <a:latin typeface="Times New Roman" panose="02020603050405020304" pitchFamily="18" charset="0"/>
                <a:cs typeface="Times New Roman" panose="02020603050405020304" pitchFamily="18" charset="0"/>
              </a:rPr>
              <a:t>factores</a:t>
            </a:r>
            <a:r>
              <a:rPr lang="es-ES" sz="2400" dirty="0" smtClean="0">
                <a:solidFill>
                  <a:schemeClr val="bg1"/>
                </a:solidFill>
                <a:latin typeface="Times New Roman" panose="02020603050405020304" pitchFamily="18" charset="0"/>
                <a:cs typeface="Times New Roman" panose="02020603050405020304" pitchFamily="18" charset="0"/>
              </a:rPr>
              <a:t>:</a:t>
            </a:r>
          </a:p>
          <a:p>
            <a:r>
              <a:rPr lang="es-ES" sz="2400" dirty="0" smtClean="0">
                <a:solidFill>
                  <a:schemeClr val="bg1"/>
                </a:solidFill>
                <a:latin typeface="Times New Roman" panose="02020603050405020304" pitchFamily="18" charset="0"/>
                <a:cs typeface="Times New Roman" panose="02020603050405020304" pitchFamily="18" charset="0"/>
              </a:rPr>
              <a:t> </a:t>
            </a:r>
            <a:endParaRPr lang="es-ES" sz="2400" dirty="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es-ES" sz="2400" dirty="0" smtClean="0">
                <a:solidFill>
                  <a:schemeClr val="bg1"/>
                </a:solidFill>
                <a:latin typeface="Times New Roman" panose="02020603050405020304" pitchFamily="18" charset="0"/>
                <a:cs typeface="Times New Roman" panose="02020603050405020304" pitchFamily="18" charset="0"/>
              </a:rPr>
              <a:t>Volumen </a:t>
            </a:r>
            <a:r>
              <a:rPr lang="es-ES" sz="2400" dirty="0">
                <a:solidFill>
                  <a:schemeClr val="bg1"/>
                </a:solidFill>
                <a:latin typeface="Times New Roman" panose="02020603050405020304" pitchFamily="18" charset="0"/>
                <a:cs typeface="Times New Roman" panose="02020603050405020304" pitchFamily="18" charset="0"/>
              </a:rPr>
              <a:t>de tránsito. </a:t>
            </a:r>
            <a:endParaRPr lang="es-ES" sz="2400" dirty="0" smtClean="0">
              <a:solidFill>
                <a:schemeClr val="bg1"/>
              </a:solidFill>
              <a:latin typeface="Times New Roman" panose="02020603050405020304" pitchFamily="18" charset="0"/>
              <a:cs typeface="Times New Roman" panose="02020603050405020304" pitchFamily="18" charset="0"/>
            </a:endParaRPr>
          </a:p>
          <a:p>
            <a:endParaRPr lang="es-ES" sz="2400" dirty="0" smtClean="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es-ES" sz="2400" dirty="0" smtClean="0">
                <a:solidFill>
                  <a:schemeClr val="bg1"/>
                </a:solidFill>
                <a:latin typeface="Times New Roman" panose="02020603050405020304" pitchFamily="18" charset="0"/>
                <a:cs typeface="Times New Roman" panose="02020603050405020304" pitchFamily="18" charset="0"/>
              </a:rPr>
              <a:t>Jerarquía </a:t>
            </a:r>
            <a:r>
              <a:rPr lang="es-ES" sz="2400" dirty="0">
                <a:solidFill>
                  <a:schemeClr val="bg1"/>
                </a:solidFill>
                <a:latin typeface="Times New Roman" panose="02020603050405020304" pitchFamily="18" charset="0"/>
                <a:cs typeface="Times New Roman" panose="02020603050405020304" pitchFamily="18" charset="0"/>
              </a:rPr>
              <a:t>de las vías que se intersecan</a:t>
            </a:r>
            <a:r>
              <a:rPr lang="es-ES" sz="2400" dirty="0" smtClean="0">
                <a:solidFill>
                  <a:schemeClr val="bg1"/>
                </a:solidFill>
                <a:latin typeface="Times New Roman" panose="02020603050405020304" pitchFamily="18" charset="0"/>
                <a:cs typeface="Times New Roman" panose="02020603050405020304" pitchFamily="18" charset="0"/>
              </a:rPr>
              <a:t>.</a:t>
            </a:r>
          </a:p>
          <a:p>
            <a:endParaRPr lang="es-ES" sz="2400" dirty="0" smtClean="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es-ES" sz="2400" dirty="0" smtClean="0">
                <a:solidFill>
                  <a:schemeClr val="bg1"/>
                </a:solidFill>
                <a:latin typeface="Times New Roman" panose="02020603050405020304" pitchFamily="18" charset="0"/>
                <a:cs typeface="Times New Roman" panose="02020603050405020304" pitchFamily="18" charset="0"/>
              </a:rPr>
              <a:t>Presencia </a:t>
            </a:r>
            <a:r>
              <a:rPr lang="es-ES" sz="2400" dirty="0">
                <a:solidFill>
                  <a:schemeClr val="bg1"/>
                </a:solidFill>
                <a:latin typeface="Times New Roman" panose="02020603050405020304" pitchFamily="18" charset="0"/>
                <a:cs typeface="Times New Roman" panose="02020603050405020304" pitchFamily="18" charset="0"/>
              </a:rPr>
              <a:t>o no de peatones. </a:t>
            </a:r>
            <a:endParaRPr lang="es-ES" sz="2400" dirty="0" smtClean="0">
              <a:solidFill>
                <a:schemeClr val="bg1"/>
              </a:solidFill>
              <a:latin typeface="Times New Roman" panose="02020603050405020304" pitchFamily="18" charset="0"/>
              <a:cs typeface="Times New Roman" panose="02020603050405020304" pitchFamily="18" charset="0"/>
            </a:endParaRPr>
          </a:p>
          <a:p>
            <a:endParaRPr lang="es-ES" sz="2400" dirty="0" smtClean="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es-ES" sz="2400" dirty="0" smtClean="0">
                <a:solidFill>
                  <a:schemeClr val="bg1"/>
                </a:solidFill>
                <a:latin typeface="Times New Roman" panose="02020603050405020304" pitchFamily="18" charset="0"/>
                <a:cs typeface="Times New Roman" panose="02020603050405020304" pitchFamily="18" charset="0"/>
              </a:rPr>
              <a:t>Presupuesto disponible.</a:t>
            </a:r>
            <a:endParaRPr lang="es-ES" sz="2400" dirty="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endParaRPr lang="es-ES" sz="2400" dirty="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endParaRPr lang="es-ES" sz="2400" dirty="0" smtClean="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endParaRPr lang="es-ES" sz="2400" dirty="0">
              <a:solidFill>
                <a:schemeClr val="bg1"/>
              </a:solidFill>
              <a:latin typeface="Times New Roman" panose="02020603050405020304" pitchFamily="18" charset="0"/>
              <a:cs typeface="Times New Roman" panose="02020603050405020304" pitchFamily="18" charset="0"/>
            </a:endParaRPr>
          </a:p>
          <a:p>
            <a:endParaRPr lang="es-ES" sz="2400" dirty="0" smtClean="0">
              <a:solidFill>
                <a:schemeClr val="bg1"/>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975"/>
          <a:stretch/>
        </p:blipFill>
        <p:spPr bwMode="auto">
          <a:xfrm>
            <a:off x="107124" y="908720"/>
            <a:ext cx="8941286" cy="4160024"/>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5" name="4 Conector recto de flecha"/>
          <p:cNvCxnSpPr/>
          <p:nvPr/>
        </p:nvCxnSpPr>
        <p:spPr>
          <a:xfrm flipV="1">
            <a:off x="7308304" y="1838300"/>
            <a:ext cx="0" cy="936104"/>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7668344" y="1838300"/>
            <a:ext cx="504056" cy="769441"/>
          </a:xfrm>
          <a:prstGeom prst="rect">
            <a:avLst/>
          </a:prstGeom>
          <a:noFill/>
        </p:spPr>
        <p:txBody>
          <a:bodyPr wrap="square" rtlCol="0">
            <a:spAutoFit/>
          </a:bodyPr>
          <a:lstStyle/>
          <a:p>
            <a:r>
              <a:rPr lang="es-ES" sz="4400" b="1" dirty="0" smtClean="0">
                <a:solidFill>
                  <a:srgbClr val="FF0000"/>
                </a:solidFill>
              </a:rPr>
              <a:t>N</a:t>
            </a:r>
            <a:endParaRPr lang="es-ES" sz="4400" b="1" dirty="0">
              <a:solidFill>
                <a:srgbClr val="FF0000"/>
              </a:solidFill>
            </a:endParaRPr>
          </a:p>
        </p:txBody>
      </p:sp>
    </p:spTree>
    <p:extLst>
      <p:ext uri="{BB962C8B-B14F-4D97-AF65-F5344CB8AC3E}">
        <p14:creationId xmlns:p14="http://schemas.microsoft.com/office/powerpoint/2010/main" val="84212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050"/>
                                        </p:tgtEl>
                                      </p:cBhvr>
                                    </p:animEffect>
                                    <p:set>
                                      <p:cBhvr>
                                        <p:cTn id="18" dur="1" fill="hold">
                                          <p:stCondLst>
                                            <p:cond delay="499"/>
                                          </p:stCondLst>
                                        </p:cTn>
                                        <p:tgtEl>
                                          <p:spTgt spid="2050"/>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500"/>
                                        <p:tgtEl>
                                          <p:spTgt spid="9">
                                            <p:txEl>
                                              <p:pRg st="1" end="1"/>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fade">
                                      <p:cBhvr>
                                        <p:cTn id="32" dur="500"/>
                                        <p:tgtEl>
                                          <p:spTgt spid="9">
                                            <p:txEl>
                                              <p:pRg st="3" end="3"/>
                                            </p:txEl>
                                          </p:spTgt>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9">
                                            <p:txEl>
                                              <p:pRg st="5" end="5"/>
                                            </p:txEl>
                                          </p:spTgt>
                                        </p:tgtEl>
                                        <p:attrNameLst>
                                          <p:attrName>style.visibility</p:attrName>
                                        </p:attrNameLst>
                                      </p:cBhvr>
                                      <p:to>
                                        <p:strVal val="visible"/>
                                      </p:to>
                                    </p:set>
                                    <p:animEffect transition="in" filter="fade">
                                      <p:cBhvr>
                                        <p:cTn id="36" dur="500"/>
                                        <p:tgtEl>
                                          <p:spTgt spid="9">
                                            <p:txEl>
                                              <p:pRg st="5" end="5"/>
                                            </p:txEl>
                                          </p:spTgt>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9">
                                            <p:txEl>
                                              <p:pRg st="7" end="7"/>
                                            </p:txEl>
                                          </p:spTgt>
                                        </p:tgtEl>
                                        <p:attrNameLst>
                                          <p:attrName>style.visibility</p:attrName>
                                        </p:attrNameLst>
                                      </p:cBhvr>
                                      <p:to>
                                        <p:strVal val="visible"/>
                                      </p:to>
                                    </p:set>
                                    <p:animEffect transition="in" filter="fade">
                                      <p:cBhvr>
                                        <p:cTn id="40" dur="500"/>
                                        <p:tgtEl>
                                          <p:spTgt spid="9">
                                            <p:txEl>
                                              <p:pRg st="7" end="7"/>
                                            </p:txEl>
                                          </p:spTgt>
                                        </p:tgtEl>
                                      </p:cBhvr>
                                    </p:animEffect>
                                  </p:childTnLst>
                                </p:cTn>
                              </p:par>
                            </p:childTnLst>
                          </p:cTn>
                        </p:par>
                        <p:par>
                          <p:cTn id="41" fill="hold">
                            <p:stCondLst>
                              <p:cond delay="2500"/>
                            </p:stCondLst>
                            <p:childTnLst>
                              <p:par>
                                <p:cTn id="42" presetID="10" presetClass="entr" presetSubtype="0" fill="hold" nodeType="afterEffect">
                                  <p:stCondLst>
                                    <p:cond delay="0"/>
                                  </p:stCondLst>
                                  <p:childTnLst>
                                    <p:set>
                                      <p:cBhvr>
                                        <p:cTn id="43" dur="1" fill="hold">
                                          <p:stCondLst>
                                            <p:cond delay="0"/>
                                          </p:stCondLst>
                                        </p:cTn>
                                        <p:tgtEl>
                                          <p:spTgt spid="9">
                                            <p:txEl>
                                              <p:pRg st="9" end="9"/>
                                            </p:txEl>
                                          </p:spTgt>
                                        </p:tgtEl>
                                        <p:attrNameLst>
                                          <p:attrName>style.visibility</p:attrName>
                                        </p:attrNameLst>
                                      </p:cBhvr>
                                      <p:to>
                                        <p:strVal val="visible"/>
                                      </p:to>
                                    </p:set>
                                    <p:animEffect transition="in" filter="fade">
                                      <p:cBhvr>
                                        <p:cTn id="44" dur="500"/>
                                        <p:tgtEl>
                                          <p:spTgt spid="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9" name="8 CuadroTexto"/>
          <p:cNvSpPr txBox="1"/>
          <p:nvPr/>
        </p:nvSpPr>
        <p:spPr>
          <a:xfrm>
            <a:off x="467544" y="1052736"/>
            <a:ext cx="8208912" cy="1569660"/>
          </a:xfrm>
          <a:prstGeom prst="rect">
            <a:avLst/>
          </a:prstGeom>
          <a:noFill/>
        </p:spPr>
        <p:txBody>
          <a:bodyPr wrap="square" rtlCol="0">
            <a:spAutoFit/>
          </a:bodyPr>
          <a:lstStyle/>
          <a:p>
            <a:endParaRPr lang="es-ES" sz="2400" dirty="0">
              <a:solidFill>
                <a:schemeClr val="bg1"/>
              </a:solidFill>
              <a:latin typeface="Times New Roman" panose="02020603050405020304" pitchFamily="18" charset="0"/>
              <a:cs typeface="Times New Roman" panose="02020603050405020304" pitchFamily="18" charset="0"/>
            </a:endParaRPr>
          </a:p>
          <a:p>
            <a:r>
              <a:rPr lang="es-ES" sz="2400" dirty="0">
                <a:solidFill>
                  <a:schemeClr val="bg1"/>
                </a:solidFill>
                <a:latin typeface="Times New Roman" panose="02020603050405020304" pitchFamily="18" charset="0"/>
                <a:cs typeface="Times New Roman" panose="02020603050405020304" pitchFamily="18" charset="0"/>
              </a:rPr>
              <a:t>Siguiendo los lineamientos del método PCA se logro dimensionar el siguiente paquete estructural, en función de diferentes parámetros</a:t>
            </a:r>
            <a:r>
              <a:rPr lang="es-ES" sz="2400" dirty="0" smtClean="0">
                <a:solidFill>
                  <a:schemeClr val="bg1"/>
                </a:solidFill>
                <a:latin typeface="Times New Roman" panose="02020603050405020304" pitchFamily="18" charset="0"/>
                <a:cs typeface="Times New Roman" panose="02020603050405020304" pitchFamily="18" charset="0"/>
              </a:rPr>
              <a:t>:</a:t>
            </a:r>
          </a:p>
        </p:txBody>
      </p:sp>
      <p:sp>
        <p:nvSpPr>
          <p:cNvPr id="8" name="7 Rectángulo"/>
          <p:cNvSpPr/>
          <p:nvPr/>
        </p:nvSpPr>
        <p:spPr>
          <a:xfrm>
            <a:off x="205616" y="48223"/>
            <a:ext cx="8744303" cy="646331"/>
          </a:xfrm>
          <a:prstGeom prst="rect">
            <a:avLst/>
          </a:prstGeom>
        </p:spPr>
        <p:txBody>
          <a:bodyPr wrap="square">
            <a:spAutoFit/>
          </a:bodyPr>
          <a:lstStyle/>
          <a:p>
            <a:pPr lvl="0" algn="ctr"/>
            <a:r>
              <a:rPr lang="es-AR" sz="3600" u="sng" dirty="0" smtClean="0">
                <a:solidFill>
                  <a:prstClr val="white"/>
                </a:solidFill>
                <a:latin typeface="Times New Roman" pitchFamily="18" charset="0"/>
                <a:cs typeface="Times New Roman" pitchFamily="18" charset="0"/>
              </a:rPr>
              <a:t>PAQUETE ESTRUCTURAL</a:t>
            </a:r>
          </a:p>
        </p:txBody>
      </p:sp>
      <p:pic>
        <p:nvPicPr>
          <p:cNvPr id="10" name="9 Imagen"/>
          <p:cNvPicPr/>
          <p:nvPr/>
        </p:nvPicPr>
        <p:blipFill>
          <a:blip r:embed="rId2">
            <a:extLst>
              <a:ext uri="{28A0092B-C50C-407E-A947-70E740481C1C}">
                <a14:useLocalDpi xmlns:a14="http://schemas.microsoft.com/office/drawing/2010/main" val="0"/>
              </a:ext>
            </a:extLst>
          </a:blip>
          <a:srcRect/>
          <a:stretch>
            <a:fillRect/>
          </a:stretch>
        </p:blipFill>
        <p:spPr bwMode="auto">
          <a:xfrm>
            <a:off x="205616" y="2891141"/>
            <a:ext cx="4726424" cy="3044691"/>
          </a:xfrm>
          <a:prstGeom prst="rect">
            <a:avLst/>
          </a:prstGeom>
          <a:noFill/>
          <a:ln w="38100">
            <a:solidFill>
              <a:schemeClr val="tx1"/>
            </a:solidFill>
          </a:ln>
        </p:spPr>
      </p:pic>
      <p:sp>
        <p:nvSpPr>
          <p:cNvPr id="2" name="1 CuadroTexto"/>
          <p:cNvSpPr txBox="1"/>
          <p:nvPr/>
        </p:nvSpPr>
        <p:spPr>
          <a:xfrm>
            <a:off x="5038655" y="2868337"/>
            <a:ext cx="4089887" cy="1938992"/>
          </a:xfrm>
          <a:prstGeom prst="rect">
            <a:avLst/>
          </a:prstGeom>
          <a:noFill/>
        </p:spPr>
        <p:txBody>
          <a:bodyPr wrap="square" rtlCol="0">
            <a:spAutoFit/>
          </a:bodyPr>
          <a:lstStyle/>
          <a:p>
            <a:pPr marL="342900" lvl="0" indent="-342900">
              <a:buFont typeface="Wingdings" panose="05000000000000000000" pitchFamily="2" charset="2"/>
              <a:buChar char="ü"/>
            </a:pPr>
            <a:r>
              <a:rPr lang="es-ES" sz="2400" dirty="0" smtClean="0">
                <a:solidFill>
                  <a:schemeClr val="bg1"/>
                </a:solidFill>
                <a:latin typeface="Times New Roman" panose="02020603050405020304" pitchFamily="18" charset="0"/>
                <a:cs typeface="Times New Roman" panose="02020603050405020304" pitchFamily="18" charset="0"/>
              </a:rPr>
              <a:t>Resistencia del suelo.</a:t>
            </a:r>
          </a:p>
          <a:p>
            <a:pPr marL="342900" indent="-342900">
              <a:buFont typeface="Wingdings" panose="05000000000000000000" pitchFamily="2" charset="2"/>
              <a:buChar char="ü"/>
            </a:pPr>
            <a:r>
              <a:rPr lang="es-ES" sz="2400" dirty="0" smtClean="0">
                <a:solidFill>
                  <a:schemeClr val="bg1"/>
                </a:solidFill>
                <a:latin typeface="Times New Roman" panose="02020603050405020304" pitchFamily="18" charset="0"/>
                <a:cs typeface="Times New Roman" panose="02020603050405020304" pitchFamily="18" charset="0"/>
              </a:rPr>
              <a:t>Resistencia del Hº.</a:t>
            </a:r>
          </a:p>
          <a:p>
            <a:pPr marL="342900" lvl="0" indent="-342900">
              <a:buFont typeface="Wingdings" panose="05000000000000000000" pitchFamily="2" charset="2"/>
              <a:buChar char="ü"/>
            </a:pPr>
            <a:r>
              <a:rPr lang="es-ES" sz="2400" dirty="0" smtClean="0">
                <a:solidFill>
                  <a:schemeClr val="bg1"/>
                </a:solidFill>
                <a:latin typeface="Times New Roman" panose="02020603050405020304" pitchFamily="18" charset="0"/>
                <a:cs typeface="Times New Roman" panose="02020603050405020304" pitchFamily="18" charset="0"/>
              </a:rPr>
              <a:t>Cargas de transito</a:t>
            </a:r>
          </a:p>
          <a:p>
            <a:pPr marL="342900" indent="-342900">
              <a:buFont typeface="Wingdings" panose="05000000000000000000" pitchFamily="2" charset="2"/>
              <a:buChar char="ü"/>
            </a:pPr>
            <a:r>
              <a:rPr lang="es-ES" sz="2400" dirty="0" smtClean="0">
                <a:solidFill>
                  <a:schemeClr val="bg1"/>
                </a:solidFill>
                <a:latin typeface="Times New Roman" panose="02020603050405020304" pitchFamily="18" charset="0"/>
                <a:cs typeface="Times New Roman" panose="02020603050405020304" pitchFamily="18" charset="0"/>
              </a:rPr>
              <a:t>Tipos de banquinas y juntas transversales</a:t>
            </a:r>
            <a:endParaRPr lang="es-E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1074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8" name="7 Rectángulo"/>
          <p:cNvSpPr/>
          <p:nvPr/>
        </p:nvSpPr>
        <p:spPr>
          <a:xfrm>
            <a:off x="205616" y="48223"/>
            <a:ext cx="8744303" cy="646331"/>
          </a:xfrm>
          <a:prstGeom prst="rect">
            <a:avLst/>
          </a:prstGeom>
        </p:spPr>
        <p:txBody>
          <a:bodyPr wrap="square">
            <a:spAutoFit/>
          </a:bodyPr>
          <a:lstStyle/>
          <a:p>
            <a:pPr lvl="0" algn="ctr"/>
            <a:r>
              <a:rPr lang="es-AR" sz="3600" u="sng" dirty="0" smtClean="0">
                <a:solidFill>
                  <a:prstClr val="white"/>
                </a:solidFill>
                <a:latin typeface="Times New Roman" pitchFamily="18" charset="0"/>
                <a:cs typeface="Times New Roman" pitchFamily="18" charset="0"/>
              </a:rPr>
              <a:t>PRESUPUESTO</a:t>
            </a:r>
          </a:p>
        </p:txBody>
      </p:sp>
      <p:pic>
        <p:nvPicPr>
          <p:cNvPr id="6" name="5 Imagen"/>
          <p:cNvPicPr/>
          <p:nvPr/>
        </p:nvPicPr>
        <p:blipFill>
          <a:blip r:embed="rId2">
            <a:extLst>
              <a:ext uri="{28A0092B-C50C-407E-A947-70E740481C1C}">
                <a14:useLocalDpi xmlns:a14="http://schemas.microsoft.com/office/drawing/2010/main" val="0"/>
              </a:ext>
            </a:extLst>
          </a:blip>
          <a:srcRect/>
          <a:stretch>
            <a:fillRect/>
          </a:stretch>
        </p:blipFill>
        <p:spPr bwMode="auto">
          <a:xfrm>
            <a:off x="1085379" y="802432"/>
            <a:ext cx="6984776" cy="51760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6 Rectángulo"/>
          <p:cNvSpPr/>
          <p:nvPr/>
        </p:nvSpPr>
        <p:spPr>
          <a:xfrm>
            <a:off x="75685" y="6116617"/>
            <a:ext cx="8744303" cy="461665"/>
          </a:xfrm>
          <a:prstGeom prst="rect">
            <a:avLst/>
          </a:prstGeom>
        </p:spPr>
        <p:txBody>
          <a:bodyPr wrap="square">
            <a:spAutoFit/>
          </a:bodyPr>
          <a:lstStyle/>
          <a:p>
            <a:pPr lvl="0"/>
            <a:r>
              <a:rPr lang="es-AR" sz="2400" dirty="0" smtClean="0">
                <a:solidFill>
                  <a:srgbClr val="FFFF00"/>
                </a:solidFill>
                <a:latin typeface="Times New Roman" pitchFamily="18" charset="0"/>
                <a:cs typeface="Times New Roman" pitchFamily="18" charset="0"/>
              </a:rPr>
              <a:t>PRESUPUESTO TOTAL:  $ 31.500.000,00.</a:t>
            </a:r>
          </a:p>
        </p:txBody>
      </p:sp>
    </p:spTree>
    <p:extLst>
      <p:ext uri="{BB962C8B-B14F-4D97-AF65-F5344CB8AC3E}">
        <p14:creationId xmlns:p14="http://schemas.microsoft.com/office/powerpoint/2010/main" val="4732575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3" name="2 Rectángulo"/>
          <p:cNvSpPr/>
          <p:nvPr/>
        </p:nvSpPr>
        <p:spPr>
          <a:xfrm>
            <a:off x="107505" y="297605"/>
            <a:ext cx="9036496" cy="646331"/>
          </a:xfrm>
          <a:prstGeom prst="rect">
            <a:avLst/>
          </a:prstGeom>
        </p:spPr>
        <p:txBody>
          <a:bodyPr wrap="square">
            <a:spAutoFit/>
          </a:bodyPr>
          <a:lstStyle/>
          <a:p>
            <a:pPr lvl="0"/>
            <a:r>
              <a:rPr lang="es-AR" sz="3600" u="sng" dirty="0" smtClean="0">
                <a:solidFill>
                  <a:prstClr val="white"/>
                </a:solidFill>
                <a:latin typeface="Times New Roman" pitchFamily="18" charset="0"/>
                <a:cs typeface="Times New Roman" pitchFamily="18" charset="0"/>
              </a:rPr>
              <a:t>DESCRIPCIÓN DEL ANTEPROYECTO Nº 3</a:t>
            </a:r>
            <a:endParaRPr lang="es-AR" sz="4000" dirty="0">
              <a:solidFill>
                <a:prstClr val="white"/>
              </a:solidFill>
              <a:latin typeface="Times New Roman" pitchFamily="18" charset="0"/>
              <a:cs typeface="Times New Roman" pitchFamily="18" charset="0"/>
            </a:endParaRPr>
          </a:p>
        </p:txBody>
      </p:sp>
      <p:sp>
        <p:nvSpPr>
          <p:cNvPr id="4" name="3 CuadroTexto"/>
          <p:cNvSpPr txBox="1"/>
          <p:nvPr/>
        </p:nvSpPr>
        <p:spPr>
          <a:xfrm>
            <a:off x="395536" y="1196752"/>
            <a:ext cx="8352928" cy="3785652"/>
          </a:xfrm>
          <a:prstGeom prst="rect">
            <a:avLst/>
          </a:prstGeom>
          <a:noFill/>
        </p:spPr>
        <p:txBody>
          <a:bodyPr wrap="square" rtlCol="0">
            <a:spAutoFit/>
          </a:bodyPr>
          <a:lstStyle/>
          <a:p>
            <a:endParaRPr lang="es-ES" sz="2400" dirty="0">
              <a:solidFill>
                <a:schemeClr val="bg1"/>
              </a:solidFill>
              <a:latin typeface="Times New Roman" panose="02020603050405020304" pitchFamily="18" charset="0"/>
              <a:cs typeface="Times New Roman" panose="02020603050405020304" pitchFamily="18" charset="0"/>
            </a:endParaRPr>
          </a:p>
          <a:p>
            <a:r>
              <a:rPr lang="es-ES" sz="2400" dirty="0" smtClean="0">
                <a:solidFill>
                  <a:schemeClr val="bg1"/>
                </a:solidFill>
                <a:latin typeface="Times New Roman" panose="02020603050405020304" pitchFamily="18" charset="0"/>
                <a:cs typeface="Times New Roman" panose="02020603050405020304" pitchFamily="18" charset="0"/>
              </a:rPr>
              <a:t> </a:t>
            </a:r>
            <a:endParaRPr lang="es-ES" sz="2400" dirty="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es-ES" sz="2400" dirty="0" smtClean="0">
                <a:solidFill>
                  <a:schemeClr val="bg1"/>
                </a:solidFill>
                <a:latin typeface="Times New Roman" panose="02020603050405020304" pitchFamily="18" charset="0"/>
                <a:cs typeface="Times New Roman" panose="02020603050405020304" pitchFamily="18" charset="0"/>
              </a:rPr>
              <a:t>U.A.D.E.R</a:t>
            </a:r>
          </a:p>
          <a:p>
            <a:pPr marL="342900" indent="-342900">
              <a:buFont typeface="Wingdings" panose="05000000000000000000" pitchFamily="2" charset="2"/>
              <a:buChar char="ü"/>
            </a:pPr>
            <a:r>
              <a:rPr lang="es-ES" sz="2400" dirty="0" smtClean="0">
                <a:solidFill>
                  <a:schemeClr val="bg1"/>
                </a:solidFill>
                <a:latin typeface="Times New Roman" panose="02020603050405020304" pitchFamily="18" charset="0"/>
                <a:cs typeface="Times New Roman" panose="02020603050405020304" pitchFamily="18" charset="0"/>
              </a:rPr>
              <a:t>I.S.F.D</a:t>
            </a:r>
          </a:p>
          <a:p>
            <a:pPr marL="342900" indent="-342900">
              <a:buFont typeface="Wingdings" panose="05000000000000000000" pitchFamily="2" charset="2"/>
              <a:buChar char="ü"/>
            </a:pPr>
            <a:r>
              <a:rPr lang="es-ES" sz="2400" dirty="0" smtClean="0">
                <a:solidFill>
                  <a:schemeClr val="bg1"/>
                </a:solidFill>
                <a:latin typeface="Times New Roman" panose="02020603050405020304" pitchFamily="18" charset="0"/>
                <a:cs typeface="Times New Roman" panose="02020603050405020304" pitchFamily="18" charset="0"/>
              </a:rPr>
              <a:t>I.S.A</a:t>
            </a:r>
          </a:p>
          <a:p>
            <a:pPr marL="342900" indent="-342900">
              <a:buFont typeface="Wingdings" panose="05000000000000000000" pitchFamily="2" charset="2"/>
              <a:buChar char="ü"/>
            </a:pPr>
            <a:r>
              <a:rPr lang="es-ES" sz="2400" dirty="0" smtClean="0">
                <a:solidFill>
                  <a:schemeClr val="bg1"/>
                </a:solidFill>
                <a:latin typeface="Times New Roman" panose="02020603050405020304" pitchFamily="18" charset="0"/>
                <a:cs typeface="Times New Roman" panose="02020603050405020304" pitchFamily="18" charset="0"/>
              </a:rPr>
              <a:t>I.D.E.S.S.A</a:t>
            </a:r>
            <a:endParaRPr lang="es-ES" sz="2400" dirty="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endParaRPr lang="es-ES" sz="2400" dirty="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endParaRPr lang="es-ES" sz="2400" dirty="0" smtClean="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endParaRPr lang="es-ES" sz="2400" dirty="0">
              <a:solidFill>
                <a:schemeClr val="bg1"/>
              </a:solidFill>
              <a:latin typeface="Times New Roman" panose="02020603050405020304" pitchFamily="18" charset="0"/>
              <a:cs typeface="Times New Roman" panose="02020603050405020304" pitchFamily="18" charset="0"/>
            </a:endParaRPr>
          </a:p>
          <a:p>
            <a:endParaRPr lang="es-ES" sz="2400" dirty="0" smtClean="0">
              <a:solidFill>
                <a:schemeClr val="bg1"/>
              </a:solidFill>
              <a:latin typeface="Times New Roman" panose="02020603050405020304" pitchFamily="18" charset="0"/>
              <a:cs typeface="Times New Roman" panose="02020603050405020304" pitchFamily="18" charset="0"/>
            </a:endParaRPr>
          </a:p>
        </p:txBody>
      </p:sp>
      <p:pic>
        <p:nvPicPr>
          <p:cNvPr id="1026" name="Picture 2" descr="https://fbcdn-sphotos-h-a.akamaihd.net/hphotos-ak-xfa1/v/t1.0-9/425395_123377071122494_1858868044_n.jpg?oh=7cfb83baeaec0c1dd8336d183e9357d9&amp;oe=55B501AE&amp;__gda__=1437707047_81493dd4e8d497afe0c8d25c310352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224" y="4348757"/>
            <a:ext cx="2435960" cy="224004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https://carrerasgualeguaychu.files.wordpress.com/2014/10/logo-uader.jpg?w=10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224" y="1748888"/>
            <a:ext cx="3592812" cy="242258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https://carrerasgualeguaychu.files.wordpress.com/2014/10/log-idessa-bord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481" y="4348757"/>
            <a:ext cx="3584072" cy="224004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855" y="1748888"/>
            <a:ext cx="2442978" cy="2422582"/>
          </a:xfrm>
          <a:prstGeom prst="rect">
            <a:avLst/>
          </a:prstGeom>
          <a:noFill/>
          <a:ln w="38100">
            <a:solidFill>
              <a:schemeClr val="tx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763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4" name="3 Rectángulo"/>
          <p:cNvSpPr/>
          <p:nvPr/>
        </p:nvSpPr>
        <p:spPr>
          <a:xfrm>
            <a:off x="107505" y="297605"/>
            <a:ext cx="9036496" cy="646331"/>
          </a:xfrm>
          <a:prstGeom prst="rect">
            <a:avLst/>
          </a:prstGeom>
        </p:spPr>
        <p:txBody>
          <a:bodyPr wrap="square">
            <a:spAutoFit/>
          </a:bodyPr>
          <a:lstStyle/>
          <a:p>
            <a:pPr lvl="0" algn="ctr"/>
            <a:r>
              <a:rPr lang="es-AR" sz="3600" u="sng" dirty="0" smtClean="0">
                <a:solidFill>
                  <a:prstClr val="white"/>
                </a:solidFill>
                <a:latin typeface="Times New Roman" pitchFamily="18" charset="0"/>
                <a:cs typeface="Times New Roman" pitchFamily="18" charset="0"/>
              </a:rPr>
              <a:t>DEMANDA ESTUDIANTIL</a:t>
            </a:r>
            <a:endParaRPr lang="es-AR" sz="4000" dirty="0">
              <a:solidFill>
                <a:prstClr val="white"/>
              </a:solidFill>
              <a:latin typeface="Times New Roman" pitchFamily="18" charset="0"/>
              <a:cs typeface="Times New Roman" pitchFamily="18" charset="0"/>
            </a:endParaRPr>
          </a:p>
        </p:txBody>
      </p:sp>
      <p:sp>
        <p:nvSpPr>
          <p:cNvPr id="5" name="4 CuadroTexto"/>
          <p:cNvSpPr txBox="1"/>
          <p:nvPr/>
        </p:nvSpPr>
        <p:spPr>
          <a:xfrm>
            <a:off x="395536" y="1772816"/>
            <a:ext cx="3096344" cy="523220"/>
          </a:xfrm>
          <a:prstGeom prst="rect">
            <a:avLst/>
          </a:prstGeom>
          <a:noFill/>
        </p:spPr>
        <p:txBody>
          <a:bodyPr wrap="square" rtlCol="0">
            <a:spAutoFit/>
          </a:bodyPr>
          <a:lstStyle/>
          <a:p>
            <a:pPr marL="342900" indent="-342900">
              <a:buFont typeface="Wingdings" panose="05000000000000000000" pitchFamily="2" charset="2"/>
              <a:buChar char="ü"/>
            </a:pPr>
            <a:r>
              <a:rPr lang="es-ES" sz="2800" dirty="0" smtClean="0">
                <a:solidFill>
                  <a:schemeClr val="bg1"/>
                </a:solidFill>
                <a:latin typeface="Times New Roman" panose="02020603050405020304" pitchFamily="18" charset="0"/>
                <a:cs typeface="Times New Roman" panose="02020603050405020304" pitchFamily="18" charset="0"/>
              </a:rPr>
              <a:t>ALUMNOS 2014 </a:t>
            </a:r>
          </a:p>
        </p:txBody>
      </p:sp>
      <p:sp>
        <p:nvSpPr>
          <p:cNvPr id="6" name="5 CuadroTexto"/>
          <p:cNvSpPr txBox="1"/>
          <p:nvPr/>
        </p:nvSpPr>
        <p:spPr>
          <a:xfrm>
            <a:off x="366812" y="3429000"/>
            <a:ext cx="2837036" cy="523220"/>
          </a:xfrm>
          <a:prstGeom prst="rect">
            <a:avLst/>
          </a:prstGeom>
          <a:noFill/>
        </p:spPr>
        <p:txBody>
          <a:bodyPr wrap="square" rtlCol="0">
            <a:spAutoFit/>
          </a:bodyPr>
          <a:lstStyle/>
          <a:p>
            <a:pPr marL="342900" indent="-342900">
              <a:buFont typeface="Wingdings" panose="05000000000000000000" pitchFamily="2" charset="2"/>
              <a:buChar char="ü"/>
            </a:pPr>
            <a:r>
              <a:rPr lang="es-ES" sz="2800" dirty="0" smtClean="0">
                <a:solidFill>
                  <a:schemeClr val="bg1"/>
                </a:solidFill>
                <a:latin typeface="Times New Roman" panose="02020603050405020304" pitchFamily="18" charset="0"/>
                <a:cs typeface="Times New Roman" panose="02020603050405020304" pitchFamily="18" charset="0"/>
              </a:rPr>
              <a:t>PROYECCIÓN</a:t>
            </a:r>
          </a:p>
        </p:txBody>
      </p:sp>
      <p:sp>
        <p:nvSpPr>
          <p:cNvPr id="7" name="6 Flecha derecha"/>
          <p:cNvSpPr/>
          <p:nvPr/>
        </p:nvSpPr>
        <p:spPr>
          <a:xfrm>
            <a:off x="4318113" y="1890410"/>
            <a:ext cx="615280" cy="28803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7 CuadroTexto"/>
          <p:cNvSpPr txBox="1"/>
          <p:nvPr/>
        </p:nvSpPr>
        <p:spPr>
          <a:xfrm>
            <a:off x="6084168" y="1711260"/>
            <a:ext cx="1440160" cy="646331"/>
          </a:xfrm>
          <a:prstGeom prst="rect">
            <a:avLst/>
          </a:prstGeom>
          <a:noFill/>
          <a:ln>
            <a:solidFill>
              <a:schemeClr val="bg1"/>
            </a:solidFill>
          </a:ln>
        </p:spPr>
        <p:txBody>
          <a:bodyPr wrap="square" rtlCol="0">
            <a:spAutoFit/>
          </a:bodyPr>
          <a:lstStyle/>
          <a:p>
            <a:pPr algn="ctr"/>
            <a:r>
              <a:rPr lang="es-ES" sz="3600" dirty="0" smtClean="0">
                <a:solidFill>
                  <a:schemeClr val="bg1"/>
                </a:solidFill>
                <a:latin typeface="Times New Roman" panose="02020603050405020304" pitchFamily="18" charset="0"/>
                <a:cs typeface="Times New Roman" panose="02020603050405020304" pitchFamily="18" charset="0"/>
              </a:rPr>
              <a:t>1460</a:t>
            </a:r>
            <a:r>
              <a:rPr lang="es-ES" sz="2800" dirty="0" smtClean="0">
                <a:solidFill>
                  <a:schemeClr val="bg1"/>
                </a:solidFill>
                <a:latin typeface="Times New Roman" panose="02020603050405020304" pitchFamily="18" charset="0"/>
                <a:cs typeface="Times New Roman" panose="02020603050405020304" pitchFamily="18" charset="0"/>
              </a:rPr>
              <a:t> </a:t>
            </a:r>
          </a:p>
        </p:txBody>
      </p:sp>
      <p:sp>
        <p:nvSpPr>
          <p:cNvPr id="9" name="8 CuadroTexto"/>
          <p:cNvSpPr txBox="1"/>
          <p:nvPr/>
        </p:nvSpPr>
        <p:spPr>
          <a:xfrm>
            <a:off x="6084168" y="3343988"/>
            <a:ext cx="1440159" cy="646331"/>
          </a:xfrm>
          <a:prstGeom prst="rect">
            <a:avLst/>
          </a:prstGeom>
          <a:noFill/>
          <a:ln>
            <a:solidFill>
              <a:schemeClr val="bg1"/>
            </a:solidFill>
          </a:ln>
        </p:spPr>
        <p:txBody>
          <a:bodyPr wrap="square" rtlCol="0">
            <a:spAutoFit/>
          </a:bodyPr>
          <a:lstStyle/>
          <a:p>
            <a:pPr algn="ctr"/>
            <a:r>
              <a:rPr lang="es-ES" sz="3600" dirty="0">
                <a:solidFill>
                  <a:schemeClr val="bg1"/>
                </a:solidFill>
                <a:latin typeface="Times New Roman" panose="02020603050405020304" pitchFamily="18" charset="0"/>
                <a:cs typeface="Times New Roman" panose="02020603050405020304" pitchFamily="18" charset="0"/>
              </a:rPr>
              <a:t>4500</a:t>
            </a:r>
            <a:r>
              <a:rPr lang="es-ES" sz="2800" dirty="0" smtClean="0">
                <a:solidFill>
                  <a:schemeClr val="bg1"/>
                </a:solidFill>
                <a:latin typeface="Times New Roman" panose="02020603050405020304" pitchFamily="18" charset="0"/>
                <a:cs typeface="Times New Roman" panose="02020603050405020304" pitchFamily="18" charset="0"/>
              </a:rPr>
              <a:t> </a:t>
            </a:r>
          </a:p>
        </p:txBody>
      </p:sp>
      <p:sp>
        <p:nvSpPr>
          <p:cNvPr id="10" name="9 Flecha derecha"/>
          <p:cNvSpPr/>
          <p:nvPr/>
        </p:nvSpPr>
        <p:spPr>
          <a:xfrm>
            <a:off x="4318113" y="3546594"/>
            <a:ext cx="615280" cy="28803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63638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4"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2" name="1 Rectángulo"/>
          <p:cNvSpPr/>
          <p:nvPr/>
        </p:nvSpPr>
        <p:spPr>
          <a:xfrm>
            <a:off x="205616" y="48223"/>
            <a:ext cx="8744303" cy="646331"/>
          </a:xfrm>
          <a:prstGeom prst="rect">
            <a:avLst/>
          </a:prstGeom>
        </p:spPr>
        <p:txBody>
          <a:bodyPr wrap="square">
            <a:spAutoFit/>
          </a:bodyPr>
          <a:lstStyle/>
          <a:p>
            <a:pPr lvl="0" algn="ctr"/>
            <a:r>
              <a:rPr lang="es-AR" sz="3600" u="sng" dirty="0" smtClean="0">
                <a:solidFill>
                  <a:prstClr val="white"/>
                </a:solidFill>
                <a:latin typeface="Times New Roman" pitchFamily="18" charset="0"/>
                <a:cs typeface="Times New Roman" pitchFamily="18" charset="0"/>
              </a:rPr>
              <a:t>PROGRAMA DE NECESIDADES</a:t>
            </a:r>
          </a:p>
        </p:txBody>
      </p:sp>
      <p:sp>
        <p:nvSpPr>
          <p:cNvPr id="3" name="2 CuadroTexto"/>
          <p:cNvSpPr txBox="1"/>
          <p:nvPr/>
        </p:nvSpPr>
        <p:spPr>
          <a:xfrm>
            <a:off x="395536" y="1196752"/>
            <a:ext cx="8352928" cy="2677656"/>
          </a:xfrm>
          <a:prstGeom prst="rect">
            <a:avLst/>
          </a:prstGeom>
          <a:noFill/>
        </p:spPr>
        <p:txBody>
          <a:bodyPr wrap="square" rtlCol="0">
            <a:spAutoFit/>
          </a:bodyPr>
          <a:lstStyle/>
          <a:p>
            <a:endParaRPr lang="es-ES" sz="2400" dirty="0">
              <a:solidFill>
                <a:schemeClr val="bg1"/>
              </a:solidFill>
              <a:latin typeface="Times New Roman" panose="02020603050405020304" pitchFamily="18" charset="0"/>
              <a:cs typeface="Times New Roman" panose="02020603050405020304" pitchFamily="18" charset="0"/>
            </a:endParaRPr>
          </a:p>
          <a:p>
            <a:r>
              <a:rPr lang="es-ES" sz="2400" dirty="0" smtClean="0">
                <a:solidFill>
                  <a:schemeClr val="bg1"/>
                </a:solidFill>
                <a:latin typeface="Times New Roman" panose="02020603050405020304" pitchFamily="18" charset="0"/>
                <a:cs typeface="Times New Roman" panose="02020603050405020304" pitchFamily="18" charset="0"/>
              </a:rPr>
              <a:t> </a:t>
            </a:r>
            <a:endParaRPr lang="es-ES" sz="2400" dirty="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endParaRPr lang="es-ES" sz="2400" dirty="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endParaRPr lang="es-ES" sz="2400" dirty="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endParaRPr lang="es-ES" sz="2400" dirty="0" smtClean="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endParaRPr lang="es-ES" sz="2400" dirty="0">
              <a:solidFill>
                <a:schemeClr val="bg1"/>
              </a:solidFill>
              <a:latin typeface="Times New Roman" panose="02020603050405020304" pitchFamily="18" charset="0"/>
              <a:cs typeface="Times New Roman" panose="02020603050405020304" pitchFamily="18" charset="0"/>
            </a:endParaRPr>
          </a:p>
          <a:p>
            <a:endParaRPr lang="es-ES" sz="2400" dirty="0" smtClean="0">
              <a:solidFill>
                <a:schemeClr val="bg1"/>
              </a:solidFill>
              <a:latin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61" y="908720"/>
            <a:ext cx="8846812" cy="5824537"/>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3 Rectángulo"/>
          <p:cNvSpPr/>
          <p:nvPr/>
        </p:nvSpPr>
        <p:spPr>
          <a:xfrm rot="20771584">
            <a:off x="5210410" y="2262883"/>
            <a:ext cx="936104" cy="70275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6 Rectángulo"/>
          <p:cNvSpPr/>
          <p:nvPr/>
        </p:nvSpPr>
        <p:spPr>
          <a:xfrm rot="20771584">
            <a:off x="6125861" y="1895952"/>
            <a:ext cx="714425" cy="1039369"/>
          </a:xfrm>
          <a:prstGeom prst="rect">
            <a:avLst/>
          </a:prstGeom>
          <a:noFill/>
          <a:ln w="508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7 Rectángulo"/>
          <p:cNvSpPr/>
          <p:nvPr/>
        </p:nvSpPr>
        <p:spPr>
          <a:xfrm rot="20771584">
            <a:off x="5032552" y="3826511"/>
            <a:ext cx="475485" cy="296448"/>
          </a:xfrm>
          <a:prstGeom prst="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8 Rectángulo"/>
          <p:cNvSpPr/>
          <p:nvPr/>
        </p:nvSpPr>
        <p:spPr>
          <a:xfrm>
            <a:off x="1907704" y="3140968"/>
            <a:ext cx="1656184" cy="1080120"/>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96965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3" name="2 Rectángulo"/>
          <p:cNvSpPr/>
          <p:nvPr/>
        </p:nvSpPr>
        <p:spPr>
          <a:xfrm>
            <a:off x="205616" y="371388"/>
            <a:ext cx="8744303" cy="646331"/>
          </a:xfrm>
          <a:prstGeom prst="rect">
            <a:avLst/>
          </a:prstGeom>
        </p:spPr>
        <p:txBody>
          <a:bodyPr wrap="square">
            <a:spAutoFit/>
          </a:bodyPr>
          <a:lstStyle/>
          <a:p>
            <a:pPr lvl="0" algn="ctr"/>
            <a:r>
              <a:rPr lang="es-AR" sz="3600" u="sng" dirty="0" smtClean="0">
                <a:solidFill>
                  <a:prstClr val="white"/>
                </a:solidFill>
                <a:latin typeface="Times New Roman" pitchFamily="18" charset="0"/>
                <a:cs typeface="Times New Roman" pitchFamily="18" charset="0"/>
              </a:rPr>
              <a:t>BIBLIOTECA</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39" y="371388"/>
            <a:ext cx="8942056" cy="636755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3 Rectángulo"/>
          <p:cNvSpPr/>
          <p:nvPr/>
        </p:nvSpPr>
        <p:spPr>
          <a:xfrm>
            <a:off x="2123728" y="4043796"/>
            <a:ext cx="3024336" cy="230425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4 Rectángulo"/>
          <p:cNvSpPr/>
          <p:nvPr/>
        </p:nvSpPr>
        <p:spPr>
          <a:xfrm>
            <a:off x="2123728" y="805294"/>
            <a:ext cx="3024336" cy="3238502"/>
          </a:xfrm>
          <a:prstGeom prst="rect">
            <a:avLst/>
          </a:prstGeom>
          <a:noFill/>
          <a:ln w="508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5 Rectángulo"/>
          <p:cNvSpPr/>
          <p:nvPr/>
        </p:nvSpPr>
        <p:spPr>
          <a:xfrm>
            <a:off x="5436096" y="805294"/>
            <a:ext cx="1584176" cy="1150270"/>
          </a:xfrm>
          <a:prstGeom prst="rect">
            <a:avLst/>
          </a:prstGeom>
          <a:noFill/>
          <a:ln w="50800">
            <a:solidFill>
              <a:srgbClr val="689C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6 Rectángulo"/>
          <p:cNvSpPr/>
          <p:nvPr/>
        </p:nvSpPr>
        <p:spPr>
          <a:xfrm>
            <a:off x="7020272" y="4043796"/>
            <a:ext cx="1692533" cy="1872208"/>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7 Rectángulo"/>
          <p:cNvSpPr/>
          <p:nvPr/>
        </p:nvSpPr>
        <p:spPr>
          <a:xfrm>
            <a:off x="7020272" y="805294"/>
            <a:ext cx="1692533" cy="3238502"/>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8 Rectángulo"/>
          <p:cNvSpPr/>
          <p:nvPr/>
        </p:nvSpPr>
        <p:spPr>
          <a:xfrm>
            <a:off x="6516216" y="1955564"/>
            <a:ext cx="504056" cy="3960440"/>
          </a:xfrm>
          <a:prstGeom prst="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9 Rectángulo"/>
          <p:cNvSpPr/>
          <p:nvPr/>
        </p:nvSpPr>
        <p:spPr>
          <a:xfrm>
            <a:off x="539552" y="4619860"/>
            <a:ext cx="1584176" cy="1296144"/>
          </a:xfrm>
          <a:prstGeom prst="rect">
            <a:avLst/>
          </a:prstGeom>
          <a:noFill/>
          <a:ln w="508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10 Rectángulo"/>
          <p:cNvSpPr/>
          <p:nvPr/>
        </p:nvSpPr>
        <p:spPr>
          <a:xfrm>
            <a:off x="539552" y="805294"/>
            <a:ext cx="1584176" cy="3814566"/>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7171" name="Picture 3" descr="C:\Users\Rodri\Dropbox\Proyecto Final\Proyecto Final actual\Planta\3d\bibliote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960" y="1122040"/>
            <a:ext cx="7429614" cy="557221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7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750"/>
                                        <p:tgtEl>
                                          <p:spTgt spid="7171"/>
                                        </p:tgtEl>
                                        <p:attrNameLst>
                                          <p:attrName>ppt_x</p:attrName>
                                        </p:attrNameLst>
                                      </p:cBhvr>
                                      <p:tavLst>
                                        <p:tav tm="0">
                                          <p:val>
                                            <p:strVal val="ppt_x"/>
                                          </p:val>
                                        </p:tav>
                                        <p:tav tm="100000">
                                          <p:val>
                                            <p:strVal val="ppt_x"/>
                                          </p:val>
                                        </p:tav>
                                      </p:tavLst>
                                    </p:anim>
                                    <p:anim calcmode="lin" valueType="num">
                                      <p:cBhvr additive="base">
                                        <p:cTn id="7" dur="750"/>
                                        <p:tgtEl>
                                          <p:spTgt spid="7171"/>
                                        </p:tgtEl>
                                        <p:attrNameLst>
                                          <p:attrName>ppt_y</p:attrName>
                                        </p:attrNameLst>
                                      </p:cBhvr>
                                      <p:tavLst>
                                        <p:tav tm="0">
                                          <p:val>
                                            <p:strVal val="ppt_y"/>
                                          </p:val>
                                        </p:tav>
                                        <p:tav tm="100000">
                                          <p:val>
                                            <p:strVal val="1+ppt_h/2"/>
                                          </p:val>
                                        </p:tav>
                                      </p:tavLst>
                                    </p:anim>
                                    <p:set>
                                      <p:cBhvr>
                                        <p:cTn id="8" dur="1" fill="hold">
                                          <p:stCondLst>
                                            <p:cond delay="749"/>
                                          </p:stCondLst>
                                        </p:cTn>
                                        <p:tgtEl>
                                          <p:spTgt spid="717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75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additive="base">
                                        <p:cTn id="54" dur="500" fill="hold"/>
                                        <p:tgtEl>
                                          <p:spTgt spid="10"/>
                                        </p:tgtEl>
                                        <p:attrNameLst>
                                          <p:attrName>ppt_x</p:attrName>
                                        </p:attrNameLst>
                                      </p:cBhvr>
                                      <p:tavLst>
                                        <p:tav tm="0">
                                          <p:val>
                                            <p:strVal val="#ppt_x"/>
                                          </p:val>
                                        </p:tav>
                                        <p:tav tm="100000">
                                          <p:val>
                                            <p:strVal val="#ppt_x"/>
                                          </p:val>
                                        </p:tav>
                                      </p:tavLst>
                                    </p:anim>
                                    <p:anim calcmode="lin" valueType="num">
                                      <p:cBhvr additive="base">
                                        <p:cTn id="5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500" fill="hold"/>
                                        <p:tgtEl>
                                          <p:spTgt spid="11"/>
                                        </p:tgtEl>
                                        <p:attrNameLst>
                                          <p:attrName>ppt_x</p:attrName>
                                        </p:attrNameLst>
                                      </p:cBhvr>
                                      <p:tavLst>
                                        <p:tav tm="0">
                                          <p:val>
                                            <p:strVal val="#ppt_x"/>
                                          </p:val>
                                        </p:tav>
                                        <p:tav tm="100000">
                                          <p:val>
                                            <p:strVal val="#ppt_x"/>
                                          </p:val>
                                        </p:tav>
                                      </p:tavLst>
                                    </p:anim>
                                    <p:anim calcmode="lin" valueType="num">
                                      <p:cBhvr additive="base">
                                        <p:cTn id="6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2" name="1 Rectángulo"/>
          <p:cNvSpPr/>
          <p:nvPr/>
        </p:nvSpPr>
        <p:spPr>
          <a:xfrm>
            <a:off x="205616" y="48223"/>
            <a:ext cx="8744303" cy="646331"/>
          </a:xfrm>
          <a:prstGeom prst="rect">
            <a:avLst/>
          </a:prstGeom>
        </p:spPr>
        <p:txBody>
          <a:bodyPr wrap="square">
            <a:spAutoFit/>
          </a:bodyPr>
          <a:lstStyle/>
          <a:p>
            <a:pPr lvl="0" algn="ctr"/>
            <a:r>
              <a:rPr lang="es-AR" sz="3600" u="sng" dirty="0" smtClean="0">
                <a:solidFill>
                  <a:prstClr val="white"/>
                </a:solidFill>
                <a:latin typeface="Times New Roman" pitchFamily="18" charset="0"/>
                <a:cs typeface="Times New Roman" pitchFamily="18" charset="0"/>
              </a:rPr>
              <a:t>AUDITORIO</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13" y="188640"/>
            <a:ext cx="8989894" cy="6336704"/>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4 Rectángulo"/>
          <p:cNvSpPr/>
          <p:nvPr/>
        </p:nvSpPr>
        <p:spPr>
          <a:xfrm>
            <a:off x="6012160" y="476672"/>
            <a:ext cx="1872208" cy="568863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5 Rectángulo"/>
          <p:cNvSpPr/>
          <p:nvPr/>
        </p:nvSpPr>
        <p:spPr>
          <a:xfrm>
            <a:off x="2771800" y="476672"/>
            <a:ext cx="3240360" cy="1512168"/>
          </a:xfrm>
          <a:prstGeom prst="rect">
            <a:avLst/>
          </a:prstGeom>
          <a:noFill/>
          <a:ln w="508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6 Rectángulo"/>
          <p:cNvSpPr/>
          <p:nvPr/>
        </p:nvSpPr>
        <p:spPr>
          <a:xfrm>
            <a:off x="2123728" y="476672"/>
            <a:ext cx="648072" cy="1512168"/>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7 Rectángulo"/>
          <p:cNvSpPr/>
          <p:nvPr/>
        </p:nvSpPr>
        <p:spPr>
          <a:xfrm>
            <a:off x="323528" y="1988840"/>
            <a:ext cx="5688632" cy="4176464"/>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8 Rectángulo"/>
          <p:cNvSpPr/>
          <p:nvPr/>
        </p:nvSpPr>
        <p:spPr>
          <a:xfrm>
            <a:off x="827584" y="476672"/>
            <a:ext cx="720080" cy="1512168"/>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6147" name="Picture 3" descr="C:\Users\Rodri\Dropbox\Proyecto Final\Proyecto Final actual\Planta\3d\auditorio para medi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505" y="1232756"/>
            <a:ext cx="7227510" cy="542063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54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750"/>
                                        <p:tgtEl>
                                          <p:spTgt spid="6147"/>
                                        </p:tgtEl>
                                        <p:attrNameLst>
                                          <p:attrName>ppt_x</p:attrName>
                                        </p:attrNameLst>
                                      </p:cBhvr>
                                      <p:tavLst>
                                        <p:tav tm="0">
                                          <p:val>
                                            <p:strVal val="ppt_x"/>
                                          </p:val>
                                        </p:tav>
                                        <p:tav tm="100000">
                                          <p:val>
                                            <p:strVal val="ppt_x"/>
                                          </p:val>
                                        </p:tav>
                                      </p:tavLst>
                                    </p:anim>
                                    <p:anim calcmode="lin" valueType="num">
                                      <p:cBhvr additive="base">
                                        <p:cTn id="7" dur="750"/>
                                        <p:tgtEl>
                                          <p:spTgt spid="6147"/>
                                        </p:tgtEl>
                                        <p:attrNameLst>
                                          <p:attrName>ppt_y</p:attrName>
                                        </p:attrNameLst>
                                      </p:cBhvr>
                                      <p:tavLst>
                                        <p:tav tm="0">
                                          <p:val>
                                            <p:strVal val="ppt_y"/>
                                          </p:val>
                                        </p:tav>
                                        <p:tav tm="100000">
                                          <p:val>
                                            <p:strVal val="1+ppt_h/2"/>
                                          </p:val>
                                        </p:tav>
                                      </p:tavLst>
                                    </p:anim>
                                    <p:set>
                                      <p:cBhvr>
                                        <p:cTn id="8" dur="1" fill="hold">
                                          <p:stCondLst>
                                            <p:cond delay="749"/>
                                          </p:stCondLst>
                                        </p:cTn>
                                        <p:tgtEl>
                                          <p:spTgt spid="614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4" name="3 CuadroTexto"/>
          <p:cNvSpPr txBox="1"/>
          <p:nvPr/>
        </p:nvSpPr>
        <p:spPr>
          <a:xfrm>
            <a:off x="2148880" y="233209"/>
            <a:ext cx="4824536" cy="584775"/>
          </a:xfrm>
          <a:prstGeom prst="rect">
            <a:avLst/>
          </a:prstGeom>
          <a:noFill/>
          <a:ln w="28575">
            <a:solidFill>
              <a:schemeClr val="tx1"/>
            </a:solidFill>
          </a:ln>
        </p:spPr>
        <p:txBody>
          <a:bodyPr wrap="square" rtlCol="0">
            <a:spAutoFit/>
          </a:bodyPr>
          <a:lstStyle/>
          <a:p>
            <a:pPr algn="ctr"/>
            <a:r>
              <a:rPr lang="es-ES" sz="3200" dirty="0" smtClean="0">
                <a:solidFill>
                  <a:schemeClr val="bg1"/>
                </a:solidFill>
                <a:latin typeface="Times New Roman" panose="02020603050405020304" pitchFamily="18" charset="0"/>
                <a:cs typeface="Times New Roman" panose="02020603050405020304" pitchFamily="18" charset="0"/>
              </a:rPr>
              <a:t>RELEVAMIENTO</a:t>
            </a:r>
            <a:endParaRPr lang="es-ES" sz="3200" dirty="0">
              <a:solidFill>
                <a:schemeClr val="bg1"/>
              </a:solidFill>
              <a:latin typeface="Times New Roman" panose="02020603050405020304" pitchFamily="18" charset="0"/>
              <a:cs typeface="Times New Roman" panose="02020603050405020304" pitchFamily="18" charset="0"/>
            </a:endParaRPr>
          </a:p>
        </p:txBody>
      </p:sp>
      <p:sp>
        <p:nvSpPr>
          <p:cNvPr id="5" name="4 CuadroTexto"/>
          <p:cNvSpPr txBox="1"/>
          <p:nvPr/>
        </p:nvSpPr>
        <p:spPr>
          <a:xfrm>
            <a:off x="1645834" y="1412776"/>
            <a:ext cx="5730018" cy="523220"/>
          </a:xfrm>
          <a:prstGeom prst="rect">
            <a:avLst/>
          </a:prstGeom>
          <a:noFill/>
          <a:ln w="28575">
            <a:solidFill>
              <a:schemeClr val="tx1"/>
            </a:solidFill>
          </a:ln>
        </p:spPr>
        <p:txBody>
          <a:bodyPr wrap="square" rtlCol="0">
            <a:spAutoFit/>
          </a:bodyPr>
          <a:lstStyle/>
          <a:p>
            <a:pPr algn="ctr"/>
            <a:r>
              <a:rPr lang="es-ES" sz="2800" dirty="0" smtClean="0">
                <a:solidFill>
                  <a:schemeClr val="bg1"/>
                </a:solidFill>
                <a:latin typeface="Times New Roman" panose="02020603050405020304" pitchFamily="18" charset="0"/>
                <a:cs typeface="Times New Roman" panose="02020603050405020304" pitchFamily="18" charset="0"/>
              </a:rPr>
              <a:t>DIAGNOSTICO Y OBJETIVOS</a:t>
            </a:r>
            <a:endParaRPr lang="es-ES" sz="2800" dirty="0">
              <a:solidFill>
                <a:schemeClr val="bg1"/>
              </a:solidFill>
              <a:latin typeface="Times New Roman" panose="02020603050405020304" pitchFamily="18" charset="0"/>
              <a:cs typeface="Times New Roman" panose="02020603050405020304" pitchFamily="18" charset="0"/>
            </a:endParaRPr>
          </a:p>
        </p:txBody>
      </p:sp>
      <p:sp>
        <p:nvSpPr>
          <p:cNvPr id="6" name="5 CuadroTexto"/>
          <p:cNvSpPr txBox="1"/>
          <p:nvPr/>
        </p:nvSpPr>
        <p:spPr>
          <a:xfrm>
            <a:off x="2088259" y="2566749"/>
            <a:ext cx="4824536" cy="523220"/>
          </a:xfrm>
          <a:prstGeom prst="rect">
            <a:avLst/>
          </a:prstGeom>
          <a:noFill/>
          <a:ln w="28575">
            <a:solidFill>
              <a:schemeClr val="tx1"/>
            </a:solidFill>
          </a:ln>
        </p:spPr>
        <p:txBody>
          <a:bodyPr wrap="square" rtlCol="0">
            <a:spAutoFit/>
          </a:bodyPr>
          <a:lstStyle/>
          <a:p>
            <a:pPr algn="ctr"/>
            <a:r>
              <a:rPr lang="es-ES" sz="2800" dirty="0" smtClean="0">
                <a:solidFill>
                  <a:schemeClr val="bg1"/>
                </a:solidFill>
                <a:latin typeface="Times New Roman" panose="02020603050405020304" pitchFamily="18" charset="0"/>
                <a:cs typeface="Times New Roman" panose="02020603050405020304" pitchFamily="18" charset="0"/>
              </a:rPr>
              <a:t>ANTEPROYECTOS</a:t>
            </a:r>
            <a:endParaRPr lang="es-ES" sz="2800" dirty="0">
              <a:solidFill>
                <a:schemeClr val="bg1"/>
              </a:solidFill>
              <a:latin typeface="Times New Roman" panose="02020603050405020304" pitchFamily="18" charset="0"/>
              <a:cs typeface="Times New Roman" panose="02020603050405020304" pitchFamily="18" charset="0"/>
            </a:endParaRPr>
          </a:p>
        </p:txBody>
      </p:sp>
      <p:sp>
        <p:nvSpPr>
          <p:cNvPr id="7" name="6 CuadroTexto"/>
          <p:cNvSpPr txBox="1"/>
          <p:nvPr/>
        </p:nvSpPr>
        <p:spPr>
          <a:xfrm>
            <a:off x="1817440" y="3806391"/>
            <a:ext cx="5366173" cy="523220"/>
          </a:xfrm>
          <a:prstGeom prst="rect">
            <a:avLst/>
          </a:prstGeom>
          <a:noFill/>
          <a:ln w="28575">
            <a:solidFill>
              <a:schemeClr val="tx1"/>
            </a:solidFill>
          </a:ln>
        </p:spPr>
        <p:txBody>
          <a:bodyPr wrap="square" rtlCol="0">
            <a:spAutoFit/>
          </a:bodyPr>
          <a:lstStyle/>
          <a:p>
            <a:pPr algn="ctr"/>
            <a:r>
              <a:rPr lang="es-ES" sz="2800" dirty="0" smtClean="0">
                <a:solidFill>
                  <a:schemeClr val="bg1"/>
                </a:solidFill>
                <a:latin typeface="Times New Roman" panose="02020603050405020304" pitchFamily="18" charset="0"/>
                <a:cs typeface="Times New Roman" panose="02020603050405020304" pitchFamily="18" charset="0"/>
              </a:rPr>
              <a:t>PROYECTO EJECUTIVO</a:t>
            </a:r>
            <a:endParaRPr lang="es-ES" sz="2800" dirty="0">
              <a:solidFill>
                <a:schemeClr val="bg1"/>
              </a:solidFill>
              <a:latin typeface="Times New Roman" panose="02020603050405020304" pitchFamily="18" charset="0"/>
              <a:cs typeface="Times New Roman" panose="02020603050405020304" pitchFamily="18" charset="0"/>
            </a:endParaRPr>
          </a:p>
        </p:txBody>
      </p:sp>
      <p:sp>
        <p:nvSpPr>
          <p:cNvPr id="8" name="7 CuadroTexto"/>
          <p:cNvSpPr txBox="1"/>
          <p:nvPr/>
        </p:nvSpPr>
        <p:spPr>
          <a:xfrm>
            <a:off x="2135026" y="5013176"/>
            <a:ext cx="4824536" cy="523220"/>
          </a:xfrm>
          <a:prstGeom prst="rect">
            <a:avLst/>
          </a:prstGeom>
          <a:noFill/>
          <a:ln w="28575">
            <a:solidFill>
              <a:schemeClr val="tx1"/>
            </a:solidFill>
          </a:ln>
        </p:spPr>
        <p:txBody>
          <a:bodyPr wrap="square" rtlCol="0">
            <a:spAutoFit/>
          </a:bodyPr>
          <a:lstStyle/>
          <a:p>
            <a:pPr algn="ctr"/>
            <a:r>
              <a:rPr lang="es-ES" sz="2800" dirty="0" smtClean="0">
                <a:solidFill>
                  <a:schemeClr val="bg1"/>
                </a:solidFill>
                <a:latin typeface="Times New Roman" panose="02020603050405020304" pitchFamily="18" charset="0"/>
                <a:cs typeface="Times New Roman" panose="02020603050405020304" pitchFamily="18" charset="0"/>
              </a:rPr>
              <a:t>IMPACTO AMBIENTAL</a:t>
            </a:r>
            <a:endParaRPr lang="es-ES" sz="2800" dirty="0">
              <a:solidFill>
                <a:schemeClr val="bg1"/>
              </a:solidFill>
              <a:latin typeface="Times New Roman" panose="02020603050405020304" pitchFamily="18" charset="0"/>
              <a:cs typeface="Times New Roman" panose="02020603050405020304" pitchFamily="18" charset="0"/>
            </a:endParaRPr>
          </a:p>
        </p:txBody>
      </p:sp>
      <p:sp>
        <p:nvSpPr>
          <p:cNvPr id="9" name="8 CuadroTexto"/>
          <p:cNvSpPr txBox="1"/>
          <p:nvPr/>
        </p:nvSpPr>
        <p:spPr>
          <a:xfrm>
            <a:off x="2705263" y="6165304"/>
            <a:ext cx="3456384" cy="523220"/>
          </a:xfrm>
          <a:prstGeom prst="rect">
            <a:avLst/>
          </a:prstGeom>
          <a:noFill/>
          <a:ln w="28575">
            <a:solidFill>
              <a:schemeClr val="tx1"/>
            </a:solidFill>
          </a:ln>
        </p:spPr>
        <p:txBody>
          <a:bodyPr wrap="square" rtlCol="0">
            <a:spAutoFit/>
          </a:bodyPr>
          <a:lstStyle/>
          <a:p>
            <a:pPr algn="ctr"/>
            <a:r>
              <a:rPr lang="es-ES" sz="2800" dirty="0" smtClean="0">
                <a:solidFill>
                  <a:schemeClr val="bg1"/>
                </a:solidFill>
                <a:latin typeface="Times New Roman" panose="02020603050405020304" pitchFamily="18" charset="0"/>
                <a:cs typeface="Times New Roman" panose="02020603050405020304" pitchFamily="18" charset="0"/>
              </a:rPr>
              <a:t>CONCLUSIÓN</a:t>
            </a:r>
            <a:endParaRPr lang="es-ES" sz="2800" dirty="0">
              <a:solidFill>
                <a:schemeClr val="bg1"/>
              </a:solidFill>
              <a:latin typeface="Times New Roman" panose="02020603050405020304" pitchFamily="18" charset="0"/>
              <a:cs typeface="Times New Roman" panose="02020603050405020304" pitchFamily="18" charset="0"/>
            </a:endParaRPr>
          </a:p>
        </p:txBody>
      </p:sp>
      <p:cxnSp>
        <p:nvCxnSpPr>
          <p:cNvPr id="11" name="10 Conector recto de flecha"/>
          <p:cNvCxnSpPr/>
          <p:nvPr/>
        </p:nvCxnSpPr>
        <p:spPr>
          <a:xfrm>
            <a:off x="4417042" y="908720"/>
            <a:ext cx="5471" cy="43204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4" name="13 Conector recto de flecha"/>
          <p:cNvCxnSpPr/>
          <p:nvPr/>
        </p:nvCxnSpPr>
        <p:spPr>
          <a:xfrm flipH="1">
            <a:off x="4427984" y="1991211"/>
            <a:ext cx="5471" cy="50563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7" name="16 Conector recto de flecha"/>
          <p:cNvCxnSpPr/>
          <p:nvPr/>
        </p:nvCxnSpPr>
        <p:spPr>
          <a:xfrm flipH="1">
            <a:off x="4411571" y="3159716"/>
            <a:ext cx="5471" cy="50563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8" name="17 Conector recto de flecha"/>
          <p:cNvCxnSpPr/>
          <p:nvPr/>
        </p:nvCxnSpPr>
        <p:spPr>
          <a:xfrm flipH="1">
            <a:off x="4406100" y="4389346"/>
            <a:ext cx="5471" cy="50563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9" name="18 Conector recto de flecha"/>
          <p:cNvCxnSpPr/>
          <p:nvPr/>
        </p:nvCxnSpPr>
        <p:spPr>
          <a:xfrm flipH="1">
            <a:off x="4419777" y="5602263"/>
            <a:ext cx="5471" cy="50563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294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par>
                                <p:cTn id="45" presetID="10"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2" name="1 Rectángulo"/>
          <p:cNvSpPr/>
          <p:nvPr/>
        </p:nvSpPr>
        <p:spPr>
          <a:xfrm>
            <a:off x="205616" y="48223"/>
            <a:ext cx="8744303" cy="646331"/>
          </a:xfrm>
          <a:prstGeom prst="rect">
            <a:avLst/>
          </a:prstGeom>
        </p:spPr>
        <p:txBody>
          <a:bodyPr wrap="square">
            <a:spAutoFit/>
          </a:bodyPr>
          <a:lstStyle/>
          <a:p>
            <a:pPr lvl="0" algn="ctr"/>
            <a:r>
              <a:rPr lang="es-AR" sz="3600" u="sng" dirty="0" smtClean="0">
                <a:solidFill>
                  <a:prstClr val="white"/>
                </a:solidFill>
                <a:latin typeface="Times New Roman" pitchFamily="18" charset="0"/>
                <a:cs typeface="Times New Roman" pitchFamily="18" charset="0"/>
              </a:rPr>
              <a:t>ELECCIÓN DEL TERRENO</a:t>
            </a:r>
          </a:p>
        </p:txBody>
      </p:sp>
      <p:sp>
        <p:nvSpPr>
          <p:cNvPr id="3" name="2 Rectángulo"/>
          <p:cNvSpPr/>
          <p:nvPr/>
        </p:nvSpPr>
        <p:spPr>
          <a:xfrm>
            <a:off x="344697" y="936264"/>
            <a:ext cx="8744303" cy="523220"/>
          </a:xfrm>
          <a:prstGeom prst="rect">
            <a:avLst/>
          </a:prstGeom>
        </p:spPr>
        <p:txBody>
          <a:bodyPr wrap="square">
            <a:spAutoFit/>
          </a:bodyPr>
          <a:lstStyle/>
          <a:p>
            <a:pPr lvl="0"/>
            <a:r>
              <a:rPr lang="es-AR" sz="2800" dirty="0" smtClean="0">
                <a:solidFill>
                  <a:prstClr val="white"/>
                </a:solidFill>
                <a:latin typeface="Times New Roman" pitchFamily="18" charset="0"/>
                <a:cs typeface="Times New Roman" pitchFamily="18" charset="0"/>
              </a:rPr>
              <a:t>TERRENOS PÚBLICOS DISPONIBLES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616" y="1700808"/>
            <a:ext cx="8681276" cy="4824536"/>
          </a:xfrm>
          <a:prstGeom prst="rect">
            <a:avLst/>
          </a:prstGeom>
          <a:noFill/>
          <a:ln w="38100">
            <a:solidFill>
              <a:schemeClr val="tx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6 Conector recto de flecha"/>
          <p:cNvCxnSpPr/>
          <p:nvPr/>
        </p:nvCxnSpPr>
        <p:spPr>
          <a:xfrm flipV="1">
            <a:off x="1403648" y="2204864"/>
            <a:ext cx="0" cy="936104"/>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1519772" y="2492896"/>
            <a:ext cx="504056" cy="769441"/>
          </a:xfrm>
          <a:prstGeom prst="rect">
            <a:avLst/>
          </a:prstGeom>
          <a:noFill/>
        </p:spPr>
        <p:txBody>
          <a:bodyPr wrap="square" rtlCol="0">
            <a:spAutoFit/>
          </a:bodyPr>
          <a:lstStyle/>
          <a:p>
            <a:r>
              <a:rPr lang="es-ES" sz="4400" b="1" dirty="0" smtClean="0">
                <a:solidFill>
                  <a:srgbClr val="FF0000"/>
                </a:solidFill>
              </a:rPr>
              <a:t>N</a:t>
            </a:r>
            <a:endParaRPr lang="es-ES" sz="4400" b="1" dirty="0">
              <a:solidFill>
                <a:srgbClr val="FF0000"/>
              </a:solidFill>
            </a:endParaRPr>
          </a:p>
        </p:txBody>
      </p:sp>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563" y="694554"/>
            <a:ext cx="8244408" cy="5974806"/>
          </a:xfrm>
          <a:prstGeom prst="rect">
            <a:avLst/>
          </a:prstGeom>
        </p:spPr>
      </p:pic>
    </p:spTree>
    <p:extLst>
      <p:ext uri="{BB962C8B-B14F-4D97-AF65-F5344CB8AC3E}">
        <p14:creationId xmlns:p14="http://schemas.microsoft.com/office/powerpoint/2010/main" val="267893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250"/>
                                        <p:tgtEl>
                                          <p:spTgt spid="4"/>
                                        </p:tgtEl>
                                      </p:cBhvr>
                                    </p:animEffect>
                                    <p:anim calcmode="lin" valueType="num">
                                      <p:cBhvr>
                                        <p:cTn id="14" dur="1250"/>
                                        <p:tgtEl>
                                          <p:spTgt spid="4"/>
                                        </p:tgtEl>
                                        <p:attrNameLst>
                                          <p:attrName>ppt_x</p:attrName>
                                        </p:attrNameLst>
                                      </p:cBhvr>
                                      <p:tavLst>
                                        <p:tav tm="0">
                                          <p:val>
                                            <p:strVal val="ppt_x"/>
                                          </p:val>
                                        </p:tav>
                                        <p:tav tm="100000">
                                          <p:val>
                                            <p:strVal val="ppt_x"/>
                                          </p:val>
                                        </p:tav>
                                      </p:tavLst>
                                    </p:anim>
                                    <p:anim calcmode="lin" valueType="num">
                                      <p:cBhvr>
                                        <p:cTn id="15" dur="1250"/>
                                        <p:tgtEl>
                                          <p:spTgt spid="4"/>
                                        </p:tgtEl>
                                        <p:attrNameLst>
                                          <p:attrName>ppt_y</p:attrName>
                                        </p:attrNameLst>
                                      </p:cBhvr>
                                      <p:tavLst>
                                        <p:tav tm="0">
                                          <p:val>
                                            <p:strVal val="ppt_y"/>
                                          </p:val>
                                        </p:tav>
                                        <p:tav tm="100000">
                                          <p:val>
                                            <p:strVal val="ppt_y+.1"/>
                                          </p:val>
                                        </p:tav>
                                      </p:tavLst>
                                    </p:anim>
                                    <p:set>
                                      <p:cBhvr>
                                        <p:cTn id="16" dur="1" fill="hold">
                                          <p:stCondLst>
                                            <p:cond delay="1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750"/>
                                        <p:tgtEl>
                                          <p:spTgt spid="307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75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75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3" name="2 CuadroTexto"/>
          <p:cNvSpPr txBox="1"/>
          <p:nvPr/>
        </p:nvSpPr>
        <p:spPr>
          <a:xfrm>
            <a:off x="539552" y="724613"/>
            <a:ext cx="8280920" cy="7848302"/>
          </a:xfrm>
          <a:prstGeom prst="rect">
            <a:avLst/>
          </a:prstGeom>
          <a:noFill/>
        </p:spPr>
        <p:txBody>
          <a:bodyPr wrap="square" rtlCol="0">
            <a:spAutoFit/>
          </a:bodyPr>
          <a:lstStyle/>
          <a:p>
            <a:pPr marL="342900" indent="-342900">
              <a:buFont typeface="Wingdings" panose="05000000000000000000" pitchFamily="2" charset="2"/>
              <a:buChar char="ü"/>
            </a:pPr>
            <a:endParaRPr lang="es-ES" sz="2400" dirty="0" smtClean="0">
              <a:solidFill>
                <a:schemeClr val="bg1"/>
              </a:solidFill>
              <a:latin typeface="Times New Roman" panose="02020603050405020304" pitchFamily="18" charset="0"/>
              <a:cs typeface="Times New Roman" panose="02020603050405020304" pitchFamily="18" charset="0"/>
            </a:endParaRPr>
          </a:p>
          <a:p>
            <a:endParaRPr lang="es-ES" sz="2400" dirty="0" smtClean="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endParaRPr lang="es-ES" sz="2400" dirty="0" smtClean="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es-ES" sz="2400" dirty="0" smtClean="0">
                <a:solidFill>
                  <a:schemeClr val="bg1"/>
                </a:solidFill>
                <a:latin typeface="Times New Roman" panose="02020603050405020304" pitchFamily="18" charset="0"/>
                <a:cs typeface="Times New Roman" panose="02020603050405020304" pitchFamily="18" charset="0"/>
              </a:rPr>
              <a:t>CRITERIOS </a:t>
            </a:r>
          </a:p>
          <a:p>
            <a:r>
              <a:rPr lang="es-ES" sz="2400" dirty="0" smtClean="0">
                <a:solidFill>
                  <a:schemeClr val="bg1"/>
                </a:solidFill>
                <a:latin typeface="Times New Roman" panose="02020603050405020304" pitchFamily="18" charset="0"/>
                <a:cs typeface="Times New Roman" panose="02020603050405020304" pitchFamily="18" charset="0"/>
              </a:rPr>
              <a:t>    DE ELECCIÓN		</a:t>
            </a:r>
          </a:p>
          <a:p>
            <a:endParaRPr lang="es-ES" sz="2400" dirty="0">
              <a:solidFill>
                <a:schemeClr val="bg1"/>
              </a:solidFill>
              <a:latin typeface="Times New Roman" panose="02020603050405020304" pitchFamily="18" charset="0"/>
              <a:cs typeface="Times New Roman" panose="02020603050405020304" pitchFamily="18" charset="0"/>
            </a:endParaRPr>
          </a:p>
          <a:p>
            <a:endParaRPr lang="es-ES" sz="2400" dirty="0" smtClean="0">
              <a:solidFill>
                <a:schemeClr val="bg1"/>
              </a:solidFill>
              <a:latin typeface="Times New Roman" panose="02020603050405020304" pitchFamily="18" charset="0"/>
              <a:cs typeface="Times New Roman" panose="02020603050405020304" pitchFamily="18" charset="0"/>
            </a:endParaRPr>
          </a:p>
          <a:p>
            <a:endParaRPr lang="es-ES" sz="2400" dirty="0">
              <a:solidFill>
                <a:schemeClr val="bg1"/>
              </a:solidFill>
              <a:latin typeface="Times New Roman" panose="02020603050405020304" pitchFamily="18" charset="0"/>
              <a:cs typeface="Times New Roman" panose="02020603050405020304" pitchFamily="18" charset="0"/>
            </a:endParaRPr>
          </a:p>
          <a:p>
            <a:endParaRPr lang="es-ES" sz="2400" dirty="0" smtClean="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endParaRPr lang="es-ES" sz="2400" dirty="0" smtClean="0">
              <a:solidFill>
                <a:schemeClr val="bg1"/>
              </a:solidFill>
              <a:latin typeface="Times New Roman" panose="02020603050405020304" pitchFamily="18" charset="0"/>
              <a:cs typeface="Times New Roman" panose="02020603050405020304" pitchFamily="18" charset="0"/>
            </a:endParaRPr>
          </a:p>
          <a:p>
            <a:endParaRPr lang="es-ES" sz="2400" dirty="0" smtClean="0">
              <a:solidFill>
                <a:schemeClr val="bg1"/>
              </a:solidFill>
              <a:latin typeface="Times New Roman" panose="02020603050405020304" pitchFamily="18" charset="0"/>
              <a:cs typeface="Times New Roman" panose="02020603050405020304" pitchFamily="18" charset="0"/>
            </a:endParaRPr>
          </a:p>
          <a:p>
            <a:endParaRPr lang="es-ES" sz="2400" dirty="0" smtClean="0">
              <a:solidFill>
                <a:schemeClr val="bg1"/>
              </a:solidFill>
              <a:latin typeface="Times New Roman" panose="02020603050405020304" pitchFamily="18" charset="0"/>
              <a:cs typeface="Times New Roman" panose="02020603050405020304" pitchFamily="18" charset="0"/>
            </a:endParaRPr>
          </a:p>
          <a:p>
            <a:r>
              <a:rPr lang="es-ES" sz="2400" dirty="0" smtClean="0">
                <a:solidFill>
                  <a:schemeClr val="bg1"/>
                </a:solidFill>
                <a:latin typeface="Times New Roman" panose="02020603050405020304" pitchFamily="18" charset="0"/>
                <a:cs typeface="Times New Roman" panose="02020603050405020304" pitchFamily="18" charset="0"/>
              </a:rPr>
              <a:t>	</a:t>
            </a:r>
          </a:p>
          <a:p>
            <a:pPr marL="342900" indent="-342900">
              <a:buFont typeface="Wingdings" panose="05000000000000000000" pitchFamily="2" charset="2"/>
              <a:buChar char="ü"/>
            </a:pPr>
            <a:endParaRPr lang="es-ES" sz="2400" dirty="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endParaRPr lang="es-ES" sz="2400" dirty="0" smtClean="0">
              <a:solidFill>
                <a:schemeClr val="bg1"/>
              </a:solidFill>
              <a:latin typeface="Times New Roman" panose="02020603050405020304" pitchFamily="18" charset="0"/>
              <a:cs typeface="Times New Roman" panose="02020603050405020304" pitchFamily="18" charset="0"/>
            </a:endParaRPr>
          </a:p>
          <a:p>
            <a:endParaRPr lang="es-ES" sz="2400" dirty="0">
              <a:solidFill>
                <a:schemeClr val="bg1"/>
              </a:solidFill>
              <a:latin typeface="Times New Roman" panose="02020603050405020304" pitchFamily="18" charset="0"/>
              <a:cs typeface="Times New Roman" panose="02020603050405020304" pitchFamily="18" charset="0"/>
            </a:endParaRPr>
          </a:p>
          <a:p>
            <a:endParaRPr lang="es-ES" sz="2400" dirty="0" smtClean="0">
              <a:solidFill>
                <a:schemeClr val="bg1"/>
              </a:solidFill>
              <a:latin typeface="Times New Roman" panose="02020603050405020304" pitchFamily="18" charset="0"/>
              <a:cs typeface="Times New Roman" panose="02020603050405020304" pitchFamily="18" charset="0"/>
            </a:endParaRPr>
          </a:p>
          <a:p>
            <a:endParaRPr lang="es-ES" sz="2400" dirty="0">
              <a:solidFill>
                <a:schemeClr val="bg1"/>
              </a:solidFill>
              <a:latin typeface="Times New Roman" panose="02020603050405020304" pitchFamily="18" charset="0"/>
              <a:cs typeface="Times New Roman" panose="02020603050405020304" pitchFamily="18" charset="0"/>
            </a:endParaRPr>
          </a:p>
          <a:p>
            <a:endParaRPr lang="es-ES" sz="2400" dirty="0" smtClean="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endParaRPr lang="es-ES" sz="2400" dirty="0">
              <a:solidFill>
                <a:schemeClr val="bg1"/>
              </a:solidFill>
              <a:latin typeface="Times New Roman" panose="02020603050405020304" pitchFamily="18" charset="0"/>
              <a:cs typeface="Times New Roman" panose="02020603050405020304" pitchFamily="18" charset="0"/>
            </a:endParaRPr>
          </a:p>
          <a:p>
            <a:endParaRPr lang="es-ES" sz="2400" dirty="0" smtClean="0">
              <a:solidFill>
                <a:schemeClr val="bg1"/>
              </a:solidFill>
              <a:latin typeface="Times New Roman" panose="02020603050405020304" pitchFamily="18" charset="0"/>
              <a:cs typeface="Times New Roman" panose="02020603050405020304" pitchFamily="18" charset="0"/>
            </a:endParaRPr>
          </a:p>
        </p:txBody>
      </p:sp>
      <p:sp>
        <p:nvSpPr>
          <p:cNvPr id="4" name="3 Flecha derecha"/>
          <p:cNvSpPr/>
          <p:nvPr/>
        </p:nvSpPr>
        <p:spPr>
          <a:xfrm>
            <a:off x="3425639" y="2420888"/>
            <a:ext cx="1152128" cy="28803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sp>
        <p:nvSpPr>
          <p:cNvPr id="5" name="4 Proceso alternativo"/>
          <p:cNvSpPr/>
          <p:nvPr/>
        </p:nvSpPr>
        <p:spPr>
          <a:xfrm>
            <a:off x="4716016" y="1071428"/>
            <a:ext cx="3672408" cy="3274984"/>
          </a:xfrm>
          <a:prstGeom prst="flowChartAlternateProcess">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5 CuadroTexto"/>
          <p:cNvSpPr txBox="1"/>
          <p:nvPr/>
        </p:nvSpPr>
        <p:spPr>
          <a:xfrm>
            <a:off x="5076056" y="1124744"/>
            <a:ext cx="2952328" cy="3447098"/>
          </a:xfrm>
          <a:prstGeom prst="rect">
            <a:avLst/>
          </a:prstGeom>
          <a:noFill/>
        </p:spPr>
        <p:txBody>
          <a:bodyPr wrap="square" rtlCol="0">
            <a:spAutoFit/>
          </a:bodyPr>
          <a:lstStyle/>
          <a:p>
            <a:pPr marL="285750" indent="-285750">
              <a:buFont typeface="Arial" panose="020B0604020202020204" pitchFamily="34" charset="0"/>
              <a:buChar char="•"/>
            </a:pPr>
            <a:r>
              <a:rPr lang="es-ES" sz="2000" dirty="0" smtClean="0">
                <a:solidFill>
                  <a:schemeClr val="bg1"/>
                </a:solidFill>
                <a:latin typeface="Times New Roman" panose="02020603050405020304" pitchFamily="18" charset="0"/>
                <a:cs typeface="Times New Roman" panose="02020603050405020304" pitchFamily="18" charset="0"/>
              </a:rPr>
              <a:t>Ubicación.</a:t>
            </a:r>
          </a:p>
          <a:p>
            <a:pPr marL="285750" indent="-285750">
              <a:buFont typeface="Arial" panose="020B0604020202020204" pitchFamily="34" charset="0"/>
              <a:buChar char="•"/>
            </a:pPr>
            <a:r>
              <a:rPr lang="es-ES" sz="2000" dirty="0" smtClean="0">
                <a:solidFill>
                  <a:schemeClr val="bg1"/>
                </a:solidFill>
                <a:latin typeface="Times New Roman" panose="02020603050405020304" pitchFamily="18" charset="0"/>
                <a:cs typeface="Times New Roman" panose="02020603050405020304" pitchFamily="18" charset="0"/>
              </a:rPr>
              <a:t>Superficie disponible.</a:t>
            </a:r>
          </a:p>
          <a:p>
            <a:pPr marL="285750" indent="-285750">
              <a:buFont typeface="Arial" panose="020B0604020202020204" pitchFamily="34" charset="0"/>
              <a:buChar char="•"/>
            </a:pPr>
            <a:r>
              <a:rPr lang="es-ES" sz="2000" dirty="0" smtClean="0">
                <a:solidFill>
                  <a:schemeClr val="bg1"/>
                </a:solidFill>
                <a:latin typeface="Times New Roman" panose="02020603050405020304" pitchFamily="18" charset="0"/>
                <a:cs typeface="Times New Roman" panose="02020603050405020304" pitchFamily="18" charset="0"/>
              </a:rPr>
              <a:t>Infraestructura.</a:t>
            </a:r>
          </a:p>
          <a:p>
            <a:pPr marL="285750" indent="-285750">
              <a:buFont typeface="Arial" panose="020B0604020202020204" pitchFamily="34" charset="0"/>
              <a:buChar char="•"/>
            </a:pPr>
            <a:r>
              <a:rPr lang="es-ES" sz="2000" dirty="0" smtClean="0">
                <a:solidFill>
                  <a:schemeClr val="bg1"/>
                </a:solidFill>
                <a:latin typeface="Times New Roman" panose="02020603050405020304" pitchFamily="18" charset="0"/>
                <a:cs typeface="Times New Roman" panose="02020603050405020304" pitchFamily="18" charset="0"/>
              </a:rPr>
              <a:t>Impacto urbano.</a:t>
            </a:r>
          </a:p>
          <a:p>
            <a:pPr marL="285750" indent="-285750">
              <a:buFont typeface="Arial" panose="020B0604020202020204" pitchFamily="34" charset="0"/>
              <a:buChar char="•"/>
            </a:pPr>
            <a:r>
              <a:rPr lang="es-ES" sz="2000" dirty="0" smtClean="0">
                <a:solidFill>
                  <a:schemeClr val="bg1"/>
                </a:solidFill>
                <a:latin typeface="Times New Roman" panose="02020603050405020304" pitchFamily="18" charset="0"/>
                <a:cs typeface="Times New Roman" panose="02020603050405020304" pitchFamily="18" charset="0"/>
              </a:rPr>
              <a:t>Accesibilidad.</a:t>
            </a:r>
          </a:p>
          <a:p>
            <a:pPr marL="285750" indent="-285750">
              <a:buFont typeface="Arial" panose="020B0604020202020204" pitchFamily="34" charset="0"/>
              <a:buChar char="•"/>
            </a:pPr>
            <a:r>
              <a:rPr lang="es-ES" sz="2000" dirty="0" smtClean="0">
                <a:solidFill>
                  <a:schemeClr val="bg1"/>
                </a:solidFill>
                <a:latin typeface="Times New Roman" panose="02020603050405020304" pitchFamily="18" charset="0"/>
                <a:cs typeface="Times New Roman" panose="02020603050405020304" pitchFamily="18" charset="0"/>
              </a:rPr>
              <a:t>Transporte.</a:t>
            </a:r>
          </a:p>
          <a:p>
            <a:pPr marL="285750" indent="-285750">
              <a:buFont typeface="Arial" panose="020B0604020202020204" pitchFamily="34" charset="0"/>
              <a:buChar char="•"/>
            </a:pPr>
            <a:r>
              <a:rPr lang="es-ES" sz="2000" dirty="0" smtClean="0">
                <a:solidFill>
                  <a:schemeClr val="bg1"/>
                </a:solidFill>
                <a:latin typeface="Times New Roman" panose="02020603050405020304" pitchFamily="18" charset="0"/>
                <a:cs typeface="Times New Roman" panose="02020603050405020304" pitchFamily="18" charset="0"/>
              </a:rPr>
              <a:t>Topografía.</a:t>
            </a:r>
          </a:p>
          <a:p>
            <a:pPr marL="285750" indent="-285750">
              <a:buFont typeface="Arial" panose="020B0604020202020204" pitchFamily="34" charset="0"/>
              <a:buChar char="•"/>
            </a:pPr>
            <a:r>
              <a:rPr lang="es-ES" sz="2000" dirty="0" smtClean="0">
                <a:solidFill>
                  <a:schemeClr val="bg1"/>
                </a:solidFill>
                <a:latin typeface="Times New Roman" panose="02020603050405020304" pitchFamily="18" charset="0"/>
                <a:cs typeface="Times New Roman" panose="02020603050405020304" pitchFamily="18" charset="0"/>
              </a:rPr>
              <a:t>Geometría del terreno.</a:t>
            </a:r>
          </a:p>
          <a:p>
            <a:pPr marL="285750" indent="-285750">
              <a:buFont typeface="Arial" panose="020B0604020202020204" pitchFamily="34" charset="0"/>
              <a:buChar char="•"/>
            </a:pPr>
            <a:r>
              <a:rPr lang="es-ES" sz="2000" dirty="0" smtClean="0">
                <a:solidFill>
                  <a:schemeClr val="bg1"/>
                </a:solidFill>
                <a:latin typeface="Times New Roman" panose="02020603050405020304" pitchFamily="18" charset="0"/>
                <a:cs typeface="Times New Roman" panose="02020603050405020304" pitchFamily="18" charset="0"/>
              </a:rPr>
              <a:t>Nivel de Inundación</a:t>
            </a:r>
          </a:p>
          <a:p>
            <a:pPr marL="285750" indent="-285750">
              <a:buFont typeface="Arial" panose="020B0604020202020204" pitchFamily="34" charset="0"/>
              <a:buChar char="•"/>
            </a:pPr>
            <a:r>
              <a:rPr lang="es-ES" sz="2000" dirty="0" smtClean="0">
                <a:solidFill>
                  <a:schemeClr val="bg1"/>
                </a:solidFill>
                <a:latin typeface="Times New Roman" panose="02020603050405020304" pitchFamily="18" charset="0"/>
                <a:cs typeface="Times New Roman" panose="02020603050405020304" pitchFamily="18" charset="0"/>
              </a:rPr>
              <a:t>Servicios disponibles.</a:t>
            </a:r>
          </a:p>
          <a:p>
            <a:endParaRPr lang="es-ES" dirty="0"/>
          </a:p>
        </p:txBody>
      </p:sp>
      <p:sp>
        <p:nvSpPr>
          <p:cNvPr id="8" name="7 Rectángulo"/>
          <p:cNvSpPr/>
          <p:nvPr/>
        </p:nvSpPr>
        <p:spPr>
          <a:xfrm>
            <a:off x="205616" y="48223"/>
            <a:ext cx="8744303" cy="646331"/>
          </a:xfrm>
          <a:prstGeom prst="rect">
            <a:avLst/>
          </a:prstGeom>
        </p:spPr>
        <p:txBody>
          <a:bodyPr wrap="square">
            <a:spAutoFit/>
          </a:bodyPr>
          <a:lstStyle/>
          <a:p>
            <a:pPr lvl="0" algn="ctr"/>
            <a:r>
              <a:rPr lang="es-AR" sz="3600" u="sng" dirty="0" smtClean="0">
                <a:solidFill>
                  <a:prstClr val="white"/>
                </a:solidFill>
                <a:latin typeface="Times New Roman" pitchFamily="18" charset="0"/>
                <a:cs typeface="Times New Roman" pitchFamily="18" charset="0"/>
              </a:rPr>
              <a:t>ELECCIÓN DEL TERRENO</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616" y="3212976"/>
            <a:ext cx="3986368" cy="3404089"/>
          </a:xfrm>
          <a:prstGeom prst="rect">
            <a:avLst/>
          </a:prstGeom>
          <a:noFill/>
          <a:ln w="38100">
            <a:solidFill>
              <a:schemeClr val="tx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CuadroTexto"/>
          <p:cNvSpPr txBox="1"/>
          <p:nvPr/>
        </p:nvSpPr>
        <p:spPr>
          <a:xfrm>
            <a:off x="4574883" y="4571962"/>
            <a:ext cx="4375036" cy="1477328"/>
          </a:xfrm>
          <a:prstGeom prst="rect">
            <a:avLst/>
          </a:prstGeom>
          <a:noFill/>
          <a:ln w="28575">
            <a:solidFill>
              <a:schemeClr val="bg1"/>
            </a:solidFill>
          </a:ln>
        </p:spPr>
        <p:txBody>
          <a:bodyPr wrap="square" rtlCol="0">
            <a:spAutoFit/>
          </a:bodyPr>
          <a:lstStyle/>
          <a:p>
            <a:r>
              <a:rPr lang="es-ES" dirty="0" smtClean="0">
                <a:solidFill>
                  <a:schemeClr val="bg1"/>
                </a:solidFill>
              </a:rPr>
              <a:t>Superficie: 28.000 m2</a:t>
            </a:r>
          </a:p>
          <a:p>
            <a:endParaRPr lang="es-ES" dirty="0" smtClean="0">
              <a:solidFill>
                <a:schemeClr val="bg1"/>
              </a:solidFill>
            </a:endParaRPr>
          </a:p>
          <a:p>
            <a:r>
              <a:rPr lang="es-ES" dirty="0" smtClean="0">
                <a:solidFill>
                  <a:schemeClr val="bg1"/>
                </a:solidFill>
              </a:rPr>
              <a:t>Está </a:t>
            </a:r>
            <a:r>
              <a:rPr lang="es-ES" dirty="0">
                <a:solidFill>
                  <a:schemeClr val="bg1"/>
                </a:solidFill>
              </a:rPr>
              <a:t>limitado </a:t>
            </a:r>
            <a:r>
              <a:rPr lang="es-ES" dirty="0" smtClean="0">
                <a:solidFill>
                  <a:schemeClr val="bg1"/>
                </a:solidFill>
              </a:rPr>
              <a:t>al norte por Av. </a:t>
            </a:r>
            <a:r>
              <a:rPr lang="es-ES" dirty="0">
                <a:solidFill>
                  <a:schemeClr val="bg1"/>
                </a:solidFill>
              </a:rPr>
              <a:t>Martin M. de Güemes</a:t>
            </a:r>
            <a:r>
              <a:rPr lang="es-ES" dirty="0" smtClean="0">
                <a:solidFill>
                  <a:schemeClr val="bg1"/>
                </a:solidFill>
              </a:rPr>
              <a:t>, al Oeste por </a:t>
            </a:r>
            <a:r>
              <a:rPr lang="es-ES" dirty="0">
                <a:solidFill>
                  <a:schemeClr val="bg1"/>
                </a:solidFill>
              </a:rPr>
              <a:t>Calle </a:t>
            </a:r>
            <a:r>
              <a:rPr lang="es-ES" dirty="0" smtClean="0">
                <a:solidFill>
                  <a:schemeClr val="bg1"/>
                </a:solidFill>
              </a:rPr>
              <a:t>Los Troperos y al Este </a:t>
            </a:r>
            <a:r>
              <a:rPr lang="es-ES" dirty="0">
                <a:solidFill>
                  <a:schemeClr val="bg1"/>
                </a:solidFill>
              </a:rPr>
              <a:t>por </a:t>
            </a:r>
            <a:r>
              <a:rPr lang="es-ES" dirty="0" smtClean="0">
                <a:solidFill>
                  <a:schemeClr val="bg1"/>
                </a:solidFill>
              </a:rPr>
              <a:t>calle Juan </a:t>
            </a:r>
            <a:r>
              <a:rPr lang="es-ES" dirty="0">
                <a:solidFill>
                  <a:schemeClr val="bg1"/>
                </a:solidFill>
              </a:rPr>
              <a:t>Domingo Perón. </a:t>
            </a:r>
          </a:p>
        </p:txBody>
      </p:sp>
      <p:cxnSp>
        <p:nvCxnSpPr>
          <p:cNvPr id="11" name="10 Conector recto de flecha"/>
          <p:cNvCxnSpPr/>
          <p:nvPr/>
        </p:nvCxnSpPr>
        <p:spPr>
          <a:xfrm flipV="1">
            <a:off x="493916" y="3410308"/>
            <a:ext cx="0" cy="936104"/>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11 CuadroTexto"/>
          <p:cNvSpPr txBox="1"/>
          <p:nvPr/>
        </p:nvSpPr>
        <p:spPr>
          <a:xfrm>
            <a:off x="610040" y="3698340"/>
            <a:ext cx="504056" cy="769441"/>
          </a:xfrm>
          <a:prstGeom prst="rect">
            <a:avLst/>
          </a:prstGeom>
          <a:noFill/>
        </p:spPr>
        <p:txBody>
          <a:bodyPr wrap="square" rtlCol="0">
            <a:spAutoFit/>
          </a:bodyPr>
          <a:lstStyle/>
          <a:p>
            <a:r>
              <a:rPr lang="es-ES" sz="4400" b="1" dirty="0" smtClean="0">
                <a:solidFill>
                  <a:srgbClr val="FF0000"/>
                </a:solidFill>
              </a:rPr>
              <a:t>N</a:t>
            </a:r>
            <a:endParaRPr lang="es-ES" sz="4400" b="1" dirty="0">
              <a:solidFill>
                <a:srgbClr val="FF0000"/>
              </a:solidFill>
            </a:endParaRPr>
          </a:p>
        </p:txBody>
      </p:sp>
    </p:spTree>
    <p:extLst>
      <p:ext uri="{BB962C8B-B14F-4D97-AF65-F5344CB8AC3E}">
        <p14:creationId xmlns:p14="http://schemas.microsoft.com/office/powerpoint/2010/main" val="28631976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2" name="1 Rectángulo"/>
          <p:cNvSpPr/>
          <p:nvPr/>
        </p:nvSpPr>
        <p:spPr>
          <a:xfrm>
            <a:off x="205616" y="48223"/>
            <a:ext cx="8744303" cy="646331"/>
          </a:xfrm>
          <a:prstGeom prst="rect">
            <a:avLst/>
          </a:prstGeom>
        </p:spPr>
        <p:txBody>
          <a:bodyPr wrap="square">
            <a:spAutoFit/>
          </a:bodyPr>
          <a:lstStyle/>
          <a:p>
            <a:pPr lvl="0" algn="ctr"/>
            <a:r>
              <a:rPr lang="es-AR" sz="3600" u="sng" dirty="0" smtClean="0">
                <a:solidFill>
                  <a:prstClr val="white"/>
                </a:solidFill>
                <a:latin typeface="Times New Roman" pitchFamily="18" charset="0"/>
                <a:cs typeface="Times New Roman" pitchFamily="18" charset="0"/>
              </a:rPr>
              <a:t>IMAGEN 3D</a:t>
            </a:r>
          </a:p>
        </p:txBody>
      </p:sp>
    </p:spTree>
    <p:extLst>
      <p:ext uri="{BB962C8B-B14F-4D97-AF65-F5344CB8AC3E}">
        <p14:creationId xmlns:p14="http://schemas.microsoft.com/office/powerpoint/2010/main" val="2632798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2" name="1 Rectángulo"/>
          <p:cNvSpPr/>
          <p:nvPr/>
        </p:nvSpPr>
        <p:spPr>
          <a:xfrm>
            <a:off x="205616" y="48223"/>
            <a:ext cx="8744303" cy="646331"/>
          </a:xfrm>
          <a:prstGeom prst="rect">
            <a:avLst/>
          </a:prstGeom>
        </p:spPr>
        <p:txBody>
          <a:bodyPr wrap="square">
            <a:spAutoFit/>
          </a:bodyPr>
          <a:lstStyle/>
          <a:p>
            <a:pPr lvl="0" algn="ctr"/>
            <a:r>
              <a:rPr lang="es-AR" sz="3600" u="sng" dirty="0" smtClean="0">
                <a:solidFill>
                  <a:prstClr val="white"/>
                </a:solidFill>
                <a:latin typeface="Times New Roman" pitchFamily="18" charset="0"/>
                <a:cs typeface="Times New Roman" pitchFamily="18" charset="0"/>
              </a:rPr>
              <a:t>PRESUPUESTO</a:t>
            </a:r>
          </a:p>
        </p:txBody>
      </p:sp>
      <p:sp>
        <p:nvSpPr>
          <p:cNvPr id="3" name="2 Rectángulo"/>
          <p:cNvSpPr/>
          <p:nvPr/>
        </p:nvSpPr>
        <p:spPr>
          <a:xfrm>
            <a:off x="75685" y="6116617"/>
            <a:ext cx="8744303" cy="461665"/>
          </a:xfrm>
          <a:prstGeom prst="rect">
            <a:avLst/>
          </a:prstGeom>
        </p:spPr>
        <p:txBody>
          <a:bodyPr wrap="square">
            <a:spAutoFit/>
          </a:bodyPr>
          <a:lstStyle/>
          <a:p>
            <a:pPr lvl="0"/>
            <a:r>
              <a:rPr lang="es-AR" sz="2400" dirty="0" smtClean="0">
                <a:solidFill>
                  <a:srgbClr val="FFFF00"/>
                </a:solidFill>
                <a:latin typeface="Times New Roman" pitchFamily="18" charset="0"/>
                <a:cs typeface="Times New Roman" pitchFamily="18" charset="0"/>
              </a:rPr>
              <a:t>PRESUPUESTO TOTAL:  $ 24.500.000,00.</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17" t="1254" r="978" b="1433"/>
          <a:stretch/>
        </p:blipFill>
        <p:spPr bwMode="auto">
          <a:xfrm>
            <a:off x="1238250" y="838200"/>
            <a:ext cx="6677025" cy="5172076"/>
          </a:xfrm>
          <a:prstGeom prst="rect">
            <a:avLst/>
          </a:prstGeom>
          <a:noFill/>
          <a:ln w="571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732162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2" name="1 Rectángulo"/>
          <p:cNvSpPr/>
          <p:nvPr/>
        </p:nvSpPr>
        <p:spPr>
          <a:xfrm>
            <a:off x="205616" y="48223"/>
            <a:ext cx="8744303" cy="646331"/>
          </a:xfrm>
          <a:prstGeom prst="rect">
            <a:avLst/>
          </a:prstGeom>
        </p:spPr>
        <p:txBody>
          <a:bodyPr wrap="square">
            <a:spAutoFit/>
          </a:bodyPr>
          <a:lstStyle/>
          <a:p>
            <a:pPr lvl="0" algn="ctr"/>
            <a:r>
              <a:rPr lang="es-AR" sz="3600" u="sng" dirty="0" smtClean="0">
                <a:solidFill>
                  <a:prstClr val="white"/>
                </a:solidFill>
                <a:latin typeface="Times New Roman" pitchFamily="18" charset="0"/>
                <a:cs typeface="Times New Roman" pitchFamily="18" charset="0"/>
              </a:rPr>
              <a:t>PROYECTO EJECUTIVO</a:t>
            </a:r>
          </a:p>
        </p:txBody>
      </p:sp>
      <p:sp>
        <p:nvSpPr>
          <p:cNvPr id="3" name="2 Rectángulo"/>
          <p:cNvSpPr/>
          <p:nvPr/>
        </p:nvSpPr>
        <p:spPr>
          <a:xfrm>
            <a:off x="344698" y="996231"/>
            <a:ext cx="8744303" cy="523220"/>
          </a:xfrm>
          <a:prstGeom prst="rect">
            <a:avLst/>
          </a:prstGeom>
        </p:spPr>
        <p:txBody>
          <a:bodyPr wrap="square">
            <a:spAutoFit/>
          </a:bodyPr>
          <a:lstStyle/>
          <a:p>
            <a:pPr lvl="0"/>
            <a:r>
              <a:rPr lang="es-AR" sz="2800" dirty="0" smtClean="0">
                <a:solidFill>
                  <a:prstClr val="white"/>
                </a:solidFill>
                <a:latin typeface="Times New Roman" pitchFamily="18" charset="0"/>
                <a:cs typeface="Times New Roman" pitchFamily="18" charset="0"/>
              </a:rPr>
              <a:t>AUDITORIO</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720" y="1700808"/>
            <a:ext cx="7950093" cy="502726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068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750" fill="hold"/>
                                        <p:tgtEl>
                                          <p:spTgt spid="1026"/>
                                        </p:tgtEl>
                                        <p:attrNameLst>
                                          <p:attrName>ppt_x</p:attrName>
                                        </p:attrNameLst>
                                      </p:cBhvr>
                                      <p:tavLst>
                                        <p:tav tm="0">
                                          <p:val>
                                            <p:strVal val="#ppt_x"/>
                                          </p:val>
                                        </p:tav>
                                        <p:tav tm="100000">
                                          <p:val>
                                            <p:strVal val="#ppt_x"/>
                                          </p:val>
                                        </p:tav>
                                      </p:tavLst>
                                    </p:anim>
                                    <p:anim calcmode="lin" valueType="num">
                                      <p:cBhvr additive="base">
                                        <p:cTn id="12" dur="75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2" name="1 Rectángulo"/>
          <p:cNvSpPr/>
          <p:nvPr/>
        </p:nvSpPr>
        <p:spPr>
          <a:xfrm>
            <a:off x="205616" y="48223"/>
            <a:ext cx="8744303" cy="646331"/>
          </a:xfrm>
          <a:prstGeom prst="rect">
            <a:avLst/>
          </a:prstGeom>
        </p:spPr>
        <p:txBody>
          <a:bodyPr wrap="square">
            <a:spAutoFit/>
          </a:bodyPr>
          <a:lstStyle/>
          <a:p>
            <a:pPr lvl="0" algn="ctr"/>
            <a:r>
              <a:rPr lang="es-AR" sz="3600" u="sng" dirty="0" smtClean="0">
                <a:solidFill>
                  <a:prstClr val="white"/>
                </a:solidFill>
                <a:latin typeface="Times New Roman" pitchFamily="18" charset="0"/>
                <a:cs typeface="Times New Roman" pitchFamily="18" charset="0"/>
              </a:rPr>
              <a:t>DISEÑO ESTRUCTURAL</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069" y="1052451"/>
            <a:ext cx="3209925" cy="470535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4043" y="1052451"/>
            <a:ext cx="5295876" cy="3427264"/>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869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750" fill="hold"/>
                                        <p:tgtEl>
                                          <p:spTgt spid="2050"/>
                                        </p:tgtEl>
                                        <p:attrNameLst>
                                          <p:attrName>ppt_x</p:attrName>
                                        </p:attrNameLst>
                                      </p:cBhvr>
                                      <p:tavLst>
                                        <p:tav tm="0">
                                          <p:val>
                                            <p:strVal val="#ppt_x"/>
                                          </p:val>
                                        </p:tav>
                                        <p:tav tm="100000">
                                          <p:val>
                                            <p:strVal val="#ppt_x"/>
                                          </p:val>
                                        </p:tav>
                                      </p:tavLst>
                                    </p:anim>
                                    <p:anim calcmode="lin" valueType="num">
                                      <p:cBhvr additive="base">
                                        <p:cTn id="8" dur="75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0"/>
                                  </p:stCondLst>
                                  <p:childTnLst>
                                    <p:set>
                                      <p:cBhvr>
                                        <p:cTn id="11" dur="1" fill="hold">
                                          <p:stCondLst>
                                            <p:cond delay="0"/>
                                          </p:stCondLst>
                                        </p:cTn>
                                        <p:tgtEl>
                                          <p:spTgt spid="2051"/>
                                        </p:tgtEl>
                                        <p:attrNameLst>
                                          <p:attrName>style.visibility</p:attrName>
                                        </p:attrNameLst>
                                      </p:cBhvr>
                                      <p:to>
                                        <p:strVal val="visible"/>
                                      </p:to>
                                    </p:set>
                                    <p:anim calcmode="lin" valueType="num">
                                      <p:cBhvr additive="base">
                                        <p:cTn id="12" dur="750" fill="hold"/>
                                        <p:tgtEl>
                                          <p:spTgt spid="2051"/>
                                        </p:tgtEl>
                                        <p:attrNameLst>
                                          <p:attrName>ppt_x</p:attrName>
                                        </p:attrNameLst>
                                      </p:cBhvr>
                                      <p:tavLst>
                                        <p:tav tm="0">
                                          <p:val>
                                            <p:strVal val="#ppt_x"/>
                                          </p:val>
                                        </p:tav>
                                        <p:tav tm="100000">
                                          <p:val>
                                            <p:strVal val="#ppt_x"/>
                                          </p:val>
                                        </p:tav>
                                      </p:tavLst>
                                    </p:anim>
                                    <p:anim calcmode="lin" valueType="num">
                                      <p:cBhvr additive="base">
                                        <p:cTn id="13" dur="750" fill="hold"/>
                                        <p:tgtEl>
                                          <p:spTgt spid="20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2" name="1 Rectángulo"/>
          <p:cNvSpPr/>
          <p:nvPr/>
        </p:nvSpPr>
        <p:spPr>
          <a:xfrm>
            <a:off x="205616" y="48223"/>
            <a:ext cx="8744303" cy="646331"/>
          </a:xfrm>
          <a:prstGeom prst="rect">
            <a:avLst/>
          </a:prstGeom>
        </p:spPr>
        <p:txBody>
          <a:bodyPr wrap="square">
            <a:spAutoFit/>
          </a:bodyPr>
          <a:lstStyle/>
          <a:p>
            <a:pPr lvl="0" algn="ctr"/>
            <a:r>
              <a:rPr lang="es-AR" sz="3600" u="sng" dirty="0" smtClean="0">
                <a:solidFill>
                  <a:prstClr val="white"/>
                </a:solidFill>
                <a:latin typeface="Times New Roman" pitchFamily="18" charset="0"/>
                <a:cs typeface="Times New Roman" pitchFamily="18" charset="0"/>
              </a:rPr>
              <a:t>AISLAMIENTO ACUSTICO</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47" r="2187"/>
          <a:stretch/>
        </p:blipFill>
        <p:spPr bwMode="auto">
          <a:xfrm>
            <a:off x="112372" y="1848272"/>
            <a:ext cx="8930789" cy="4044903"/>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698" y="1519452"/>
            <a:ext cx="8333740" cy="5158982"/>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083" y="694554"/>
            <a:ext cx="8812972" cy="6060073"/>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1662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750"/>
                                        <p:tgtEl>
                                          <p:spTgt spid="5"/>
                                        </p:tgtEl>
                                        <p:attrNameLst>
                                          <p:attrName>ppt_x</p:attrName>
                                        </p:attrNameLst>
                                      </p:cBhvr>
                                      <p:tavLst>
                                        <p:tav tm="0">
                                          <p:val>
                                            <p:strVal val="ppt_x"/>
                                          </p:val>
                                        </p:tav>
                                        <p:tav tm="100000">
                                          <p:val>
                                            <p:strVal val="ppt_x"/>
                                          </p:val>
                                        </p:tav>
                                      </p:tavLst>
                                    </p:anim>
                                    <p:anim calcmode="lin" valueType="num">
                                      <p:cBhvr additive="base">
                                        <p:cTn id="13" dur="750"/>
                                        <p:tgtEl>
                                          <p:spTgt spid="5"/>
                                        </p:tgtEl>
                                        <p:attrNameLst>
                                          <p:attrName>ppt_y</p:attrName>
                                        </p:attrNameLst>
                                      </p:cBhvr>
                                      <p:tavLst>
                                        <p:tav tm="0">
                                          <p:val>
                                            <p:strVal val="ppt_y"/>
                                          </p:val>
                                        </p:tav>
                                        <p:tav tm="100000">
                                          <p:val>
                                            <p:strVal val="1+ppt_h/2"/>
                                          </p:val>
                                        </p:tav>
                                      </p:tavLst>
                                    </p:anim>
                                    <p:set>
                                      <p:cBhvr>
                                        <p:cTn id="14" dur="1" fill="hold">
                                          <p:stCondLst>
                                            <p:cond delay="749"/>
                                          </p:stCondLst>
                                        </p:cTn>
                                        <p:tgtEl>
                                          <p:spTgt spid="5"/>
                                        </p:tgtEl>
                                        <p:attrNameLst>
                                          <p:attrName>style.visibility</p:attrName>
                                        </p:attrNameLst>
                                      </p:cBhvr>
                                      <p:to>
                                        <p:strVal val="hidden"/>
                                      </p:to>
                                    </p:set>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750" fill="hold"/>
                                        <p:tgtEl>
                                          <p:spTgt spid="7"/>
                                        </p:tgtEl>
                                        <p:attrNameLst>
                                          <p:attrName>ppt_x</p:attrName>
                                        </p:attrNameLst>
                                      </p:cBhvr>
                                      <p:tavLst>
                                        <p:tav tm="0">
                                          <p:val>
                                            <p:strVal val="#ppt_x"/>
                                          </p:val>
                                        </p:tav>
                                        <p:tav tm="100000">
                                          <p:val>
                                            <p:strVal val="#ppt_x"/>
                                          </p:val>
                                        </p:tav>
                                      </p:tavLst>
                                    </p:anim>
                                    <p:anim calcmode="lin" valueType="num">
                                      <p:cBhvr additive="base">
                                        <p:cTn id="18"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7"/>
                                        </p:tgtEl>
                                        <p:attrNameLst>
                                          <p:attrName>ppt_x</p:attrName>
                                        </p:attrNameLst>
                                      </p:cBhvr>
                                      <p:tavLst>
                                        <p:tav tm="0">
                                          <p:val>
                                            <p:strVal val="ppt_x"/>
                                          </p:val>
                                        </p:tav>
                                        <p:tav tm="100000">
                                          <p:val>
                                            <p:strVal val="ppt_x"/>
                                          </p:val>
                                        </p:tav>
                                      </p:tavLst>
                                    </p:anim>
                                    <p:anim calcmode="lin" valueType="num">
                                      <p:cBhvr additive="base">
                                        <p:cTn id="23" dur="500"/>
                                        <p:tgtEl>
                                          <p:spTgt spid="7"/>
                                        </p:tgtEl>
                                        <p:attrNameLst>
                                          <p:attrName>ppt_y</p:attrName>
                                        </p:attrNameLst>
                                      </p:cBhvr>
                                      <p:tavLst>
                                        <p:tav tm="0">
                                          <p:val>
                                            <p:strVal val="ppt_y"/>
                                          </p:val>
                                        </p:tav>
                                        <p:tav tm="100000">
                                          <p:val>
                                            <p:strVal val="1+ppt_h/2"/>
                                          </p:val>
                                        </p:tav>
                                      </p:tavLst>
                                    </p:anim>
                                    <p:set>
                                      <p:cBhvr>
                                        <p:cTn id="24" dur="1" fill="hold">
                                          <p:stCondLst>
                                            <p:cond delay="499"/>
                                          </p:stCondLst>
                                        </p:cTn>
                                        <p:tgtEl>
                                          <p:spTgt spid="7"/>
                                        </p:tgtEl>
                                        <p:attrNameLst>
                                          <p:attrName>style.visibility</p:attrName>
                                        </p:attrNameLst>
                                      </p:cBhvr>
                                      <p:to>
                                        <p:strVal val="hidden"/>
                                      </p:to>
                                    </p:set>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additive="base">
                                        <p:cTn id="28" dur="1000" fill="hold"/>
                                        <p:tgtEl>
                                          <p:spTgt spid="1026"/>
                                        </p:tgtEl>
                                        <p:attrNameLst>
                                          <p:attrName>ppt_x</p:attrName>
                                        </p:attrNameLst>
                                      </p:cBhvr>
                                      <p:tavLst>
                                        <p:tav tm="0">
                                          <p:val>
                                            <p:strVal val="#ppt_x"/>
                                          </p:val>
                                        </p:tav>
                                        <p:tav tm="100000">
                                          <p:val>
                                            <p:strVal val="#ppt_x"/>
                                          </p:val>
                                        </p:tav>
                                      </p:tavLst>
                                    </p:anim>
                                    <p:anim calcmode="lin" valueType="num">
                                      <p:cBhvr additive="base">
                                        <p:cTn id="29" dur="10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2" name="1 Rectángulo"/>
          <p:cNvSpPr/>
          <p:nvPr/>
        </p:nvSpPr>
        <p:spPr>
          <a:xfrm>
            <a:off x="205616" y="48223"/>
            <a:ext cx="8744303" cy="646331"/>
          </a:xfrm>
          <a:prstGeom prst="rect">
            <a:avLst/>
          </a:prstGeom>
        </p:spPr>
        <p:txBody>
          <a:bodyPr wrap="square">
            <a:spAutoFit/>
          </a:bodyPr>
          <a:lstStyle/>
          <a:p>
            <a:pPr lvl="0" algn="ctr"/>
            <a:r>
              <a:rPr lang="es-AR" sz="3600" u="sng" dirty="0" smtClean="0">
                <a:solidFill>
                  <a:prstClr val="white"/>
                </a:solidFill>
                <a:latin typeface="Times New Roman" pitchFamily="18" charset="0"/>
                <a:cs typeface="Times New Roman" pitchFamily="18" charset="0"/>
              </a:rPr>
              <a:t>ANÁLISIS DE CARGAS</a:t>
            </a:r>
          </a:p>
        </p:txBody>
      </p:sp>
      <p:sp>
        <p:nvSpPr>
          <p:cNvPr id="4" name="3 CuadroTexto"/>
          <p:cNvSpPr txBox="1"/>
          <p:nvPr/>
        </p:nvSpPr>
        <p:spPr>
          <a:xfrm>
            <a:off x="380435" y="1772816"/>
            <a:ext cx="8352928" cy="461665"/>
          </a:xfrm>
          <a:prstGeom prst="rect">
            <a:avLst/>
          </a:prstGeom>
          <a:noFill/>
        </p:spPr>
        <p:txBody>
          <a:bodyPr wrap="square" rtlCol="0">
            <a:spAutoFit/>
          </a:bodyPr>
          <a:lstStyle/>
          <a:p>
            <a:pPr marL="342900" indent="-342900">
              <a:buFont typeface="Wingdings" panose="05000000000000000000" pitchFamily="2" charset="2"/>
              <a:buChar char="ü"/>
            </a:pPr>
            <a:r>
              <a:rPr lang="es-ES" sz="2400" dirty="0" smtClean="0">
                <a:solidFill>
                  <a:schemeClr val="bg1"/>
                </a:solidFill>
                <a:latin typeface="Times New Roman" panose="02020603050405020304" pitchFamily="18" charset="0"/>
                <a:cs typeface="Times New Roman" panose="02020603050405020304" pitchFamily="18" charset="0"/>
              </a:rPr>
              <a:t>CARGAS PERMANENTES (D)</a:t>
            </a:r>
          </a:p>
        </p:txBody>
      </p:sp>
      <p:sp>
        <p:nvSpPr>
          <p:cNvPr id="5" name="4 Rectángulo"/>
          <p:cNvSpPr/>
          <p:nvPr/>
        </p:nvSpPr>
        <p:spPr>
          <a:xfrm>
            <a:off x="183081" y="4539969"/>
            <a:ext cx="3319381" cy="461665"/>
          </a:xfrm>
          <a:prstGeom prst="rect">
            <a:avLst/>
          </a:prstGeom>
        </p:spPr>
        <p:txBody>
          <a:bodyPr wrap="square">
            <a:spAutoFit/>
          </a:bodyPr>
          <a:lstStyle/>
          <a:p>
            <a:pPr lvl="0"/>
            <a:r>
              <a:rPr lang="es-AR" sz="2400" dirty="0">
                <a:solidFill>
                  <a:schemeClr val="bg1"/>
                </a:solidFill>
                <a:latin typeface="Times New Roman" panose="02020603050405020304" pitchFamily="18" charset="0"/>
                <a:cs typeface="Times New Roman" panose="02020603050405020304" pitchFamily="18" charset="0"/>
              </a:rPr>
              <a:t>ESTADOS DE CARGA</a:t>
            </a:r>
          </a:p>
        </p:txBody>
      </p:sp>
      <p:sp>
        <p:nvSpPr>
          <p:cNvPr id="6" name="5 Flecha derecha"/>
          <p:cNvSpPr/>
          <p:nvPr/>
        </p:nvSpPr>
        <p:spPr>
          <a:xfrm>
            <a:off x="3502462" y="4639996"/>
            <a:ext cx="720913" cy="26161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6 Rectángulo"/>
          <p:cNvSpPr/>
          <p:nvPr/>
        </p:nvSpPr>
        <p:spPr>
          <a:xfrm>
            <a:off x="4355976" y="4539969"/>
            <a:ext cx="4593943" cy="461665"/>
          </a:xfrm>
          <a:prstGeom prst="rect">
            <a:avLst/>
          </a:prstGeom>
        </p:spPr>
        <p:txBody>
          <a:bodyPr wrap="square">
            <a:spAutoFit/>
          </a:bodyPr>
          <a:lstStyle/>
          <a:p>
            <a:pPr lvl="0"/>
            <a:r>
              <a:rPr lang="es-AR" sz="2400" dirty="0" smtClean="0">
                <a:solidFill>
                  <a:schemeClr val="bg1"/>
                </a:solidFill>
                <a:latin typeface="Times New Roman" panose="02020603050405020304" pitchFamily="18" charset="0"/>
                <a:cs typeface="Times New Roman" panose="02020603050405020304" pitchFamily="18" charset="0"/>
              </a:rPr>
              <a:t>SOFTWARE RAM ADVANCE</a:t>
            </a:r>
            <a:endParaRPr lang="es-AR" sz="2400" dirty="0">
              <a:solidFill>
                <a:schemeClr val="bg1"/>
              </a:solidFill>
              <a:latin typeface="Times New Roman" panose="02020603050405020304" pitchFamily="18" charset="0"/>
              <a:cs typeface="Times New Roman" panose="02020603050405020304" pitchFamily="18" charset="0"/>
            </a:endParaRPr>
          </a:p>
        </p:txBody>
      </p:sp>
      <p:sp>
        <p:nvSpPr>
          <p:cNvPr id="8" name="7 CuadroTexto"/>
          <p:cNvSpPr txBox="1"/>
          <p:nvPr/>
        </p:nvSpPr>
        <p:spPr>
          <a:xfrm>
            <a:off x="380435" y="2252489"/>
            <a:ext cx="8352928" cy="461665"/>
          </a:xfrm>
          <a:prstGeom prst="rect">
            <a:avLst/>
          </a:prstGeom>
          <a:noFill/>
        </p:spPr>
        <p:txBody>
          <a:bodyPr wrap="square" rtlCol="0">
            <a:spAutoFit/>
          </a:bodyPr>
          <a:lstStyle/>
          <a:p>
            <a:pPr marL="342900" indent="-342900">
              <a:buFont typeface="Wingdings" panose="05000000000000000000" pitchFamily="2" charset="2"/>
              <a:buChar char="ü"/>
            </a:pPr>
            <a:r>
              <a:rPr lang="es-ES" sz="2400" dirty="0" smtClean="0">
                <a:solidFill>
                  <a:schemeClr val="bg1"/>
                </a:solidFill>
                <a:latin typeface="Times New Roman" panose="02020603050405020304" pitchFamily="18" charset="0"/>
                <a:cs typeface="Times New Roman" panose="02020603050405020304" pitchFamily="18" charset="0"/>
              </a:rPr>
              <a:t>SOBRECARGA DE USO (Lr)</a:t>
            </a:r>
          </a:p>
        </p:txBody>
      </p:sp>
      <p:sp>
        <p:nvSpPr>
          <p:cNvPr id="9" name="8 CuadroTexto"/>
          <p:cNvSpPr txBox="1"/>
          <p:nvPr/>
        </p:nvSpPr>
        <p:spPr>
          <a:xfrm>
            <a:off x="380435" y="2742169"/>
            <a:ext cx="8352928" cy="461665"/>
          </a:xfrm>
          <a:prstGeom prst="rect">
            <a:avLst/>
          </a:prstGeom>
          <a:noFill/>
        </p:spPr>
        <p:txBody>
          <a:bodyPr wrap="square" rtlCol="0">
            <a:spAutoFit/>
          </a:bodyPr>
          <a:lstStyle/>
          <a:p>
            <a:pPr marL="342900" indent="-342900">
              <a:buFont typeface="Wingdings" panose="05000000000000000000" pitchFamily="2" charset="2"/>
              <a:buChar char="ü"/>
            </a:pPr>
            <a:r>
              <a:rPr lang="es-ES" sz="2400" dirty="0" smtClean="0">
                <a:solidFill>
                  <a:schemeClr val="bg1"/>
                </a:solidFill>
                <a:latin typeface="Times New Roman" panose="02020603050405020304" pitchFamily="18" charset="0"/>
                <a:cs typeface="Times New Roman" panose="02020603050405020304" pitchFamily="18" charset="0"/>
              </a:rPr>
              <a:t>CARGA DE VIENTO (W)</a:t>
            </a:r>
          </a:p>
        </p:txBody>
      </p:sp>
    </p:spTree>
    <p:extLst>
      <p:ext uri="{BB962C8B-B14F-4D97-AF65-F5344CB8AC3E}">
        <p14:creationId xmlns:p14="http://schemas.microsoft.com/office/powerpoint/2010/main" val="335922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2" name="1 Rectángulo"/>
          <p:cNvSpPr/>
          <p:nvPr/>
        </p:nvSpPr>
        <p:spPr>
          <a:xfrm>
            <a:off x="205616" y="48223"/>
            <a:ext cx="8744303" cy="646331"/>
          </a:xfrm>
          <a:prstGeom prst="rect">
            <a:avLst/>
          </a:prstGeom>
        </p:spPr>
        <p:txBody>
          <a:bodyPr wrap="square">
            <a:spAutoFit/>
          </a:bodyPr>
          <a:lstStyle/>
          <a:p>
            <a:pPr lvl="0" algn="ctr"/>
            <a:r>
              <a:rPr lang="es-AR" sz="3600" u="sng" dirty="0" smtClean="0">
                <a:solidFill>
                  <a:prstClr val="white"/>
                </a:solidFill>
                <a:latin typeface="Times New Roman" pitchFamily="18" charset="0"/>
                <a:cs typeface="Times New Roman" pitchFamily="18" charset="0"/>
              </a:rPr>
              <a:t>DIMENSIONAMIENTO DE BARRAS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600" y="718427"/>
            <a:ext cx="4695825" cy="261937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502255"/>
            <a:ext cx="2551854" cy="3263813"/>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3502255"/>
            <a:ext cx="4781550" cy="314325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035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ppt_x"/>
                                          </p:val>
                                        </p:tav>
                                        <p:tav tm="100000">
                                          <p:val>
                                            <p:strVal val="#ppt_x"/>
                                          </p:val>
                                        </p:tav>
                                      </p:tavLst>
                                    </p:anim>
                                    <p:anim calcmode="lin" valueType="num">
                                      <p:cBhvr additive="base">
                                        <p:cTn id="8" dur="750" fill="hold"/>
                                        <p:tgtEl>
                                          <p:spTgt spid="3074"/>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additive="base">
                                        <p:cTn id="12" dur="750" fill="hold"/>
                                        <p:tgtEl>
                                          <p:spTgt spid="3075"/>
                                        </p:tgtEl>
                                        <p:attrNameLst>
                                          <p:attrName>ppt_x</p:attrName>
                                        </p:attrNameLst>
                                      </p:cBhvr>
                                      <p:tavLst>
                                        <p:tav tm="0">
                                          <p:val>
                                            <p:strVal val="#ppt_x"/>
                                          </p:val>
                                        </p:tav>
                                        <p:tav tm="100000">
                                          <p:val>
                                            <p:strVal val="#ppt_x"/>
                                          </p:val>
                                        </p:tav>
                                      </p:tavLst>
                                    </p:anim>
                                    <p:anim calcmode="lin" valueType="num">
                                      <p:cBhvr additive="base">
                                        <p:cTn id="13" dur="750" fill="hold"/>
                                        <p:tgtEl>
                                          <p:spTgt spid="3075"/>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3076"/>
                                        </p:tgtEl>
                                        <p:attrNameLst>
                                          <p:attrName>style.visibility</p:attrName>
                                        </p:attrNameLst>
                                      </p:cBhvr>
                                      <p:to>
                                        <p:strVal val="visible"/>
                                      </p:to>
                                    </p:set>
                                    <p:anim calcmode="lin" valueType="num">
                                      <p:cBhvr additive="base">
                                        <p:cTn id="17" dur="750" fill="hold"/>
                                        <p:tgtEl>
                                          <p:spTgt spid="3076"/>
                                        </p:tgtEl>
                                        <p:attrNameLst>
                                          <p:attrName>ppt_x</p:attrName>
                                        </p:attrNameLst>
                                      </p:cBhvr>
                                      <p:tavLst>
                                        <p:tav tm="0">
                                          <p:val>
                                            <p:strVal val="#ppt_x"/>
                                          </p:val>
                                        </p:tav>
                                        <p:tav tm="100000">
                                          <p:val>
                                            <p:strVal val="#ppt_x"/>
                                          </p:val>
                                        </p:tav>
                                      </p:tavLst>
                                    </p:anim>
                                    <p:anim calcmode="lin" valueType="num">
                                      <p:cBhvr additive="base">
                                        <p:cTn id="18" dur="75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2" name="1 Rectángulo"/>
          <p:cNvSpPr/>
          <p:nvPr/>
        </p:nvSpPr>
        <p:spPr>
          <a:xfrm>
            <a:off x="205616" y="48223"/>
            <a:ext cx="8744303" cy="646331"/>
          </a:xfrm>
          <a:prstGeom prst="rect">
            <a:avLst/>
          </a:prstGeom>
        </p:spPr>
        <p:txBody>
          <a:bodyPr wrap="square">
            <a:spAutoFit/>
          </a:bodyPr>
          <a:lstStyle/>
          <a:p>
            <a:pPr lvl="0" algn="ctr"/>
            <a:r>
              <a:rPr lang="es-AR" sz="3600" u="sng" dirty="0" smtClean="0">
                <a:solidFill>
                  <a:prstClr val="white"/>
                </a:solidFill>
                <a:latin typeface="Times New Roman" pitchFamily="18" charset="0"/>
                <a:cs typeface="Times New Roman" pitchFamily="18" charset="0"/>
              </a:rPr>
              <a:t>FUNDACIONES DE LA ESTRUCTURA</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6698" y="799659"/>
            <a:ext cx="3287873" cy="2594267"/>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698" y="3552880"/>
            <a:ext cx="3401426" cy="3215352"/>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C:\Users\Rodri\Dropbox\Proyecto Final\zapat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799659"/>
            <a:ext cx="3600399" cy="584492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34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750" fill="hold"/>
                                        <p:tgtEl>
                                          <p:spTgt spid="2050"/>
                                        </p:tgtEl>
                                        <p:attrNameLst>
                                          <p:attrName>ppt_x</p:attrName>
                                        </p:attrNameLst>
                                      </p:cBhvr>
                                      <p:tavLst>
                                        <p:tav tm="0">
                                          <p:val>
                                            <p:strVal val="#ppt_x"/>
                                          </p:val>
                                        </p:tav>
                                        <p:tav tm="100000">
                                          <p:val>
                                            <p:strVal val="#ppt_x"/>
                                          </p:val>
                                        </p:tav>
                                      </p:tavLst>
                                    </p:anim>
                                    <p:anim calcmode="lin" valueType="num">
                                      <p:cBhvr additive="base">
                                        <p:cTn id="8" dur="75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0"/>
                                  </p:stCondLst>
                                  <p:childTnLst>
                                    <p:set>
                                      <p:cBhvr>
                                        <p:cTn id="11" dur="1" fill="hold">
                                          <p:stCondLst>
                                            <p:cond delay="0"/>
                                          </p:stCondLst>
                                        </p:cTn>
                                        <p:tgtEl>
                                          <p:spTgt spid="4099"/>
                                        </p:tgtEl>
                                        <p:attrNameLst>
                                          <p:attrName>style.visibility</p:attrName>
                                        </p:attrNameLst>
                                      </p:cBhvr>
                                      <p:to>
                                        <p:strVal val="visible"/>
                                      </p:to>
                                    </p:set>
                                    <p:anim calcmode="lin" valueType="num">
                                      <p:cBhvr additive="base">
                                        <p:cTn id="12" dur="750" fill="hold"/>
                                        <p:tgtEl>
                                          <p:spTgt spid="4099"/>
                                        </p:tgtEl>
                                        <p:attrNameLst>
                                          <p:attrName>ppt_x</p:attrName>
                                        </p:attrNameLst>
                                      </p:cBhvr>
                                      <p:tavLst>
                                        <p:tav tm="0">
                                          <p:val>
                                            <p:strVal val="#ppt_x"/>
                                          </p:val>
                                        </p:tav>
                                        <p:tav tm="100000">
                                          <p:val>
                                            <p:strVal val="#ppt_x"/>
                                          </p:val>
                                        </p:tav>
                                      </p:tavLst>
                                    </p:anim>
                                    <p:anim calcmode="lin" valueType="num">
                                      <p:cBhvr additive="base">
                                        <p:cTn id="13" dur="750" fill="hold"/>
                                        <p:tgtEl>
                                          <p:spTgt spid="4099"/>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4100"/>
                                        </p:tgtEl>
                                        <p:attrNameLst>
                                          <p:attrName>style.visibility</p:attrName>
                                        </p:attrNameLst>
                                      </p:cBhvr>
                                      <p:to>
                                        <p:strVal val="visible"/>
                                      </p:to>
                                    </p:set>
                                    <p:anim calcmode="lin" valueType="num">
                                      <p:cBhvr additive="base">
                                        <p:cTn id="17" dur="750" fill="hold"/>
                                        <p:tgtEl>
                                          <p:spTgt spid="4100"/>
                                        </p:tgtEl>
                                        <p:attrNameLst>
                                          <p:attrName>ppt_x</p:attrName>
                                        </p:attrNameLst>
                                      </p:cBhvr>
                                      <p:tavLst>
                                        <p:tav tm="0">
                                          <p:val>
                                            <p:strVal val="#ppt_x"/>
                                          </p:val>
                                        </p:tav>
                                        <p:tav tm="100000">
                                          <p:val>
                                            <p:strVal val="#ppt_x"/>
                                          </p:val>
                                        </p:tav>
                                      </p:tavLst>
                                    </p:anim>
                                    <p:anim calcmode="lin" valueType="num">
                                      <p:cBhvr additive="base">
                                        <p:cTn id="18" dur="75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4" name="3 Rectángulo"/>
          <p:cNvSpPr/>
          <p:nvPr/>
        </p:nvSpPr>
        <p:spPr>
          <a:xfrm>
            <a:off x="2517625" y="272842"/>
            <a:ext cx="4123180" cy="707886"/>
          </a:xfrm>
          <a:prstGeom prst="rect">
            <a:avLst/>
          </a:prstGeom>
        </p:spPr>
        <p:txBody>
          <a:bodyPr wrap="none">
            <a:spAutoFit/>
          </a:bodyPr>
          <a:lstStyle/>
          <a:p>
            <a:pPr lvl="0"/>
            <a:r>
              <a:rPr lang="es-AR" sz="4000" u="sng" dirty="0" smtClean="0">
                <a:solidFill>
                  <a:prstClr val="white"/>
                </a:solidFill>
                <a:latin typeface="Times New Roman" pitchFamily="18" charset="0"/>
                <a:cs typeface="Times New Roman" pitchFamily="18" charset="0"/>
              </a:rPr>
              <a:t>RELEVAMIENTO</a:t>
            </a:r>
            <a:endParaRPr lang="es-AR" sz="4000" dirty="0">
              <a:solidFill>
                <a:prstClr val="white"/>
              </a:solidFill>
              <a:latin typeface="Times New Roman" pitchFamily="18" charset="0"/>
              <a:cs typeface="Times New Roman" pitchFamily="18" charset="0"/>
            </a:endParaRPr>
          </a:p>
        </p:txBody>
      </p:sp>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208" y="1412775"/>
            <a:ext cx="2537782" cy="4176464"/>
          </a:xfrm>
          <a:prstGeom prst="rect">
            <a:avLst/>
          </a:prstGeom>
          <a:ln w="38100">
            <a:solidFill>
              <a:schemeClr val="tx1"/>
            </a:solidFill>
          </a:ln>
        </p:spPr>
      </p:pic>
      <p:pic>
        <p:nvPicPr>
          <p:cNvPr id="8" name="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2135928"/>
            <a:ext cx="2019048" cy="2730159"/>
          </a:xfrm>
          <a:prstGeom prst="rect">
            <a:avLst/>
          </a:prstGeom>
          <a:ln w="38100">
            <a:solidFill>
              <a:schemeClr val="tx1"/>
            </a:solidFill>
          </a:ln>
        </p:spPr>
      </p:pic>
      <p:pic>
        <p:nvPicPr>
          <p:cNvPr id="9" name="8 Imagen"/>
          <p:cNvPicPr/>
          <p:nvPr/>
        </p:nvPicPr>
        <p:blipFill rotWithShape="1">
          <a:blip r:embed="rId4">
            <a:extLst>
              <a:ext uri="{28A0092B-C50C-407E-A947-70E740481C1C}">
                <a14:useLocalDpi xmlns:a14="http://schemas.microsoft.com/office/drawing/2010/main" val="0"/>
              </a:ext>
            </a:extLst>
          </a:blip>
          <a:srcRect l="5779" t="15175" r="5101" b="12969"/>
          <a:stretch/>
        </p:blipFill>
        <p:spPr bwMode="auto">
          <a:xfrm>
            <a:off x="6357276" y="2996951"/>
            <a:ext cx="2428845" cy="3136985"/>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11" name="10 Flecha curvada hacia arriba"/>
          <p:cNvSpPr/>
          <p:nvPr/>
        </p:nvSpPr>
        <p:spPr>
          <a:xfrm rot="1371704">
            <a:off x="1348587" y="3608201"/>
            <a:ext cx="3494723" cy="899746"/>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12" name="11 Flecha curvada hacia abajo"/>
          <p:cNvSpPr/>
          <p:nvPr/>
        </p:nvSpPr>
        <p:spPr>
          <a:xfrm rot="1700309">
            <a:off x="4992868" y="3778375"/>
            <a:ext cx="3522881" cy="670965"/>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pic>
        <p:nvPicPr>
          <p:cNvPr id="15" name="14 Imagen"/>
          <p:cNvPicPr>
            <a:picLocks noChangeAspect="1"/>
          </p:cNvPicPr>
          <p:nvPr/>
        </p:nvPicPr>
        <p:blipFill rotWithShape="1">
          <a:blip r:embed="rId5">
            <a:extLst>
              <a:ext uri="{28A0092B-C50C-407E-A947-70E740481C1C}">
                <a14:useLocalDpi xmlns:a14="http://schemas.microsoft.com/office/drawing/2010/main" val="0"/>
              </a:ext>
            </a:extLst>
          </a:blip>
          <a:srcRect l="1430" t="-8173" r="-1430" b="8173"/>
          <a:stretch/>
        </p:blipFill>
        <p:spPr>
          <a:xfrm>
            <a:off x="328381" y="980728"/>
            <a:ext cx="4389047" cy="2999182"/>
          </a:xfrm>
          <a:prstGeom prst="rect">
            <a:avLst/>
          </a:prstGeom>
        </p:spPr>
      </p:pic>
      <p:pic>
        <p:nvPicPr>
          <p:cNvPr id="16" name="15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7647" y="4046552"/>
            <a:ext cx="4094513" cy="2729675"/>
          </a:xfrm>
          <a:prstGeom prst="rect">
            <a:avLst/>
          </a:prstGeom>
        </p:spPr>
      </p:pic>
      <p:pic>
        <p:nvPicPr>
          <p:cNvPr id="17" name="16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381" y="4041864"/>
            <a:ext cx="4323706" cy="2766834"/>
          </a:xfrm>
          <a:prstGeom prst="rect">
            <a:avLst/>
          </a:prstGeom>
        </p:spPr>
      </p:pic>
      <p:pic>
        <p:nvPicPr>
          <p:cNvPr id="18" name="17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75148" y="1238918"/>
            <a:ext cx="4065586" cy="2740992"/>
          </a:xfrm>
          <a:prstGeom prst="rect">
            <a:avLst/>
          </a:prstGeom>
        </p:spPr>
      </p:pic>
      <p:pic>
        <p:nvPicPr>
          <p:cNvPr id="19" name="18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02934" y="1182709"/>
            <a:ext cx="4443716" cy="2981282"/>
          </a:xfrm>
          <a:prstGeom prst="rect">
            <a:avLst/>
          </a:prstGeom>
        </p:spPr>
      </p:pic>
      <p:pic>
        <p:nvPicPr>
          <p:cNvPr id="20" name="19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6517" y="1153455"/>
            <a:ext cx="3947203" cy="2960402"/>
          </a:xfrm>
          <a:prstGeom prst="rect">
            <a:avLst/>
          </a:prstGeom>
        </p:spPr>
      </p:pic>
      <p:pic>
        <p:nvPicPr>
          <p:cNvPr id="21" name="20 Imag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60357" y="4195927"/>
            <a:ext cx="4443599" cy="2499524"/>
          </a:xfrm>
          <a:prstGeom prst="rect">
            <a:avLst/>
          </a:prstGeom>
        </p:spPr>
      </p:pic>
      <p:pic>
        <p:nvPicPr>
          <p:cNvPr id="22" name="21 Imagen"/>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79215" y="928859"/>
            <a:ext cx="4487737" cy="2974602"/>
          </a:xfrm>
          <a:prstGeom prst="rect">
            <a:avLst/>
          </a:prstGeom>
        </p:spPr>
      </p:pic>
      <p:pic>
        <p:nvPicPr>
          <p:cNvPr id="23" name="22 Imagen"/>
          <p:cNvPicPr>
            <a:picLocks noChangeAspect="1"/>
          </p:cNvPicPr>
          <p:nvPr/>
        </p:nvPicPr>
        <p:blipFill rotWithShape="1">
          <a:blip r:embed="rId13">
            <a:extLst>
              <a:ext uri="{28A0092B-C50C-407E-A947-70E740481C1C}">
                <a14:useLocalDpi xmlns:a14="http://schemas.microsoft.com/office/drawing/2010/main" val="0"/>
              </a:ext>
            </a:extLst>
          </a:blip>
          <a:srcRect l="1165" t="21167" r="-1165" b="-2638"/>
          <a:stretch/>
        </p:blipFill>
        <p:spPr>
          <a:xfrm>
            <a:off x="165620" y="4017949"/>
            <a:ext cx="4465631" cy="2579403"/>
          </a:xfrm>
          <a:prstGeom prst="rect">
            <a:avLst/>
          </a:prstGeom>
        </p:spPr>
      </p:pic>
      <p:pic>
        <p:nvPicPr>
          <p:cNvPr id="24" name="23 Imagen"/>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302" y="928859"/>
            <a:ext cx="4465631" cy="2974602"/>
          </a:xfrm>
          <a:prstGeom prst="rect">
            <a:avLst/>
          </a:prstGeom>
        </p:spPr>
      </p:pic>
      <p:pic>
        <p:nvPicPr>
          <p:cNvPr id="25" name="24 Imagen"/>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04183" y="4031393"/>
            <a:ext cx="4437800" cy="2476579"/>
          </a:xfrm>
          <a:prstGeom prst="rect">
            <a:avLst/>
          </a:prstGeom>
        </p:spPr>
      </p:pic>
    </p:spTree>
    <p:extLst>
      <p:ext uri="{BB962C8B-B14F-4D97-AF65-F5344CB8AC3E}">
        <p14:creationId xmlns:p14="http://schemas.microsoft.com/office/powerpoint/2010/main" val="366015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par>
                                <p:cTn id="50" presetID="10"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par>
                                <p:cTn id="56" presetID="10" presetClass="entr" presetSubtype="0"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15"/>
                                        </p:tgtEl>
                                      </p:cBhvr>
                                    </p:animEffect>
                                    <p:set>
                                      <p:cBhvr>
                                        <p:cTn id="63" dur="1" fill="hold">
                                          <p:stCondLst>
                                            <p:cond delay="499"/>
                                          </p:stCondLst>
                                        </p:cTn>
                                        <p:tgtEl>
                                          <p:spTgt spid="15"/>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8"/>
                                        </p:tgtEl>
                                      </p:cBhvr>
                                    </p:animEffect>
                                    <p:set>
                                      <p:cBhvr>
                                        <p:cTn id="66" dur="1" fill="hold">
                                          <p:stCondLst>
                                            <p:cond delay="499"/>
                                          </p:stCondLst>
                                        </p:cTn>
                                        <p:tgtEl>
                                          <p:spTgt spid="18"/>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6"/>
                                        </p:tgtEl>
                                      </p:cBhvr>
                                    </p:animEffect>
                                    <p:set>
                                      <p:cBhvr>
                                        <p:cTn id="72" dur="1" fill="hold">
                                          <p:stCondLst>
                                            <p:cond delay="499"/>
                                          </p:stCondLst>
                                        </p:cTn>
                                        <p:tgtEl>
                                          <p:spTgt spid="1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9"/>
                                        </p:tgtEl>
                                      </p:cBhvr>
                                    </p:animEffect>
                                    <p:set>
                                      <p:cBhvr>
                                        <p:cTn id="95" dur="1" fill="hold">
                                          <p:stCondLst>
                                            <p:cond delay="499"/>
                                          </p:stCondLst>
                                        </p:cTn>
                                        <p:tgtEl>
                                          <p:spTgt spid="19"/>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1"/>
                                        </p:tgtEl>
                                      </p:cBhvr>
                                    </p:animEffect>
                                    <p:set>
                                      <p:cBhvr>
                                        <p:cTn id="98" dur="1" fill="hold">
                                          <p:stCondLst>
                                            <p:cond delay="499"/>
                                          </p:stCondLst>
                                        </p:cTn>
                                        <p:tgtEl>
                                          <p:spTgt spid="2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fade">
                                      <p:cBhvr>
                                        <p:cTn id="103" dur="500"/>
                                        <p:tgtEl>
                                          <p:spTgt spid="24"/>
                                        </p:tgtEl>
                                      </p:cBhvr>
                                    </p:animEffect>
                                  </p:childTnLst>
                                </p:cTn>
                              </p:par>
                              <p:par>
                                <p:cTn id="104" presetID="10" presetClass="entr" presetSubtype="0" fill="hold" nodeType="withEffect">
                                  <p:stCondLst>
                                    <p:cond delay="0"/>
                                  </p:stCondLst>
                                  <p:childTnLst>
                                    <p:set>
                                      <p:cBhvr>
                                        <p:cTn id="105" dur="1" fill="hold">
                                          <p:stCondLst>
                                            <p:cond delay="0"/>
                                          </p:stCondLst>
                                        </p:cTn>
                                        <p:tgtEl>
                                          <p:spTgt spid="22"/>
                                        </p:tgtEl>
                                        <p:attrNameLst>
                                          <p:attrName>style.visibility</p:attrName>
                                        </p:attrNameLst>
                                      </p:cBhvr>
                                      <p:to>
                                        <p:strVal val="visible"/>
                                      </p:to>
                                    </p:set>
                                    <p:animEffect transition="in" filter="fade">
                                      <p:cBhvr>
                                        <p:cTn id="106" dur="500"/>
                                        <p:tgtEl>
                                          <p:spTgt spid="22"/>
                                        </p:tgtEl>
                                      </p:cBhvr>
                                    </p:animEffect>
                                  </p:childTnLst>
                                </p:cTn>
                              </p:par>
                              <p:par>
                                <p:cTn id="107" presetID="10" presetClass="entr" presetSubtype="0" fill="hold" nodeType="withEffect">
                                  <p:stCondLst>
                                    <p:cond delay="0"/>
                                  </p:stCondLst>
                                  <p:childTnLst>
                                    <p:set>
                                      <p:cBhvr>
                                        <p:cTn id="108" dur="1" fill="hold">
                                          <p:stCondLst>
                                            <p:cond delay="0"/>
                                          </p:stCondLst>
                                        </p:cTn>
                                        <p:tgtEl>
                                          <p:spTgt spid="23"/>
                                        </p:tgtEl>
                                        <p:attrNameLst>
                                          <p:attrName>style.visibility</p:attrName>
                                        </p:attrNameLst>
                                      </p:cBhvr>
                                      <p:to>
                                        <p:strVal val="visible"/>
                                      </p:to>
                                    </p:set>
                                    <p:animEffect transition="in" filter="fade">
                                      <p:cBhvr>
                                        <p:cTn id="109" dur="500"/>
                                        <p:tgtEl>
                                          <p:spTgt spid="23"/>
                                        </p:tgtEl>
                                      </p:cBhvr>
                                    </p:animEffect>
                                  </p:childTnLst>
                                </p:cTn>
                              </p:par>
                              <p:par>
                                <p:cTn id="110" presetID="10" presetClass="entr" presetSubtype="0" fill="hold" nodeType="withEffect">
                                  <p:stCondLst>
                                    <p:cond delay="0"/>
                                  </p:stCondLst>
                                  <p:childTnLst>
                                    <p:set>
                                      <p:cBhvr>
                                        <p:cTn id="111" dur="1" fill="hold">
                                          <p:stCondLst>
                                            <p:cond delay="0"/>
                                          </p:stCondLst>
                                        </p:cTn>
                                        <p:tgtEl>
                                          <p:spTgt spid="25"/>
                                        </p:tgtEl>
                                        <p:attrNameLst>
                                          <p:attrName>style.visibility</p:attrName>
                                        </p:attrNameLst>
                                      </p:cBhvr>
                                      <p:to>
                                        <p:strVal val="visible"/>
                                      </p:to>
                                    </p:set>
                                    <p:animEffect transition="in" filter="fade">
                                      <p:cBhvr>
                                        <p:cTn id="1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2" name="1 Rectángulo"/>
          <p:cNvSpPr/>
          <p:nvPr/>
        </p:nvSpPr>
        <p:spPr>
          <a:xfrm>
            <a:off x="205616" y="48223"/>
            <a:ext cx="8744303" cy="646331"/>
          </a:xfrm>
          <a:prstGeom prst="rect">
            <a:avLst/>
          </a:prstGeom>
        </p:spPr>
        <p:txBody>
          <a:bodyPr wrap="square">
            <a:spAutoFit/>
          </a:bodyPr>
          <a:lstStyle/>
          <a:p>
            <a:pPr lvl="0" algn="ctr"/>
            <a:r>
              <a:rPr lang="es-AR" sz="3600" u="sng" dirty="0" smtClean="0">
                <a:solidFill>
                  <a:prstClr val="white"/>
                </a:solidFill>
                <a:latin typeface="Times New Roman" pitchFamily="18" charset="0"/>
                <a:cs typeface="Times New Roman" pitchFamily="18" charset="0"/>
              </a:rPr>
              <a:t>IMPACTO AMBIENTAL</a:t>
            </a:r>
          </a:p>
        </p:txBody>
      </p:sp>
      <p:sp>
        <p:nvSpPr>
          <p:cNvPr id="4" name="3 CuadroTexto"/>
          <p:cNvSpPr txBox="1"/>
          <p:nvPr/>
        </p:nvSpPr>
        <p:spPr>
          <a:xfrm>
            <a:off x="473311" y="1772288"/>
            <a:ext cx="8208912" cy="461665"/>
          </a:xfrm>
          <a:prstGeom prst="rect">
            <a:avLst/>
          </a:prstGeom>
          <a:noFill/>
        </p:spPr>
        <p:txBody>
          <a:bodyPr wrap="square" rtlCol="0">
            <a:spAutoFit/>
          </a:bodyPr>
          <a:lstStyle/>
          <a:p>
            <a:pPr marL="342900" indent="-342900">
              <a:buFont typeface="Wingdings" pitchFamily="2" charset="2"/>
              <a:buChar char="ü"/>
            </a:pPr>
            <a:r>
              <a:rPr lang="es-ES" sz="2400" dirty="0" smtClean="0">
                <a:solidFill>
                  <a:schemeClr val="bg1"/>
                </a:solidFill>
                <a:latin typeface="Times New Roman" panose="02020603050405020304" pitchFamily="18" charset="0"/>
                <a:cs typeface="Times New Roman" panose="02020603050405020304" pitchFamily="18" charset="0"/>
              </a:rPr>
              <a:t>IDENTIFICAR POSIBLES ACCIONES</a:t>
            </a:r>
            <a:endParaRPr lang="es-ES" sz="2400" dirty="0">
              <a:solidFill>
                <a:schemeClr val="bg1"/>
              </a:solidFill>
              <a:latin typeface="Times New Roman" panose="02020603050405020304" pitchFamily="18" charset="0"/>
              <a:cs typeface="Times New Roman" panose="02020603050405020304" pitchFamily="18" charset="0"/>
            </a:endParaRPr>
          </a:p>
        </p:txBody>
      </p:sp>
      <p:sp>
        <p:nvSpPr>
          <p:cNvPr id="5" name="4 CuadroTexto"/>
          <p:cNvSpPr txBox="1"/>
          <p:nvPr/>
        </p:nvSpPr>
        <p:spPr>
          <a:xfrm>
            <a:off x="497035" y="2707865"/>
            <a:ext cx="8208912" cy="461665"/>
          </a:xfrm>
          <a:prstGeom prst="rect">
            <a:avLst/>
          </a:prstGeom>
          <a:noFill/>
        </p:spPr>
        <p:txBody>
          <a:bodyPr wrap="square" rtlCol="0">
            <a:spAutoFit/>
          </a:bodyPr>
          <a:lstStyle/>
          <a:p>
            <a:pPr marL="342900" indent="-342900">
              <a:buFont typeface="Wingdings" pitchFamily="2" charset="2"/>
              <a:buChar char="ü"/>
            </a:pPr>
            <a:r>
              <a:rPr lang="es-ES" sz="2400" dirty="0" smtClean="0">
                <a:solidFill>
                  <a:schemeClr val="bg1"/>
                </a:solidFill>
                <a:latin typeface="Times New Roman" panose="02020603050405020304" pitchFamily="18" charset="0"/>
                <a:cs typeface="Times New Roman" panose="02020603050405020304" pitchFamily="18" charset="0"/>
              </a:rPr>
              <a:t>MÉTODO DE BEJERMAN</a:t>
            </a:r>
          </a:p>
        </p:txBody>
      </p:sp>
      <p:sp>
        <p:nvSpPr>
          <p:cNvPr id="6" name="5 CuadroTexto"/>
          <p:cNvSpPr txBox="1"/>
          <p:nvPr/>
        </p:nvSpPr>
        <p:spPr>
          <a:xfrm>
            <a:off x="503368" y="3644496"/>
            <a:ext cx="8208912" cy="461665"/>
          </a:xfrm>
          <a:prstGeom prst="rect">
            <a:avLst/>
          </a:prstGeom>
          <a:noFill/>
        </p:spPr>
        <p:txBody>
          <a:bodyPr wrap="square" rtlCol="0">
            <a:spAutoFit/>
          </a:bodyPr>
          <a:lstStyle/>
          <a:p>
            <a:pPr marL="342900" indent="-342900">
              <a:buFont typeface="Wingdings" pitchFamily="2" charset="2"/>
              <a:buChar char="ü"/>
            </a:pPr>
            <a:r>
              <a:rPr lang="es-ES" sz="2400" dirty="0" smtClean="0">
                <a:solidFill>
                  <a:schemeClr val="bg1"/>
                </a:solidFill>
                <a:latin typeface="Times New Roman" panose="02020603050405020304" pitchFamily="18" charset="0"/>
                <a:cs typeface="Times New Roman" panose="02020603050405020304" pitchFamily="18" charset="0"/>
              </a:rPr>
              <a:t>OBTENCIÓN DE LICENCIA AMBIENTAL</a:t>
            </a:r>
            <a:endParaRPr lang="es-E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513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2" name="1 Rectángulo"/>
          <p:cNvSpPr/>
          <p:nvPr/>
        </p:nvSpPr>
        <p:spPr>
          <a:xfrm>
            <a:off x="205616" y="48223"/>
            <a:ext cx="8744303" cy="646331"/>
          </a:xfrm>
          <a:prstGeom prst="rect">
            <a:avLst/>
          </a:prstGeom>
        </p:spPr>
        <p:txBody>
          <a:bodyPr wrap="square">
            <a:spAutoFit/>
          </a:bodyPr>
          <a:lstStyle/>
          <a:p>
            <a:pPr lvl="0" algn="ctr"/>
            <a:r>
              <a:rPr lang="es-AR" sz="3600" u="sng" dirty="0" smtClean="0">
                <a:solidFill>
                  <a:prstClr val="white"/>
                </a:solidFill>
                <a:latin typeface="Times New Roman" pitchFamily="18" charset="0"/>
                <a:cs typeface="Times New Roman" pitchFamily="18" charset="0"/>
              </a:rPr>
              <a:t>CONCLUSIÓN</a:t>
            </a:r>
          </a:p>
        </p:txBody>
      </p:sp>
      <p:sp>
        <p:nvSpPr>
          <p:cNvPr id="3" name="2 CuadroTexto"/>
          <p:cNvSpPr txBox="1"/>
          <p:nvPr/>
        </p:nvSpPr>
        <p:spPr>
          <a:xfrm>
            <a:off x="501971" y="836712"/>
            <a:ext cx="8208912" cy="5632311"/>
          </a:xfrm>
          <a:prstGeom prst="rect">
            <a:avLst/>
          </a:prstGeom>
          <a:noFill/>
        </p:spPr>
        <p:txBody>
          <a:bodyPr wrap="square" rtlCol="0">
            <a:spAutoFit/>
          </a:bodyPr>
          <a:lstStyle/>
          <a:p>
            <a:r>
              <a:rPr lang="es-ES" sz="2400" dirty="0">
                <a:solidFill>
                  <a:schemeClr val="bg1"/>
                </a:solidFill>
                <a:latin typeface="Times New Roman" panose="02020603050405020304" pitchFamily="18" charset="0"/>
                <a:cs typeface="Times New Roman" panose="02020603050405020304" pitchFamily="18" charset="0"/>
              </a:rPr>
              <a:t>Como análisis final del presente trabajo se concluye que resultó una experiencia muy positiva para cada uno de los integrantes del equipo, ya que hizo posible reconocer que existe una gran diferencia entre la profundidad que se exige durante el cursado de las distintas materias, y el que se debe alcanzar para poder </a:t>
            </a:r>
            <a:r>
              <a:rPr lang="es-ES" sz="2400" dirty="0" smtClean="0">
                <a:solidFill>
                  <a:schemeClr val="bg1"/>
                </a:solidFill>
                <a:latin typeface="Times New Roman" panose="02020603050405020304" pitchFamily="18" charset="0"/>
                <a:cs typeface="Times New Roman" panose="02020603050405020304" pitchFamily="18" charset="0"/>
              </a:rPr>
              <a:t>realizar </a:t>
            </a:r>
            <a:r>
              <a:rPr lang="es-ES" sz="2400" dirty="0">
                <a:solidFill>
                  <a:schemeClr val="bg1"/>
                </a:solidFill>
                <a:latin typeface="Times New Roman" panose="02020603050405020304" pitchFamily="18" charset="0"/>
                <a:cs typeface="Times New Roman" panose="02020603050405020304" pitchFamily="18" charset="0"/>
              </a:rPr>
              <a:t>de manera satisfactoria, un trabajo que englobe situaciones reales y posibles de realizar, ya sea desde el marco técnico, legal y financiero. </a:t>
            </a:r>
          </a:p>
          <a:p>
            <a:endParaRPr lang="es-ES" sz="2400" dirty="0">
              <a:solidFill>
                <a:schemeClr val="bg1"/>
              </a:solidFill>
              <a:latin typeface="Times New Roman" panose="02020603050405020304" pitchFamily="18" charset="0"/>
              <a:cs typeface="Times New Roman" panose="02020603050405020304" pitchFamily="18" charset="0"/>
            </a:endParaRPr>
          </a:p>
          <a:p>
            <a:r>
              <a:rPr lang="es-ES" sz="2400" dirty="0">
                <a:solidFill>
                  <a:schemeClr val="bg1"/>
                </a:solidFill>
                <a:latin typeface="Times New Roman" panose="02020603050405020304" pitchFamily="18" charset="0"/>
                <a:cs typeface="Times New Roman" panose="02020603050405020304" pitchFamily="18" charset="0"/>
              </a:rPr>
              <a:t>Es deseo de los integrantes del grupo que los esfuerzos realizados no sean solo para fines académicos, sino que sea de utilidad para las autoridades de la Ciudad de </a:t>
            </a:r>
            <a:r>
              <a:rPr lang="es-ES" sz="2400" dirty="0" smtClean="0">
                <a:solidFill>
                  <a:schemeClr val="bg1"/>
                </a:solidFill>
                <a:latin typeface="Times New Roman" panose="02020603050405020304" pitchFamily="18" charset="0"/>
                <a:cs typeface="Times New Roman" panose="02020603050405020304" pitchFamily="18" charset="0"/>
              </a:rPr>
              <a:t>Gualeguaychú </a:t>
            </a:r>
            <a:r>
              <a:rPr lang="es-ES" sz="2400" dirty="0">
                <a:solidFill>
                  <a:schemeClr val="bg1"/>
                </a:solidFill>
                <a:latin typeface="Times New Roman" panose="02020603050405020304" pitchFamily="18" charset="0"/>
                <a:cs typeface="Times New Roman" panose="02020603050405020304" pitchFamily="18" charset="0"/>
              </a:rPr>
              <a:t>y también una herramienta de consulta para los estudiantes de nuestra facultad</a:t>
            </a:r>
            <a:r>
              <a:rPr lang="es-ES" sz="2400" dirty="0" smtClean="0">
                <a:solidFill>
                  <a:schemeClr val="bg1"/>
                </a:solidFill>
                <a:latin typeface="Times New Roman" panose="02020603050405020304" pitchFamily="18" charset="0"/>
                <a:cs typeface="Times New Roman" panose="02020603050405020304" pitchFamily="18" charset="0"/>
              </a:rPr>
              <a:t>.</a:t>
            </a:r>
          </a:p>
          <a:p>
            <a:endParaRPr lang="en-US" sz="2400" dirty="0">
              <a:solidFill>
                <a:schemeClr val="bg1"/>
              </a:solidFill>
              <a:latin typeface="Times New Roman" panose="02020603050405020304" pitchFamily="18" charset="0"/>
              <a:cs typeface="Times New Roman" panose="02020603050405020304" pitchFamily="18" charset="0"/>
            </a:endParaRPr>
          </a:p>
          <a:p>
            <a:endParaRPr lang="es-E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244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3" name="2 Rectángulo"/>
          <p:cNvSpPr/>
          <p:nvPr/>
        </p:nvSpPr>
        <p:spPr>
          <a:xfrm>
            <a:off x="205616" y="48223"/>
            <a:ext cx="8744303" cy="646331"/>
          </a:xfrm>
          <a:prstGeom prst="rect">
            <a:avLst/>
          </a:prstGeom>
        </p:spPr>
        <p:txBody>
          <a:bodyPr wrap="square">
            <a:spAutoFit/>
          </a:bodyPr>
          <a:lstStyle/>
          <a:p>
            <a:pPr lvl="0" algn="ctr"/>
            <a:r>
              <a:rPr lang="es-AR" sz="3600" u="sng" dirty="0" smtClean="0">
                <a:solidFill>
                  <a:prstClr val="white"/>
                </a:solidFill>
                <a:latin typeface="Times New Roman" pitchFamily="18" charset="0"/>
                <a:cs typeface="Times New Roman" pitchFamily="18" charset="0"/>
              </a:rPr>
              <a:t>AGRADECIMIENTOS</a:t>
            </a:r>
          </a:p>
        </p:txBody>
      </p:sp>
      <p:sp>
        <p:nvSpPr>
          <p:cNvPr id="4" name="3 CuadroTexto"/>
          <p:cNvSpPr txBox="1"/>
          <p:nvPr/>
        </p:nvSpPr>
        <p:spPr>
          <a:xfrm>
            <a:off x="406295" y="569253"/>
            <a:ext cx="8208912" cy="6370975"/>
          </a:xfrm>
          <a:prstGeom prst="rect">
            <a:avLst/>
          </a:prstGeom>
          <a:noFill/>
        </p:spPr>
        <p:txBody>
          <a:bodyPr wrap="square" rtlCol="0">
            <a:spAutoFit/>
          </a:bodyPr>
          <a:lstStyle/>
          <a:p>
            <a:endParaRPr lang="es-ES" sz="2400" dirty="0"/>
          </a:p>
          <a:p>
            <a:pPr marL="342900" indent="-342900">
              <a:buFont typeface="Wingdings" pitchFamily="2" charset="2"/>
              <a:buChar char="ü"/>
            </a:pPr>
            <a:r>
              <a:rPr lang="es-ES" sz="2400" dirty="0">
                <a:solidFill>
                  <a:schemeClr val="bg1"/>
                </a:solidFill>
                <a:latin typeface="Times New Roman" panose="02020603050405020304" pitchFamily="18" charset="0"/>
                <a:cs typeface="Times New Roman" panose="02020603050405020304" pitchFamily="18" charset="0"/>
              </a:rPr>
              <a:t> A nuestras </a:t>
            </a:r>
            <a:r>
              <a:rPr lang="es-ES" sz="2400" dirty="0" smtClean="0">
                <a:solidFill>
                  <a:schemeClr val="bg1"/>
                </a:solidFill>
                <a:latin typeface="Times New Roman" panose="02020603050405020304" pitchFamily="18" charset="0"/>
                <a:cs typeface="Times New Roman" panose="02020603050405020304" pitchFamily="18" charset="0"/>
              </a:rPr>
              <a:t>familias.</a:t>
            </a:r>
            <a:endParaRPr lang="es-ES" sz="2400" dirty="0">
              <a:solidFill>
                <a:schemeClr val="bg1"/>
              </a:solidFill>
              <a:latin typeface="Times New Roman" panose="02020603050405020304" pitchFamily="18" charset="0"/>
              <a:cs typeface="Times New Roman" panose="02020603050405020304" pitchFamily="18" charset="0"/>
            </a:endParaRPr>
          </a:p>
          <a:p>
            <a:r>
              <a:rPr lang="es-ES" sz="2400" dirty="0" smtClean="0">
                <a:solidFill>
                  <a:schemeClr val="bg1"/>
                </a:solidFill>
                <a:latin typeface="Times New Roman" panose="02020603050405020304" pitchFamily="18" charset="0"/>
                <a:cs typeface="Times New Roman" panose="02020603050405020304" pitchFamily="18" charset="0"/>
              </a:rPr>
              <a:t> </a:t>
            </a:r>
            <a:endParaRPr lang="es-ES" sz="2400" dirty="0">
              <a:solidFill>
                <a:schemeClr val="bg1"/>
              </a:solidFill>
              <a:latin typeface="Times New Roman" panose="02020603050405020304" pitchFamily="18" charset="0"/>
              <a:cs typeface="Times New Roman" panose="02020603050405020304" pitchFamily="18" charset="0"/>
            </a:endParaRPr>
          </a:p>
          <a:p>
            <a:pPr marL="342900" indent="-342900">
              <a:buFont typeface="Wingdings" pitchFamily="2" charset="2"/>
              <a:buChar char="ü"/>
            </a:pPr>
            <a:r>
              <a:rPr lang="es-ES" sz="2400" dirty="0">
                <a:solidFill>
                  <a:schemeClr val="bg1"/>
                </a:solidFill>
                <a:latin typeface="Times New Roman" panose="02020603050405020304" pitchFamily="18" charset="0"/>
                <a:cs typeface="Times New Roman" panose="02020603050405020304" pitchFamily="18" charset="0"/>
              </a:rPr>
              <a:t>A nuestros </a:t>
            </a:r>
            <a:r>
              <a:rPr lang="es-ES" sz="2400" dirty="0" smtClean="0">
                <a:solidFill>
                  <a:schemeClr val="bg1"/>
                </a:solidFill>
                <a:latin typeface="Times New Roman" panose="02020603050405020304" pitchFamily="18" charset="0"/>
                <a:cs typeface="Times New Roman" panose="02020603050405020304" pitchFamily="18" charset="0"/>
              </a:rPr>
              <a:t>profesores. </a:t>
            </a:r>
            <a:endParaRPr lang="es-ES" sz="2400" dirty="0">
              <a:solidFill>
                <a:schemeClr val="bg1"/>
              </a:solidFill>
              <a:latin typeface="Times New Roman" panose="02020603050405020304" pitchFamily="18" charset="0"/>
              <a:cs typeface="Times New Roman" panose="02020603050405020304" pitchFamily="18" charset="0"/>
            </a:endParaRPr>
          </a:p>
          <a:p>
            <a:endParaRPr lang="es-ES" sz="2400" dirty="0">
              <a:solidFill>
                <a:schemeClr val="bg1"/>
              </a:solidFill>
              <a:latin typeface="Times New Roman" panose="02020603050405020304" pitchFamily="18" charset="0"/>
              <a:cs typeface="Times New Roman" panose="02020603050405020304" pitchFamily="18" charset="0"/>
            </a:endParaRPr>
          </a:p>
          <a:p>
            <a:r>
              <a:rPr lang="es-ES" sz="2400" dirty="0">
                <a:solidFill>
                  <a:schemeClr val="bg1"/>
                </a:solidFill>
                <a:latin typeface="Times New Roman" panose="02020603050405020304" pitchFamily="18" charset="0"/>
                <a:cs typeface="Times New Roman" panose="02020603050405020304" pitchFamily="18" charset="0"/>
              </a:rPr>
              <a:t> </a:t>
            </a:r>
            <a:r>
              <a:rPr lang="es-ES" sz="2400" dirty="0" smtClean="0">
                <a:solidFill>
                  <a:schemeClr val="bg1"/>
                </a:solidFill>
                <a:latin typeface="Times New Roman" panose="02020603050405020304" pitchFamily="18" charset="0"/>
                <a:cs typeface="Times New Roman" panose="02020603050405020304" pitchFamily="18" charset="0"/>
              </a:rPr>
              <a:t>	Ing</a:t>
            </a:r>
            <a:r>
              <a:rPr lang="es-ES" sz="2400" dirty="0">
                <a:solidFill>
                  <a:schemeClr val="bg1"/>
                </a:solidFill>
                <a:latin typeface="Times New Roman" panose="02020603050405020304" pitchFamily="18" charset="0"/>
                <a:cs typeface="Times New Roman" panose="02020603050405020304" pitchFamily="18" charset="0"/>
              </a:rPr>
              <a:t>. Pairone, Juan Ramón. </a:t>
            </a:r>
          </a:p>
          <a:p>
            <a:r>
              <a:rPr lang="es-ES" sz="2400" dirty="0" smtClean="0">
                <a:solidFill>
                  <a:schemeClr val="bg1"/>
                </a:solidFill>
                <a:latin typeface="Times New Roman" panose="02020603050405020304" pitchFamily="18" charset="0"/>
                <a:cs typeface="Times New Roman" panose="02020603050405020304" pitchFamily="18" charset="0"/>
              </a:rPr>
              <a:t>	Arq</a:t>
            </a:r>
            <a:r>
              <a:rPr lang="es-ES" sz="2400" dirty="0">
                <a:solidFill>
                  <a:schemeClr val="bg1"/>
                </a:solidFill>
                <a:latin typeface="Times New Roman" panose="02020603050405020304" pitchFamily="18" charset="0"/>
                <a:cs typeface="Times New Roman" panose="02020603050405020304" pitchFamily="18" charset="0"/>
              </a:rPr>
              <a:t>. Mardon, Arturo. </a:t>
            </a:r>
            <a:endParaRPr lang="es-ES" sz="2400" dirty="0" smtClean="0">
              <a:solidFill>
                <a:schemeClr val="bg1"/>
              </a:solidFill>
              <a:latin typeface="Times New Roman" panose="02020603050405020304" pitchFamily="18" charset="0"/>
              <a:cs typeface="Times New Roman" panose="02020603050405020304" pitchFamily="18" charset="0"/>
            </a:endParaRPr>
          </a:p>
          <a:p>
            <a:r>
              <a:rPr lang="es-ES" sz="2400" dirty="0" smtClean="0">
                <a:solidFill>
                  <a:schemeClr val="bg1"/>
                </a:solidFill>
                <a:latin typeface="Times New Roman" panose="02020603050405020304" pitchFamily="18" charset="0"/>
                <a:cs typeface="Times New Roman" panose="02020603050405020304" pitchFamily="18" charset="0"/>
              </a:rPr>
              <a:t>	Ing</a:t>
            </a:r>
            <a:r>
              <a:rPr lang="es-ES" sz="2400" dirty="0">
                <a:solidFill>
                  <a:schemeClr val="bg1"/>
                </a:solidFill>
                <a:latin typeface="Times New Roman" panose="02020603050405020304" pitchFamily="18" charset="0"/>
                <a:cs typeface="Times New Roman" panose="02020603050405020304" pitchFamily="18" charset="0"/>
              </a:rPr>
              <a:t>. </a:t>
            </a:r>
            <a:r>
              <a:rPr lang="es-ES" sz="2400" dirty="0" smtClean="0">
                <a:solidFill>
                  <a:schemeClr val="bg1"/>
                </a:solidFill>
                <a:latin typeface="Times New Roman" panose="02020603050405020304" pitchFamily="18" charset="0"/>
                <a:cs typeface="Times New Roman" panose="02020603050405020304" pitchFamily="18" charset="0"/>
              </a:rPr>
              <a:t>Piter</a:t>
            </a:r>
            <a:r>
              <a:rPr lang="es-ES" sz="2400" dirty="0">
                <a:solidFill>
                  <a:schemeClr val="bg1"/>
                </a:solidFill>
                <a:latin typeface="Times New Roman" panose="02020603050405020304" pitchFamily="18" charset="0"/>
                <a:cs typeface="Times New Roman" panose="02020603050405020304" pitchFamily="18" charset="0"/>
              </a:rPr>
              <a:t>, Juan Carlos. </a:t>
            </a:r>
          </a:p>
          <a:p>
            <a:r>
              <a:rPr lang="es-ES" sz="2400" dirty="0" smtClean="0">
                <a:solidFill>
                  <a:schemeClr val="bg1"/>
                </a:solidFill>
                <a:latin typeface="Times New Roman" panose="02020603050405020304" pitchFamily="18" charset="0"/>
                <a:cs typeface="Times New Roman" panose="02020603050405020304" pitchFamily="18" charset="0"/>
              </a:rPr>
              <a:t>	Arq</a:t>
            </a:r>
            <a:r>
              <a:rPr lang="es-ES" sz="2400" dirty="0">
                <a:solidFill>
                  <a:schemeClr val="bg1"/>
                </a:solidFill>
                <a:latin typeface="Times New Roman" panose="02020603050405020304" pitchFamily="18" charset="0"/>
                <a:cs typeface="Times New Roman" panose="02020603050405020304" pitchFamily="18" charset="0"/>
              </a:rPr>
              <a:t>. Etcheverry, Juan Pablo. </a:t>
            </a:r>
          </a:p>
          <a:p>
            <a:r>
              <a:rPr lang="es-ES" sz="2400" dirty="0" smtClean="0">
                <a:solidFill>
                  <a:schemeClr val="bg1"/>
                </a:solidFill>
                <a:latin typeface="Times New Roman" panose="02020603050405020304" pitchFamily="18" charset="0"/>
                <a:cs typeface="Times New Roman" panose="02020603050405020304" pitchFamily="18" charset="0"/>
              </a:rPr>
              <a:t>	Ing</a:t>
            </a:r>
            <a:r>
              <a:rPr lang="es-ES" sz="2400" dirty="0">
                <a:solidFill>
                  <a:schemeClr val="bg1"/>
                </a:solidFill>
                <a:latin typeface="Times New Roman" panose="02020603050405020304" pitchFamily="18" charset="0"/>
                <a:cs typeface="Times New Roman" panose="02020603050405020304" pitchFamily="18" charset="0"/>
              </a:rPr>
              <a:t>. Lescano, Fernando. </a:t>
            </a:r>
          </a:p>
          <a:p>
            <a:r>
              <a:rPr lang="es-ES" sz="2400" dirty="0" smtClean="0">
                <a:solidFill>
                  <a:schemeClr val="bg1"/>
                </a:solidFill>
                <a:latin typeface="Times New Roman" panose="02020603050405020304" pitchFamily="18" charset="0"/>
                <a:cs typeface="Times New Roman" panose="02020603050405020304" pitchFamily="18" charset="0"/>
              </a:rPr>
              <a:t>	Ing</a:t>
            </a:r>
            <a:r>
              <a:rPr lang="es-ES" sz="2400" dirty="0">
                <a:solidFill>
                  <a:schemeClr val="bg1"/>
                </a:solidFill>
                <a:latin typeface="Times New Roman" panose="02020603050405020304" pitchFamily="18" charset="0"/>
                <a:cs typeface="Times New Roman" panose="02020603050405020304" pitchFamily="18" charset="0"/>
              </a:rPr>
              <a:t>. Belvisi, Diego. </a:t>
            </a:r>
          </a:p>
          <a:p>
            <a:r>
              <a:rPr lang="es-ES" sz="2400" dirty="0" smtClean="0">
                <a:solidFill>
                  <a:schemeClr val="bg1"/>
                </a:solidFill>
                <a:latin typeface="Times New Roman" panose="02020603050405020304" pitchFamily="18" charset="0"/>
                <a:cs typeface="Times New Roman" panose="02020603050405020304" pitchFamily="18" charset="0"/>
              </a:rPr>
              <a:t>	Ing</a:t>
            </a:r>
            <a:r>
              <a:rPr lang="es-ES" sz="2400" dirty="0">
                <a:solidFill>
                  <a:schemeClr val="bg1"/>
                </a:solidFill>
                <a:latin typeface="Times New Roman" panose="02020603050405020304" pitchFamily="18" charset="0"/>
                <a:cs typeface="Times New Roman" panose="02020603050405020304" pitchFamily="18" charset="0"/>
              </a:rPr>
              <a:t>. Zabalet Alejandro. </a:t>
            </a:r>
          </a:p>
          <a:p>
            <a:r>
              <a:rPr lang="es-ES" sz="2400" dirty="0" smtClean="0">
                <a:solidFill>
                  <a:schemeClr val="bg1"/>
                </a:solidFill>
                <a:latin typeface="Times New Roman" panose="02020603050405020304" pitchFamily="18" charset="0"/>
                <a:cs typeface="Times New Roman" panose="02020603050405020304" pitchFamily="18" charset="0"/>
              </a:rPr>
              <a:t>	Ing</a:t>
            </a:r>
            <a:r>
              <a:rPr lang="es-ES" sz="2400" dirty="0">
                <a:solidFill>
                  <a:schemeClr val="bg1"/>
                </a:solidFill>
                <a:latin typeface="Times New Roman" panose="02020603050405020304" pitchFamily="18" charset="0"/>
                <a:cs typeface="Times New Roman" panose="02020603050405020304" pitchFamily="18" charset="0"/>
              </a:rPr>
              <a:t>. Cardini Julio. </a:t>
            </a:r>
            <a:endParaRPr lang="es-ES" sz="2400" dirty="0" smtClean="0">
              <a:solidFill>
                <a:schemeClr val="bg1"/>
              </a:solidFill>
              <a:latin typeface="Times New Roman" panose="02020603050405020304" pitchFamily="18" charset="0"/>
              <a:cs typeface="Times New Roman" panose="02020603050405020304" pitchFamily="18" charset="0"/>
            </a:endParaRPr>
          </a:p>
          <a:p>
            <a:endParaRPr lang="es-ES" sz="2400" dirty="0">
              <a:solidFill>
                <a:schemeClr val="bg1"/>
              </a:solidFill>
              <a:latin typeface="Times New Roman" panose="02020603050405020304" pitchFamily="18" charset="0"/>
              <a:cs typeface="Times New Roman" panose="02020603050405020304" pitchFamily="18" charset="0"/>
            </a:endParaRPr>
          </a:p>
          <a:p>
            <a:pPr marL="342900" indent="-342900">
              <a:buFont typeface="Wingdings" pitchFamily="2" charset="2"/>
              <a:buChar char="ü"/>
            </a:pPr>
            <a:r>
              <a:rPr lang="es-ES" sz="2400" dirty="0" smtClean="0">
                <a:solidFill>
                  <a:schemeClr val="bg1"/>
                </a:solidFill>
                <a:latin typeface="Times New Roman" panose="02020603050405020304" pitchFamily="18" charset="0"/>
                <a:cs typeface="Times New Roman" panose="02020603050405020304" pitchFamily="18" charset="0"/>
              </a:rPr>
              <a:t>Municipalidad </a:t>
            </a:r>
            <a:r>
              <a:rPr lang="es-ES" sz="2400" dirty="0">
                <a:solidFill>
                  <a:schemeClr val="bg1"/>
                </a:solidFill>
                <a:latin typeface="Times New Roman" panose="02020603050405020304" pitchFamily="18" charset="0"/>
                <a:cs typeface="Times New Roman" panose="02020603050405020304" pitchFamily="18" charset="0"/>
              </a:rPr>
              <a:t>de Gualeguaychú. </a:t>
            </a:r>
            <a:endParaRPr lang="es-ES" sz="2400" dirty="0" smtClean="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endParaRPr lang="es-E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21297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2" name="1 Rectángulo"/>
          <p:cNvSpPr/>
          <p:nvPr/>
        </p:nvSpPr>
        <p:spPr>
          <a:xfrm>
            <a:off x="0" y="3212976"/>
            <a:ext cx="8744303" cy="923330"/>
          </a:xfrm>
          <a:prstGeom prst="rect">
            <a:avLst/>
          </a:prstGeom>
        </p:spPr>
        <p:txBody>
          <a:bodyPr wrap="square">
            <a:spAutoFit/>
          </a:bodyPr>
          <a:lstStyle/>
          <a:p>
            <a:pPr lvl="0" algn="ctr"/>
            <a:r>
              <a:rPr lang="es-AR" sz="5400" u="sng" dirty="0" smtClean="0">
                <a:solidFill>
                  <a:prstClr val="white"/>
                </a:solidFill>
                <a:latin typeface="Times New Roman" pitchFamily="18" charset="0"/>
                <a:cs typeface="Times New Roman" pitchFamily="18" charset="0"/>
              </a:rPr>
              <a:t>MUCHAS GRACIAS!!</a:t>
            </a:r>
          </a:p>
        </p:txBody>
      </p:sp>
    </p:spTree>
    <p:extLst>
      <p:ext uri="{BB962C8B-B14F-4D97-AF65-F5344CB8AC3E}">
        <p14:creationId xmlns:p14="http://schemas.microsoft.com/office/powerpoint/2010/main" val="153712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750"/>
                                        <p:tgtEl>
                                          <p:spTgt spid="2"/>
                                        </p:tgtEl>
                                        <p:attrNameLst>
                                          <p:attrName>ppt_x</p:attrName>
                                        </p:attrNameLst>
                                      </p:cBhvr>
                                      <p:tavLst>
                                        <p:tav tm="0">
                                          <p:val>
                                            <p:strVal val="ppt_x"/>
                                          </p:val>
                                        </p:tav>
                                        <p:tav tm="100000">
                                          <p:val>
                                            <p:strVal val="ppt_x"/>
                                          </p:val>
                                        </p:tav>
                                      </p:tavLst>
                                    </p:anim>
                                    <p:anim calcmode="lin" valueType="num">
                                      <p:cBhvr additive="base">
                                        <p:cTn id="7" dur="750"/>
                                        <p:tgtEl>
                                          <p:spTgt spid="2"/>
                                        </p:tgtEl>
                                        <p:attrNameLst>
                                          <p:attrName>ppt_y</p:attrName>
                                        </p:attrNameLst>
                                      </p:cBhvr>
                                      <p:tavLst>
                                        <p:tav tm="0">
                                          <p:val>
                                            <p:strVal val="ppt_y"/>
                                          </p:val>
                                        </p:tav>
                                        <p:tav tm="100000">
                                          <p:val>
                                            <p:strVal val="1+ppt_h/2"/>
                                          </p:val>
                                        </p:tav>
                                      </p:tavLst>
                                    </p:anim>
                                    <p:set>
                                      <p:cBhvr>
                                        <p:cTn id="8" dur="1" fill="hold">
                                          <p:stCondLst>
                                            <p:cond delay="7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4" name="3 Rectángulo"/>
          <p:cNvSpPr/>
          <p:nvPr/>
        </p:nvSpPr>
        <p:spPr>
          <a:xfrm>
            <a:off x="899592" y="297606"/>
            <a:ext cx="7723205" cy="707886"/>
          </a:xfrm>
          <a:prstGeom prst="rect">
            <a:avLst/>
          </a:prstGeom>
        </p:spPr>
        <p:txBody>
          <a:bodyPr wrap="none">
            <a:spAutoFit/>
          </a:bodyPr>
          <a:lstStyle/>
          <a:p>
            <a:pPr lvl="0" algn="ctr"/>
            <a:r>
              <a:rPr lang="es-AR" sz="4000" u="sng" dirty="0" smtClean="0">
                <a:solidFill>
                  <a:prstClr val="white"/>
                </a:solidFill>
                <a:latin typeface="Times New Roman" pitchFamily="18" charset="0"/>
                <a:cs typeface="Times New Roman" pitchFamily="18" charset="0"/>
              </a:rPr>
              <a:t>PROBLEMATICAS Y OBJETIVOS</a:t>
            </a:r>
            <a:endParaRPr lang="es-AR" sz="4000" dirty="0">
              <a:solidFill>
                <a:prstClr val="white"/>
              </a:solidFill>
              <a:latin typeface="Times New Roman" pitchFamily="18" charset="0"/>
              <a:cs typeface="Times New Roman" pitchFamily="18" charset="0"/>
            </a:endParaRPr>
          </a:p>
        </p:txBody>
      </p:sp>
      <p:sp>
        <p:nvSpPr>
          <p:cNvPr id="5" name="4 CuadroTexto"/>
          <p:cNvSpPr txBox="1"/>
          <p:nvPr/>
        </p:nvSpPr>
        <p:spPr>
          <a:xfrm>
            <a:off x="899592" y="1340768"/>
            <a:ext cx="2736304" cy="369332"/>
          </a:xfrm>
          <a:prstGeom prst="rect">
            <a:avLst/>
          </a:prstGeom>
          <a:noFill/>
        </p:spPr>
        <p:txBody>
          <a:bodyPr wrap="square" rtlCol="0">
            <a:spAutoFit/>
          </a:bodyPr>
          <a:lstStyle/>
          <a:p>
            <a:endParaRPr lang="es-ES" dirty="0"/>
          </a:p>
        </p:txBody>
      </p:sp>
      <p:sp>
        <p:nvSpPr>
          <p:cNvPr id="6" name="5 CuadroTexto"/>
          <p:cNvSpPr txBox="1"/>
          <p:nvPr/>
        </p:nvSpPr>
        <p:spPr>
          <a:xfrm>
            <a:off x="106435" y="1032991"/>
            <a:ext cx="8856984" cy="492443"/>
          </a:xfrm>
          <a:prstGeom prst="rect">
            <a:avLst/>
          </a:prstGeom>
          <a:noFill/>
        </p:spPr>
        <p:txBody>
          <a:bodyPr wrap="square" rtlCol="0">
            <a:spAutoFit/>
          </a:bodyPr>
          <a:lstStyle/>
          <a:p>
            <a:r>
              <a:rPr lang="es-AR" sz="2600" dirty="0" smtClean="0">
                <a:solidFill>
                  <a:schemeClr val="bg1"/>
                </a:solidFill>
                <a:latin typeface="Times New Roman" pitchFamily="18" charset="0"/>
                <a:cs typeface="Times New Roman" pitchFamily="18" charset="0"/>
              </a:rPr>
              <a:t>PROBLEMAS</a:t>
            </a:r>
            <a:endParaRPr lang="es-AR" sz="1000" dirty="0" smtClean="0">
              <a:solidFill>
                <a:schemeClr val="bg1"/>
              </a:solidFill>
              <a:latin typeface="Times New Roman" pitchFamily="18" charset="0"/>
              <a:cs typeface="Times New Roman" pitchFamily="18" charset="0"/>
            </a:endParaRPr>
          </a:p>
        </p:txBody>
      </p:sp>
      <p:sp>
        <p:nvSpPr>
          <p:cNvPr id="7" name="6 CuadroTexto"/>
          <p:cNvSpPr txBox="1"/>
          <p:nvPr/>
        </p:nvSpPr>
        <p:spPr>
          <a:xfrm>
            <a:off x="113570" y="4615010"/>
            <a:ext cx="8994910" cy="492443"/>
          </a:xfrm>
          <a:prstGeom prst="rect">
            <a:avLst/>
          </a:prstGeom>
          <a:noFill/>
        </p:spPr>
        <p:txBody>
          <a:bodyPr wrap="square" rtlCol="0">
            <a:spAutoFit/>
          </a:bodyPr>
          <a:lstStyle/>
          <a:p>
            <a:r>
              <a:rPr lang="es-AR" sz="2600" dirty="0" smtClean="0">
                <a:solidFill>
                  <a:schemeClr val="bg1"/>
                </a:solidFill>
                <a:latin typeface="Times New Roman" pitchFamily="18" charset="0"/>
                <a:cs typeface="Times New Roman" pitchFamily="18" charset="0"/>
              </a:rPr>
              <a:t>OBJETIVOS:</a:t>
            </a:r>
            <a:endParaRPr lang="es-AR" cap="all" dirty="0">
              <a:solidFill>
                <a:schemeClr val="bg1"/>
              </a:solidFill>
              <a:latin typeface="Times New Roman" pitchFamily="18" charset="0"/>
              <a:cs typeface="Times New Roman" pitchFamily="18" charset="0"/>
            </a:endParaRPr>
          </a:p>
        </p:txBody>
      </p:sp>
      <p:sp>
        <p:nvSpPr>
          <p:cNvPr id="8" name="7 CuadroTexto"/>
          <p:cNvSpPr txBox="1"/>
          <p:nvPr/>
        </p:nvSpPr>
        <p:spPr>
          <a:xfrm>
            <a:off x="109263" y="3717032"/>
            <a:ext cx="8856984" cy="873572"/>
          </a:xfrm>
          <a:prstGeom prst="rect">
            <a:avLst/>
          </a:prstGeom>
          <a:noFill/>
        </p:spPr>
        <p:txBody>
          <a:bodyPr wrap="square" rtlCol="0">
            <a:spAutoFit/>
          </a:bodyPr>
          <a:lstStyle/>
          <a:p>
            <a:pPr marL="914400" lvl="1" indent="-457200">
              <a:lnSpc>
                <a:spcPct val="150000"/>
              </a:lnSpc>
              <a:buFont typeface="Wingdings" pitchFamily="2" charset="2"/>
              <a:buChar char="ü"/>
            </a:pPr>
            <a:r>
              <a:rPr lang="es-AR" cap="all" dirty="0" smtClean="0">
                <a:solidFill>
                  <a:schemeClr val="bg1"/>
                </a:solidFill>
                <a:latin typeface="Times New Roman" pitchFamily="18" charset="0"/>
                <a:cs typeface="Times New Roman" pitchFamily="18" charset="0"/>
              </a:rPr>
              <a:t>Carencia </a:t>
            </a:r>
            <a:r>
              <a:rPr lang="es-AR" cap="all" dirty="0">
                <a:solidFill>
                  <a:schemeClr val="bg1"/>
                </a:solidFill>
                <a:latin typeface="Times New Roman" pitchFamily="18" charset="0"/>
                <a:cs typeface="Times New Roman" pitchFamily="18" charset="0"/>
              </a:rPr>
              <a:t>de espacio físico para instituciones educativas de nivel superior</a:t>
            </a:r>
            <a:r>
              <a:rPr lang="es-AR" cap="all" dirty="0" smtClean="0">
                <a:solidFill>
                  <a:schemeClr val="bg1"/>
                </a:solidFill>
                <a:latin typeface="Times New Roman" pitchFamily="18" charset="0"/>
                <a:cs typeface="Times New Roman" pitchFamily="18" charset="0"/>
              </a:rPr>
              <a:t>.</a:t>
            </a:r>
            <a:endParaRPr lang="es-AR" dirty="0" smtClean="0">
              <a:solidFill>
                <a:schemeClr val="bg1"/>
              </a:solidFill>
              <a:latin typeface="Times New Roman" pitchFamily="18" charset="0"/>
              <a:cs typeface="Times New Roman" pitchFamily="18" charset="0"/>
            </a:endParaRPr>
          </a:p>
        </p:txBody>
      </p:sp>
      <p:sp>
        <p:nvSpPr>
          <p:cNvPr id="9" name="8 CuadroTexto"/>
          <p:cNvSpPr txBox="1"/>
          <p:nvPr/>
        </p:nvSpPr>
        <p:spPr>
          <a:xfrm>
            <a:off x="105319" y="1481063"/>
            <a:ext cx="8856984" cy="458074"/>
          </a:xfrm>
          <a:prstGeom prst="rect">
            <a:avLst/>
          </a:prstGeom>
          <a:noFill/>
        </p:spPr>
        <p:txBody>
          <a:bodyPr wrap="square" rtlCol="0">
            <a:spAutoFit/>
          </a:bodyPr>
          <a:lstStyle/>
          <a:p>
            <a:pPr marL="914400" lvl="1" indent="-457200">
              <a:lnSpc>
                <a:spcPct val="150000"/>
              </a:lnSpc>
              <a:buFont typeface="Wingdings" pitchFamily="2" charset="2"/>
              <a:buChar char="ü"/>
            </a:pPr>
            <a:r>
              <a:rPr lang="es-AR" cap="all" dirty="0" smtClean="0">
                <a:solidFill>
                  <a:schemeClr val="bg1"/>
                </a:solidFill>
                <a:latin typeface="Times New Roman" pitchFamily="18" charset="0"/>
                <a:cs typeface="Times New Roman" pitchFamily="18" charset="0"/>
              </a:rPr>
              <a:t>ESCACES de albergue a turistas.</a:t>
            </a:r>
            <a:endParaRPr lang="es-AR" dirty="0" smtClean="0">
              <a:solidFill>
                <a:schemeClr val="bg1"/>
              </a:solidFill>
              <a:latin typeface="Times New Roman" pitchFamily="18" charset="0"/>
              <a:cs typeface="Times New Roman" pitchFamily="18" charset="0"/>
            </a:endParaRPr>
          </a:p>
        </p:txBody>
      </p:sp>
      <p:sp>
        <p:nvSpPr>
          <p:cNvPr id="10" name="9 CuadroTexto"/>
          <p:cNvSpPr txBox="1"/>
          <p:nvPr/>
        </p:nvSpPr>
        <p:spPr>
          <a:xfrm>
            <a:off x="105319" y="1955161"/>
            <a:ext cx="8856984" cy="507831"/>
          </a:xfrm>
          <a:prstGeom prst="rect">
            <a:avLst/>
          </a:prstGeom>
          <a:noFill/>
        </p:spPr>
        <p:txBody>
          <a:bodyPr wrap="square" rtlCol="0">
            <a:spAutoFit/>
          </a:bodyPr>
          <a:lstStyle/>
          <a:p>
            <a:pPr marL="914400" lvl="1" indent="-457200">
              <a:lnSpc>
                <a:spcPct val="150000"/>
              </a:lnSpc>
              <a:buFont typeface="Wingdings" pitchFamily="2" charset="2"/>
              <a:buChar char="ü"/>
            </a:pPr>
            <a:r>
              <a:rPr lang="es-AR" cap="all" dirty="0" smtClean="0">
                <a:solidFill>
                  <a:schemeClr val="bg1"/>
                </a:solidFill>
                <a:latin typeface="Times New Roman" pitchFamily="18" charset="0"/>
                <a:cs typeface="Times New Roman" pitchFamily="18" charset="0"/>
              </a:rPr>
              <a:t>falta </a:t>
            </a:r>
            <a:r>
              <a:rPr lang="es-AR" cap="all" dirty="0">
                <a:solidFill>
                  <a:schemeClr val="bg1"/>
                </a:solidFill>
                <a:latin typeface="Times New Roman" pitchFamily="18" charset="0"/>
                <a:cs typeface="Times New Roman" pitchFamily="18" charset="0"/>
              </a:rPr>
              <a:t>de </a:t>
            </a:r>
            <a:r>
              <a:rPr lang="es-AR" cap="all" dirty="0" smtClean="0">
                <a:solidFill>
                  <a:schemeClr val="bg1"/>
                </a:solidFill>
                <a:latin typeface="Times New Roman" pitchFamily="18" charset="0"/>
                <a:cs typeface="Times New Roman" pitchFamily="18" charset="0"/>
              </a:rPr>
              <a:t>estacionamiento en zona céntrica.</a:t>
            </a:r>
            <a:endParaRPr lang="es-AR" dirty="0" smtClean="0">
              <a:solidFill>
                <a:schemeClr val="bg1"/>
              </a:solidFill>
              <a:latin typeface="Times New Roman" pitchFamily="18" charset="0"/>
              <a:cs typeface="Times New Roman" pitchFamily="18" charset="0"/>
            </a:endParaRPr>
          </a:p>
        </p:txBody>
      </p:sp>
      <p:sp>
        <p:nvSpPr>
          <p:cNvPr id="11" name="10 CuadroTexto"/>
          <p:cNvSpPr txBox="1"/>
          <p:nvPr/>
        </p:nvSpPr>
        <p:spPr>
          <a:xfrm>
            <a:off x="547610" y="2511212"/>
            <a:ext cx="8856984" cy="369332"/>
          </a:xfrm>
          <a:prstGeom prst="rect">
            <a:avLst/>
          </a:prstGeom>
          <a:noFill/>
        </p:spPr>
        <p:txBody>
          <a:bodyPr wrap="square" rtlCol="0">
            <a:spAutoFit/>
          </a:bodyPr>
          <a:lstStyle/>
          <a:p>
            <a:pPr marL="285750" indent="-285750">
              <a:buFont typeface="Wingdings" panose="05000000000000000000" pitchFamily="2" charset="2"/>
              <a:buChar char="ü"/>
            </a:pPr>
            <a:r>
              <a:rPr lang="es-AR" cap="all" dirty="0" smtClean="0">
                <a:solidFill>
                  <a:schemeClr val="bg1"/>
                </a:solidFill>
                <a:latin typeface="Times New Roman" pitchFamily="18" charset="0"/>
                <a:cs typeface="Times New Roman" pitchFamily="18" charset="0"/>
              </a:rPr>
              <a:t>   Recolección de aguas pluviales.</a:t>
            </a:r>
          </a:p>
        </p:txBody>
      </p:sp>
      <p:sp>
        <p:nvSpPr>
          <p:cNvPr id="12" name="11 CuadroTexto"/>
          <p:cNvSpPr txBox="1"/>
          <p:nvPr/>
        </p:nvSpPr>
        <p:spPr>
          <a:xfrm>
            <a:off x="111719" y="2880544"/>
            <a:ext cx="8856984" cy="873572"/>
          </a:xfrm>
          <a:prstGeom prst="rect">
            <a:avLst/>
          </a:prstGeom>
          <a:noFill/>
        </p:spPr>
        <p:txBody>
          <a:bodyPr wrap="square" rtlCol="0">
            <a:spAutoFit/>
          </a:bodyPr>
          <a:lstStyle/>
          <a:p>
            <a:pPr marL="914400" lvl="1" indent="-457200">
              <a:lnSpc>
                <a:spcPct val="150000"/>
              </a:lnSpc>
              <a:buFont typeface="Wingdings" pitchFamily="2" charset="2"/>
              <a:buChar char="ü"/>
            </a:pPr>
            <a:r>
              <a:rPr lang="es-AR" cap="all" dirty="0">
                <a:solidFill>
                  <a:schemeClr val="bg1"/>
                </a:solidFill>
                <a:latin typeface="Times New Roman" pitchFamily="18" charset="0"/>
                <a:cs typeface="Times New Roman" pitchFamily="18" charset="0"/>
              </a:rPr>
              <a:t>Concentración vehicular en la intersección de acceso sur y boulevard pedro jurado.</a:t>
            </a:r>
          </a:p>
        </p:txBody>
      </p:sp>
      <p:sp>
        <p:nvSpPr>
          <p:cNvPr id="13" name="12 CuadroTexto"/>
          <p:cNvSpPr txBox="1"/>
          <p:nvPr/>
        </p:nvSpPr>
        <p:spPr>
          <a:xfrm>
            <a:off x="19216" y="4950636"/>
            <a:ext cx="8994910" cy="507831"/>
          </a:xfrm>
          <a:prstGeom prst="rect">
            <a:avLst/>
          </a:prstGeom>
          <a:noFill/>
        </p:spPr>
        <p:txBody>
          <a:bodyPr wrap="square" rtlCol="0">
            <a:spAutoFit/>
          </a:bodyPr>
          <a:lstStyle/>
          <a:p>
            <a:pPr marL="800100" lvl="1" indent="-342900">
              <a:lnSpc>
                <a:spcPct val="150000"/>
              </a:lnSpc>
              <a:buFont typeface="Wingdings" pitchFamily="2" charset="2"/>
              <a:buChar char="ü"/>
            </a:pPr>
            <a:r>
              <a:rPr lang="es-ES" cap="all" dirty="0" smtClean="0">
                <a:solidFill>
                  <a:schemeClr val="bg1"/>
                </a:solidFill>
                <a:latin typeface="Times New Roman" pitchFamily="18" charset="0"/>
                <a:cs typeface="Times New Roman" pitchFamily="18" charset="0"/>
              </a:rPr>
              <a:t>EVITAR EL ANEGAMIENTO en LA ZONA.</a:t>
            </a:r>
            <a:endParaRPr lang="es-ES" cap="all" dirty="0">
              <a:solidFill>
                <a:schemeClr val="bg1"/>
              </a:solidFill>
              <a:latin typeface="Times New Roman" pitchFamily="18" charset="0"/>
              <a:cs typeface="Times New Roman" pitchFamily="18" charset="0"/>
            </a:endParaRPr>
          </a:p>
        </p:txBody>
      </p:sp>
      <p:sp>
        <p:nvSpPr>
          <p:cNvPr id="14" name="13 CuadroTexto"/>
          <p:cNvSpPr txBox="1"/>
          <p:nvPr/>
        </p:nvSpPr>
        <p:spPr>
          <a:xfrm>
            <a:off x="36356" y="5307130"/>
            <a:ext cx="8994910" cy="507831"/>
          </a:xfrm>
          <a:prstGeom prst="rect">
            <a:avLst/>
          </a:prstGeom>
          <a:noFill/>
        </p:spPr>
        <p:txBody>
          <a:bodyPr wrap="square" rtlCol="0">
            <a:spAutoFit/>
          </a:bodyPr>
          <a:lstStyle/>
          <a:p>
            <a:pPr marL="800100" lvl="1" indent="-342900">
              <a:lnSpc>
                <a:spcPct val="150000"/>
              </a:lnSpc>
              <a:buFont typeface="Wingdings" pitchFamily="2" charset="2"/>
              <a:buChar char="ü"/>
            </a:pPr>
            <a:r>
              <a:rPr lang="es-ES" cap="all" dirty="0" smtClean="0">
                <a:solidFill>
                  <a:schemeClr val="bg1"/>
                </a:solidFill>
                <a:latin typeface="Times New Roman" pitchFamily="18" charset="0"/>
                <a:cs typeface="Times New Roman" pitchFamily="18" charset="0"/>
              </a:rPr>
              <a:t>IMPEDIR LA SATURACIÓN DE DETERMINADAS ARTERIAS.</a:t>
            </a:r>
            <a:endParaRPr lang="es-ES" cap="all" dirty="0">
              <a:solidFill>
                <a:schemeClr val="bg1"/>
              </a:solidFill>
              <a:latin typeface="Times New Roman" pitchFamily="18" charset="0"/>
              <a:cs typeface="Times New Roman" pitchFamily="18" charset="0"/>
            </a:endParaRPr>
          </a:p>
        </p:txBody>
      </p:sp>
      <p:sp>
        <p:nvSpPr>
          <p:cNvPr id="15" name="14 CuadroTexto"/>
          <p:cNvSpPr txBox="1"/>
          <p:nvPr/>
        </p:nvSpPr>
        <p:spPr>
          <a:xfrm>
            <a:off x="19216" y="5733256"/>
            <a:ext cx="8994910" cy="923330"/>
          </a:xfrm>
          <a:prstGeom prst="rect">
            <a:avLst/>
          </a:prstGeom>
          <a:noFill/>
        </p:spPr>
        <p:txBody>
          <a:bodyPr wrap="square" rtlCol="0">
            <a:spAutoFit/>
          </a:bodyPr>
          <a:lstStyle/>
          <a:p>
            <a:pPr marL="800100" lvl="1" indent="-342900">
              <a:lnSpc>
                <a:spcPct val="150000"/>
              </a:lnSpc>
              <a:buFont typeface="Wingdings" pitchFamily="2" charset="2"/>
              <a:buChar char="ü"/>
            </a:pPr>
            <a:r>
              <a:rPr lang="es-ES" cap="all" dirty="0" smtClean="0">
                <a:solidFill>
                  <a:schemeClr val="bg1"/>
                </a:solidFill>
                <a:latin typeface="Times New Roman" pitchFamily="18" charset="0"/>
                <a:cs typeface="Times New Roman" pitchFamily="18" charset="0"/>
              </a:rPr>
              <a:t>Proporcionar un espacio para el desarrollo de actividades culturales.</a:t>
            </a:r>
            <a:endParaRPr lang="es-AR" cap="all"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20276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 presetClass="entr" presetSubtype="4"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par>
                          <p:cTn id="45" fill="hold">
                            <p:stCondLst>
                              <p:cond delay="1000"/>
                            </p:stCondLst>
                            <p:childTnLst>
                              <p:par>
                                <p:cTn id="46" presetID="2" presetClass="entr" presetSubtype="4"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childTnLst>
                          </p:cTn>
                        </p:par>
                        <p:par>
                          <p:cTn id="50" fill="hold">
                            <p:stCondLst>
                              <p:cond delay="1500"/>
                            </p:stCondLst>
                            <p:childTnLst>
                              <p:par>
                                <p:cTn id="51" presetID="2" presetClass="entr" presetSubtype="4"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4" name="3 Rectángulo"/>
          <p:cNvSpPr/>
          <p:nvPr/>
        </p:nvSpPr>
        <p:spPr>
          <a:xfrm>
            <a:off x="2267744" y="297606"/>
            <a:ext cx="4530727" cy="707886"/>
          </a:xfrm>
          <a:prstGeom prst="rect">
            <a:avLst/>
          </a:prstGeom>
        </p:spPr>
        <p:txBody>
          <a:bodyPr wrap="none">
            <a:spAutoFit/>
          </a:bodyPr>
          <a:lstStyle/>
          <a:p>
            <a:pPr lvl="0"/>
            <a:r>
              <a:rPr lang="es-AR" sz="4000" u="sng" dirty="0" smtClean="0">
                <a:solidFill>
                  <a:prstClr val="white"/>
                </a:solidFill>
                <a:latin typeface="Times New Roman" pitchFamily="18" charset="0"/>
                <a:cs typeface="Times New Roman" pitchFamily="18" charset="0"/>
              </a:rPr>
              <a:t>ANTEPROYECTOS</a:t>
            </a:r>
            <a:endParaRPr lang="es-AR" sz="4000" dirty="0">
              <a:solidFill>
                <a:prstClr val="white"/>
              </a:solidFill>
              <a:latin typeface="Times New Roman" pitchFamily="18" charset="0"/>
              <a:cs typeface="Times New Roman" pitchFamily="18" charset="0"/>
            </a:endParaRPr>
          </a:p>
        </p:txBody>
      </p:sp>
      <p:sp>
        <p:nvSpPr>
          <p:cNvPr id="5" name="4 CuadroTexto"/>
          <p:cNvSpPr txBox="1"/>
          <p:nvPr/>
        </p:nvSpPr>
        <p:spPr>
          <a:xfrm>
            <a:off x="395536" y="1556792"/>
            <a:ext cx="8280920" cy="1169551"/>
          </a:xfrm>
          <a:prstGeom prst="rect">
            <a:avLst/>
          </a:prstGeom>
          <a:noFill/>
        </p:spPr>
        <p:txBody>
          <a:bodyPr wrap="square" rtlCol="0">
            <a:spAutoFit/>
          </a:bodyPr>
          <a:lstStyle/>
          <a:p>
            <a:r>
              <a:rPr lang="es-ES" sz="2800" dirty="0">
                <a:solidFill>
                  <a:schemeClr val="bg1"/>
                </a:solidFill>
                <a:latin typeface="Times New Roman" panose="02020603050405020304" pitchFamily="18" charset="0"/>
                <a:cs typeface="Times New Roman" panose="02020603050405020304" pitchFamily="18" charset="0"/>
              </a:rPr>
              <a:t>Nº </a:t>
            </a:r>
            <a:r>
              <a:rPr lang="es-ES" sz="2800" dirty="0" smtClean="0">
                <a:solidFill>
                  <a:schemeClr val="bg1"/>
                </a:solidFill>
                <a:latin typeface="Times New Roman" panose="02020603050405020304" pitchFamily="18" charset="0"/>
                <a:cs typeface="Times New Roman" panose="02020603050405020304" pitchFamily="18" charset="0"/>
              </a:rPr>
              <a:t>1: </a:t>
            </a:r>
            <a:r>
              <a:rPr lang="es-ES" sz="2400" cap="all" dirty="0">
                <a:solidFill>
                  <a:schemeClr val="bg1"/>
                </a:solidFill>
                <a:latin typeface="Times New Roman" panose="02020603050405020304" pitchFamily="18" charset="0"/>
                <a:cs typeface="Times New Roman" panose="02020603050405020304" pitchFamily="18" charset="0"/>
              </a:rPr>
              <a:t>Análisis de la cuenca de la cañada maría Gómez</a:t>
            </a:r>
          </a:p>
          <a:p>
            <a:endParaRPr lang="es-ES" dirty="0">
              <a:latin typeface="Times New Roman" panose="02020603050405020304" pitchFamily="18" charset="0"/>
              <a:cs typeface="Times New Roman" panose="02020603050405020304" pitchFamily="18" charset="0"/>
            </a:endParaRPr>
          </a:p>
        </p:txBody>
      </p:sp>
      <p:sp>
        <p:nvSpPr>
          <p:cNvPr id="6" name="5 CuadroTexto"/>
          <p:cNvSpPr txBox="1"/>
          <p:nvPr/>
        </p:nvSpPr>
        <p:spPr>
          <a:xfrm>
            <a:off x="515824" y="2852936"/>
            <a:ext cx="8016615" cy="1107996"/>
          </a:xfrm>
          <a:prstGeom prst="rect">
            <a:avLst/>
          </a:prstGeom>
          <a:noFill/>
        </p:spPr>
        <p:txBody>
          <a:bodyPr wrap="square" rtlCol="0">
            <a:spAutoFit/>
          </a:bodyPr>
          <a:lstStyle/>
          <a:p>
            <a:r>
              <a:rPr lang="es-ES" sz="2400" dirty="0">
                <a:solidFill>
                  <a:schemeClr val="bg1"/>
                </a:solidFill>
                <a:latin typeface="Times New Roman" panose="02020603050405020304" pitchFamily="18" charset="0"/>
                <a:cs typeface="Times New Roman" panose="02020603050405020304" pitchFamily="18" charset="0"/>
              </a:rPr>
              <a:t>Nº </a:t>
            </a:r>
            <a:r>
              <a:rPr lang="es-ES" sz="2400" dirty="0" smtClean="0">
                <a:solidFill>
                  <a:schemeClr val="bg1"/>
                </a:solidFill>
                <a:latin typeface="Times New Roman" panose="02020603050405020304" pitchFamily="18" charset="0"/>
                <a:cs typeface="Times New Roman" panose="02020603050405020304" pitchFamily="18" charset="0"/>
              </a:rPr>
              <a:t>2: MEJORAMIENTO INTEGRAL DEL BOULEVARD J. M. MARTINEZ.</a:t>
            </a:r>
            <a:endParaRPr lang="es-ES" sz="2400" dirty="0">
              <a:solidFill>
                <a:schemeClr val="bg1"/>
              </a:solidFill>
              <a:latin typeface="Times New Roman" panose="02020603050405020304" pitchFamily="18" charset="0"/>
              <a:cs typeface="Times New Roman" panose="02020603050405020304" pitchFamily="18" charset="0"/>
            </a:endParaRPr>
          </a:p>
          <a:p>
            <a:endParaRPr lang="es-ES" dirty="0">
              <a:latin typeface="Times New Roman" panose="02020603050405020304" pitchFamily="18" charset="0"/>
              <a:cs typeface="Times New Roman" panose="02020603050405020304" pitchFamily="18" charset="0"/>
            </a:endParaRPr>
          </a:p>
        </p:txBody>
      </p:sp>
      <p:sp>
        <p:nvSpPr>
          <p:cNvPr id="7" name="6 CuadroTexto"/>
          <p:cNvSpPr txBox="1"/>
          <p:nvPr/>
        </p:nvSpPr>
        <p:spPr>
          <a:xfrm>
            <a:off x="515825" y="4149080"/>
            <a:ext cx="8016614" cy="461665"/>
          </a:xfrm>
          <a:prstGeom prst="rect">
            <a:avLst/>
          </a:prstGeom>
          <a:noFill/>
        </p:spPr>
        <p:txBody>
          <a:bodyPr wrap="square" rtlCol="0">
            <a:spAutoFit/>
          </a:bodyPr>
          <a:lstStyle/>
          <a:p>
            <a:r>
              <a:rPr lang="es-ES" sz="2400" dirty="0">
                <a:solidFill>
                  <a:schemeClr val="bg1"/>
                </a:solidFill>
                <a:latin typeface="Times New Roman" panose="02020603050405020304" pitchFamily="18" charset="0"/>
                <a:cs typeface="Times New Roman" panose="02020603050405020304" pitchFamily="18" charset="0"/>
              </a:rPr>
              <a:t>Nº </a:t>
            </a:r>
            <a:r>
              <a:rPr lang="es-ES" sz="2400" dirty="0" smtClean="0">
                <a:solidFill>
                  <a:schemeClr val="bg1"/>
                </a:solidFill>
                <a:latin typeface="Times New Roman" panose="02020603050405020304" pitchFamily="18" charset="0"/>
                <a:cs typeface="Times New Roman" panose="02020603050405020304" pitchFamily="18" charset="0"/>
              </a:rPr>
              <a:t>3: COMPLEJO EDUCATIVO DE NIVEL SUPERIOR.</a:t>
            </a:r>
            <a:endParaRPr lang="es-E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197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4" name="3 CuadroTexto"/>
          <p:cNvSpPr txBox="1"/>
          <p:nvPr/>
        </p:nvSpPr>
        <p:spPr>
          <a:xfrm>
            <a:off x="323528" y="1412776"/>
            <a:ext cx="7596336" cy="461665"/>
          </a:xfrm>
          <a:prstGeom prst="rect">
            <a:avLst/>
          </a:prstGeom>
          <a:noFill/>
        </p:spPr>
        <p:txBody>
          <a:bodyPr wrap="square" rtlCol="0">
            <a:spAutoFit/>
          </a:bodyPr>
          <a:lstStyle/>
          <a:p>
            <a:pPr marL="342900" indent="-342900">
              <a:buFont typeface="Wingdings" pitchFamily="2" charset="2"/>
              <a:buChar char="ü"/>
            </a:pPr>
            <a:r>
              <a:rPr lang="es-AR" sz="2400" dirty="0" smtClean="0">
                <a:solidFill>
                  <a:schemeClr val="bg1"/>
                </a:solidFill>
                <a:latin typeface="Times New Roman" pitchFamily="18" charset="0"/>
                <a:cs typeface="Times New Roman" pitchFamily="18" charset="0"/>
              </a:rPr>
              <a:t>ANALISIS DE LA CUENCA</a:t>
            </a:r>
            <a:endParaRPr lang="es-AR" sz="2400" dirty="0">
              <a:latin typeface="Times New Roman" pitchFamily="18" charset="0"/>
              <a:cs typeface="Times New Roman" pitchFamily="18" charset="0"/>
            </a:endParaRPr>
          </a:p>
        </p:txBody>
      </p:sp>
      <p:sp>
        <p:nvSpPr>
          <p:cNvPr id="5" name="4 Rectángulo"/>
          <p:cNvSpPr/>
          <p:nvPr/>
        </p:nvSpPr>
        <p:spPr>
          <a:xfrm>
            <a:off x="107505" y="297605"/>
            <a:ext cx="9036496" cy="646331"/>
          </a:xfrm>
          <a:prstGeom prst="rect">
            <a:avLst/>
          </a:prstGeom>
        </p:spPr>
        <p:txBody>
          <a:bodyPr wrap="square">
            <a:spAutoFit/>
          </a:bodyPr>
          <a:lstStyle/>
          <a:p>
            <a:pPr lvl="0"/>
            <a:r>
              <a:rPr lang="es-AR" sz="3600" u="sng" dirty="0" smtClean="0">
                <a:solidFill>
                  <a:prstClr val="white"/>
                </a:solidFill>
                <a:latin typeface="Times New Roman" pitchFamily="18" charset="0"/>
                <a:cs typeface="Times New Roman" pitchFamily="18" charset="0"/>
              </a:rPr>
              <a:t>DESCRIPCIÓN DEL ANTEPROYECTO Nº 1</a:t>
            </a:r>
            <a:endParaRPr lang="es-AR" sz="4000" dirty="0">
              <a:solidFill>
                <a:prstClr val="white"/>
              </a:solidFill>
              <a:latin typeface="Times New Roman" pitchFamily="18" charset="0"/>
              <a:cs typeface="Times New Roman" pitchFamily="18" charset="0"/>
            </a:endParaRPr>
          </a:p>
        </p:txBody>
      </p:sp>
      <p:sp>
        <p:nvSpPr>
          <p:cNvPr id="6" name="5 CuadroTexto"/>
          <p:cNvSpPr txBox="1"/>
          <p:nvPr/>
        </p:nvSpPr>
        <p:spPr>
          <a:xfrm>
            <a:off x="379116" y="4725144"/>
            <a:ext cx="7596336" cy="461665"/>
          </a:xfrm>
          <a:prstGeom prst="rect">
            <a:avLst/>
          </a:prstGeom>
          <a:noFill/>
        </p:spPr>
        <p:txBody>
          <a:bodyPr wrap="square" rtlCol="0">
            <a:spAutoFit/>
          </a:bodyPr>
          <a:lstStyle/>
          <a:p>
            <a:pPr marL="342900" indent="-342900">
              <a:buFont typeface="Wingdings" pitchFamily="2" charset="2"/>
              <a:buChar char="ü"/>
            </a:pPr>
            <a:r>
              <a:rPr lang="es-AR" sz="2400" dirty="0" smtClean="0">
                <a:solidFill>
                  <a:schemeClr val="bg1"/>
                </a:solidFill>
                <a:latin typeface="Times New Roman" pitchFamily="18" charset="0"/>
                <a:cs typeface="Times New Roman" pitchFamily="18" charset="0"/>
              </a:rPr>
              <a:t>RESULTADOS</a:t>
            </a:r>
            <a:endParaRPr lang="es-AR" sz="2400" dirty="0">
              <a:latin typeface="Times New Roman" pitchFamily="18" charset="0"/>
              <a:cs typeface="Times New Roman" pitchFamily="18" charset="0"/>
            </a:endParaRPr>
          </a:p>
        </p:txBody>
      </p:sp>
      <p:sp>
        <p:nvSpPr>
          <p:cNvPr id="7" name="6 CuadroTexto"/>
          <p:cNvSpPr txBox="1"/>
          <p:nvPr/>
        </p:nvSpPr>
        <p:spPr>
          <a:xfrm>
            <a:off x="323528" y="1970882"/>
            <a:ext cx="7596336" cy="461665"/>
          </a:xfrm>
          <a:prstGeom prst="rect">
            <a:avLst/>
          </a:prstGeom>
          <a:noFill/>
        </p:spPr>
        <p:txBody>
          <a:bodyPr wrap="square" rtlCol="0">
            <a:spAutoFit/>
          </a:bodyPr>
          <a:lstStyle/>
          <a:p>
            <a:pPr marL="342900" indent="-342900">
              <a:buFont typeface="Wingdings" pitchFamily="2" charset="2"/>
              <a:buChar char="ü"/>
            </a:pPr>
            <a:r>
              <a:rPr lang="es-AR" sz="2400" dirty="0" smtClean="0">
                <a:solidFill>
                  <a:schemeClr val="bg1"/>
                </a:solidFill>
                <a:latin typeface="Times New Roman" pitchFamily="18" charset="0"/>
                <a:cs typeface="Times New Roman" pitchFamily="18" charset="0"/>
              </a:rPr>
              <a:t>OBTENCIÓN </a:t>
            </a:r>
            <a:r>
              <a:rPr lang="es-AR" sz="2400" dirty="0" smtClean="0">
                <a:solidFill>
                  <a:schemeClr val="bg1"/>
                </a:solidFill>
                <a:latin typeface="Times New Roman" pitchFamily="18" charset="0"/>
                <a:cs typeface="Times New Roman" pitchFamily="18" charset="0"/>
              </a:rPr>
              <a:t>DE DATOS</a:t>
            </a:r>
            <a:endParaRPr lang="es-AR" sz="2400" dirty="0">
              <a:latin typeface="Times New Roman" pitchFamily="18" charset="0"/>
              <a:cs typeface="Times New Roman" pitchFamily="18" charset="0"/>
            </a:endParaRPr>
          </a:p>
        </p:txBody>
      </p:sp>
      <p:sp>
        <p:nvSpPr>
          <p:cNvPr id="8" name="7 CuadroTexto"/>
          <p:cNvSpPr txBox="1"/>
          <p:nvPr/>
        </p:nvSpPr>
        <p:spPr>
          <a:xfrm>
            <a:off x="346944" y="2598639"/>
            <a:ext cx="7596336" cy="461665"/>
          </a:xfrm>
          <a:prstGeom prst="rect">
            <a:avLst/>
          </a:prstGeom>
          <a:noFill/>
        </p:spPr>
        <p:txBody>
          <a:bodyPr wrap="square" rtlCol="0">
            <a:spAutoFit/>
          </a:bodyPr>
          <a:lstStyle/>
          <a:p>
            <a:pPr marL="342900" indent="-342900">
              <a:buFont typeface="Wingdings" pitchFamily="2" charset="2"/>
              <a:buChar char="ü"/>
            </a:pPr>
            <a:r>
              <a:rPr lang="es-AR" sz="2400" dirty="0" smtClean="0">
                <a:solidFill>
                  <a:schemeClr val="bg1"/>
                </a:solidFill>
                <a:latin typeface="Times New Roman" pitchFamily="18" charset="0"/>
                <a:cs typeface="Times New Roman" pitchFamily="18" charset="0"/>
              </a:rPr>
              <a:t>RESULTADOS</a:t>
            </a:r>
            <a:endParaRPr lang="es-AR" sz="2400" dirty="0">
              <a:latin typeface="Times New Roman" pitchFamily="18" charset="0"/>
              <a:cs typeface="Times New Roman" pitchFamily="18" charset="0"/>
            </a:endParaRPr>
          </a:p>
        </p:txBody>
      </p:sp>
      <p:sp>
        <p:nvSpPr>
          <p:cNvPr id="9" name="8 CuadroTexto"/>
          <p:cNvSpPr txBox="1"/>
          <p:nvPr/>
        </p:nvSpPr>
        <p:spPr>
          <a:xfrm>
            <a:off x="323528" y="3429000"/>
            <a:ext cx="7596336" cy="461665"/>
          </a:xfrm>
          <a:prstGeom prst="rect">
            <a:avLst/>
          </a:prstGeom>
          <a:noFill/>
        </p:spPr>
        <p:txBody>
          <a:bodyPr wrap="square" rtlCol="0">
            <a:spAutoFit/>
          </a:bodyPr>
          <a:lstStyle/>
          <a:p>
            <a:pPr marL="342900" indent="-342900">
              <a:buFont typeface="Wingdings" pitchFamily="2" charset="2"/>
              <a:buChar char="ü"/>
            </a:pPr>
            <a:r>
              <a:rPr lang="es-AR" sz="2400" dirty="0" smtClean="0">
                <a:solidFill>
                  <a:schemeClr val="bg1"/>
                </a:solidFill>
                <a:latin typeface="Times New Roman" pitchFamily="18" charset="0"/>
                <a:cs typeface="Times New Roman" pitchFamily="18" charset="0"/>
              </a:rPr>
              <a:t>ANALISIS DEL CAUCE NATURAL</a:t>
            </a:r>
            <a:endParaRPr lang="es-AR" sz="2400" dirty="0">
              <a:latin typeface="Times New Roman" pitchFamily="18" charset="0"/>
              <a:cs typeface="Times New Roman" pitchFamily="18" charset="0"/>
            </a:endParaRPr>
          </a:p>
        </p:txBody>
      </p:sp>
      <p:sp>
        <p:nvSpPr>
          <p:cNvPr id="10" name="9 CuadroTexto"/>
          <p:cNvSpPr txBox="1"/>
          <p:nvPr/>
        </p:nvSpPr>
        <p:spPr>
          <a:xfrm>
            <a:off x="346944" y="4081789"/>
            <a:ext cx="7596336" cy="461665"/>
          </a:xfrm>
          <a:prstGeom prst="rect">
            <a:avLst/>
          </a:prstGeom>
          <a:noFill/>
        </p:spPr>
        <p:txBody>
          <a:bodyPr wrap="square" rtlCol="0">
            <a:spAutoFit/>
          </a:bodyPr>
          <a:lstStyle/>
          <a:p>
            <a:pPr marL="342900" indent="-342900">
              <a:buFont typeface="Wingdings" pitchFamily="2" charset="2"/>
              <a:buChar char="ü"/>
            </a:pPr>
            <a:r>
              <a:rPr lang="es-AR" sz="2400" dirty="0" smtClean="0">
                <a:solidFill>
                  <a:schemeClr val="bg1"/>
                </a:solidFill>
                <a:latin typeface="Times New Roman" pitchFamily="18" charset="0"/>
                <a:cs typeface="Times New Roman" pitchFamily="18" charset="0"/>
              </a:rPr>
              <a:t>OBETENCION DE DATOS</a:t>
            </a:r>
            <a:endParaRPr lang="es-AR" sz="2400" dirty="0">
              <a:latin typeface="Times New Roman" pitchFamily="18" charset="0"/>
              <a:cs typeface="Times New Roman" pitchFamily="18" charset="0"/>
            </a:endParaRP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116" y="943936"/>
            <a:ext cx="8383351" cy="565785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116" y="959426"/>
            <a:ext cx="8240252" cy="564236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5215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750" fill="hold"/>
                                        <p:tgtEl>
                                          <p:spTgt spid="11"/>
                                        </p:tgtEl>
                                        <p:attrNameLst>
                                          <p:attrName>ppt_x</p:attrName>
                                        </p:attrNameLst>
                                      </p:cBhvr>
                                      <p:tavLst>
                                        <p:tav tm="0">
                                          <p:val>
                                            <p:strVal val="#ppt_x"/>
                                          </p:val>
                                        </p:tav>
                                        <p:tav tm="100000">
                                          <p:val>
                                            <p:strVal val="#ppt_x"/>
                                          </p:val>
                                        </p:tav>
                                      </p:tavLst>
                                    </p:anim>
                                    <p:anim calcmode="lin" valueType="num">
                                      <p:cBhvr additive="base">
                                        <p:cTn id="14"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750"/>
                                        <p:tgtEl>
                                          <p:spTgt spid="11"/>
                                        </p:tgtEl>
                                        <p:attrNameLst>
                                          <p:attrName>ppt_x</p:attrName>
                                        </p:attrNameLst>
                                      </p:cBhvr>
                                      <p:tavLst>
                                        <p:tav tm="0">
                                          <p:val>
                                            <p:strVal val="ppt_x"/>
                                          </p:val>
                                        </p:tav>
                                        <p:tav tm="100000">
                                          <p:val>
                                            <p:strVal val="ppt_x"/>
                                          </p:val>
                                        </p:tav>
                                      </p:tavLst>
                                    </p:anim>
                                    <p:anim calcmode="lin" valueType="num">
                                      <p:cBhvr additive="base">
                                        <p:cTn id="19" dur="750"/>
                                        <p:tgtEl>
                                          <p:spTgt spid="11"/>
                                        </p:tgtEl>
                                        <p:attrNameLst>
                                          <p:attrName>ppt_y</p:attrName>
                                        </p:attrNameLst>
                                      </p:cBhvr>
                                      <p:tavLst>
                                        <p:tav tm="0">
                                          <p:val>
                                            <p:strVal val="ppt_y"/>
                                          </p:val>
                                        </p:tav>
                                        <p:tav tm="100000">
                                          <p:val>
                                            <p:strVal val="1+ppt_h/2"/>
                                          </p:val>
                                        </p:tav>
                                      </p:tavLst>
                                    </p:anim>
                                    <p:set>
                                      <p:cBhvr>
                                        <p:cTn id="20" dur="1" fill="hold">
                                          <p:stCondLst>
                                            <p:cond delay="74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098"/>
                                        </p:tgtEl>
                                        <p:attrNameLst>
                                          <p:attrName>style.visibility</p:attrName>
                                        </p:attrNameLst>
                                      </p:cBhvr>
                                      <p:to>
                                        <p:strVal val="visible"/>
                                      </p:to>
                                    </p:set>
                                    <p:anim calcmode="lin" valueType="num">
                                      <p:cBhvr additive="base">
                                        <p:cTn id="43" dur="750" fill="hold"/>
                                        <p:tgtEl>
                                          <p:spTgt spid="4098"/>
                                        </p:tgtEl>
                                        <p:attrNameLst>
                                          <p:attrName>ppt_x</p:attrName>
                                        </p:attrNameLst>
                                      </p:cBhvr>
                                      <p:tavLst>
                                        <p:tav tm="0">
                                          <p:val>
                                            <p:strVal val="#ppt_x"/>
                                          </p:val>
                                        </p:tav>
                                        <p:tav tm="100000">
                                          <p:val>
                                            <p:strVal val="#ppt_x"/>
                                          </p:val>
                                        </p:tav>
                                      </p:tavLst>
                                    </p:anim>
                                    <p:anim calcmode="lin" valueType="num">
                                      <p:cBhvr additive="base">
                                        <p:cTn id="44" dur="75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750"/>
                                        <p:tgtEl>
                                          <p:spTgt spid="4098"/>
                                        </p:tgtEl>
                                        <p:attrNameLst>
                                          <p:attrName>ppt_x</p:attrName>
                                        </p:attrNameLst>
                                      </p:cBhvr>
                                      <p:tavLst>
                                        <p:tav tm="0">
                                          <p:val>
                                            <p:strVal val="ppt_x"/>
                                          </p:val>
                                        </p:tav>
                                        <p:tav tm="100000">
                                          <p:val>
                                            <p:strVal val="ppt_x"/>
                                          </p:val>
                                        </p:tav>
                                      </p:tavLst>
                                    </p:anim>
                                    <p:anim calcmode="lin" valueType="num">
                                      <p:cBhvr additive="base">
                                        <p:cTn id="49" dur="750"/>
                                        <p:tgtEl>
                                          <p:spTgt spid="4098"/>
                                        </p:tgtEl>
                                        <p:attrNameLst>
                                          <p:attrName>ppt_y</p:attrName>
                                        </p:attrNameLst>
                                      </p:cBhvr>
                                      <p:tavLst>
                                        <p:tav tm="0">
                                          <p:val>
                                            <p:strVal val="ppt_y"/>
                                          </p:val>
                                        </p:tav>
                                        <p:tav tm="100000">
                                          <p:val>
                                            <p:strVal val="1+ppt_h/2"/>
                                          </p:val>
                                        </p:tav>
                                      </p:tavLst>
                                    </p:anim>
                                    <p:set>
                                      <p:cBhvr>
                                        <p:cTn id="50" dur="1" fill="hold">
                                          <p:stCondLst>
                                            <p:cond delay="749"/>
                                          </p:stCondLst>
                                        </p:cTn>
                                        <p:tgtEl>
                                          <p:spTgt spid="409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13" name="12 CuadroTexto"/>
          <p:cNvSpPr txBox="1"/>
          <p:nvPr/>
        </p:nvSpPr>
        <p:spPr>
          <a:xfrm>
            <a:off x="446076" y="3774231"/>
            <a:ext cx="6991200" cy="461665"/>
          </a:xfrm>
          <a:prstGeom prst="rect">
            <a:avLst/>
          </a:prstGeom>
          <a:noFill/>
        </p:spPr>
        <p:txBody>
          <a:bodyPr wrap="square" rtlCol="0">
            <a:spAutoFit/>
          </a:bodyPr>
          <a:lstStyle/>
          <a:p>
            <a:pPr marL="342900" indent="-342900">
              <a:buFont typeface="Wingdings" panose="05000000000000000000" pitchFamily="2" charset="2"/>
              <a:buChar char="ü"/>
            </a:pPr>
            <a:r>
              <a:rPr lang="es-ES" sz="2400" dirty="0">
                <a:solidFill>
                  <a:schemeClr val="bg1"/>
                </a:solidFill>
                <a:latin typeface="Times New Roman" panose="02020603050405020304" pitchFamily="18" charset="0"/>
                <a:cs typeface="Times New Roman" panose="02020603050405020304" pitchFamily="18" charset="0"/>
              </a:rPr>
              <a:t>TORMENTA DE PROYECTO            220mm</a:t>
            </a:r>
          </a:p>
        </p:txBody>
      </p:sp>
      <p:sp>
        <p:nvSpPr>
          <p:cNvPr id="11" name="10 CuadroTexto"/>
          <p:cNvSpPr txBox="1"/>
          <p:nvPr/>
        </p:nvSpPr>
        <p:spPr>
          <a:xfrm>
            <a:off x="389112" y="2554999"/>
            <a:ext cx="6991200" cy="461665"/>
          </a:xfrm>
          <a:prstGeom prst="rect">
            <a:avLst/>
          </a:prstGeom>
          <a:noFill/>
        </p:spPr>
        <p:txBody>
          <a:bodyPr wrap="square" rtlCol="0">
            <a:spAutoFit/>
          </a:bodyPr>
          <a:lstStyle/>
          <a:p>
            <a:pPr marL="342900" indent="-342900">
              <a:buFont typeface="Wingdings" panose="05000000000000000000" pitchFamily="2" charset="2"/>
              <a:buChar char="ü"/>
            </a:pPr>
            <a:r>
              <a:rPr lang="es-ES" sz="2400" dirty="0" smtClean="0">
                <a:solidFill>
                  <a:schemeClr val="bg1"/>
                </a:solidFill>
                <a:latin typeface="Times New Roman" panose="02020603050405020304" pitchFamily="18" charset="0"/>
                <a:cs typeface="Times New Roman" panose="02020603050405020304" pitchFamily="18" charset="0"/>
              </a:rPr>
              <a:t>ÁREA DE LA CUENCA              15 km2</a:t>
            </a:r>
          </a:p>
        </p:txBody>
      </p:sp>
      <p:sp>
        <p:nvSpPr>
          <p:cNvPr id="14" name="13 CuadroTexto"/>
          <p:cNvSpPr txBox="1"/>
          <p:nvPr/>
        </p:nvSpPr>
        <p:spPr>
          <a:xfrm>
            <a:off x="446076" y="4363416"/>
            <a:ext cx="6991200" cy="461665"/>
          </a:xfrm>
          <a:prstGeom prst="rect">
            <a:avLst/>
          </a:prstGeom>
          <a:noFill/>
        </p:spPr>
        <p:txBody>
          <a:bodyPr wrap="square" rtlCol="0">
            <a:spAutoFit/>
          </a:bodyPr>
          <a:lstStyle/>
          <a:p>
            <a:pPr marL="342900" indent="-342900">
              <a:buFont typeface="Wingdings" panose="05000000000000000000" pitchFamily="2" charset="2"/>
              <a:buChar char="ü"/>
            </a:pPr>
            <a:r>
              <a:rPr lang="es-ES" sz="2400" dirty="0">
                <a:solidFill>
                  <a:schemeClr val="bg1"/>
                </a:solidFill>
                <a:latin typeface="Times New Roman" panose="02020603050405020304" pitchFamily="18" charset="0"/>
                <a:cs typeface="Times New Roman" panose="02020603050405020304" pitchFamily="18" charset="0"/>
              </a:rPr>
              <a:t>LLUVIA NETA.           89mm</a:t>
            </a:r>
          </a:p>
        </p:txBody>
      </p:sp>
      <p:sp>
        <p:nvSpPr>
          <p:cNvPr id="12" name="11 CuadroTexto"/>
          <p:cNvSpPr txBox="1"/>
          <p:nvPr/>
        </p:nvSpPr>
        <p:spPr>
          <a:xfrm>
            <a:off x="422152" y="3191949"/>
            <a:ext cx="6991200" cy="461665"/>
          </a:xfrm>
          <a:prstGeom prst="rect">
            <a:avLst/>
          </a:prstGeom>
          <a:noFill/>
        </p:spPr>
        <p:txBody>
          <a:bodyPr wrap="square" rtlCol="0">
            <a:spAutoFit/>
          </a:bodyPr>
          <a:lstStyle/>
          <a:p>
            <a:pPr marL="342900" indent="-342900">
              <a:buFont typeface="Wingdings" panose="05000000000000000000" pitchFamily="2" charset="2"/>
              <a:buChar char="ü"/>
            </a:pPr>
            <a:r>
              <a:rPr lang="es-ES" sz="2400" dirty="0">
                <a:solidFill>
                  <a:schemeClr val="bg1"/>
                </a:solidFill>
                <a:latin typeface="Times New Roman" panose="02020603050405020304" pitchFamily="18" charset="0"/>
                <a:cs typeface="Times New Roman" panose="02020603050405020304" pitchFamily="18" charset="0"/>
              </a:rPr>
              <a:t>TIEMPO DE CONCENTRACIÓN           15 horas</a:t>
            </a:r>
          </a:p>
        </p:txBody>
      </p:sp>
      <p:sp>
        <p:nvSpPr>
          <p:cNvPr id="4" name="3 Rectángulo"/>
          <p:cNvSpPr/>
          <p:nvPr/>
        </p:nvSpPr>
        <p:spPr>
          <a:xfrm>
            <a:off x="389112" y="188640"/>
            <a:ext cx="8744303" cy="1261884"/>
          </a:xfrm>
          <a:prstGeom prst="rect">
            <a:avLst/>
          </a:prstGeom>
        </p:spPr>
        <p:txBody>
          <a:bodyPr wrap="square">
            <a:spAutoFit/>
          </a:bodyPr>
          <a:lstStyle/>
          <a:p>
            <a:pPr lvl="0"/>
            <a:endParaRPr lang="es-AR" sz="3600" u="sng" dirty="0" smtClean="0">
              <a:solidFill>
                <a:prstClr val="white"/>
              </a:solidFill>
              <a:latin typeface="Times New Roman" pitchFamily="18" charset="0"/>
              <a:cs typeface="Times New Roman" pitchFamily="18" charset="0"/>
            </a:endParaRPr>
          </a:p>
          <a:p>
            <a:pPr lvl="0"/>
            <a:endParaRPr lang="es-AR" sz="4000" dirty="0">
              <a:solidFill>
                <a:prstClr val="white"/>
              </a:solidFill>
              <a:latin typeface="Times New Roman" pitchFamily="18" charset="0"/>
              <a:cs typeface="Times New Roman" pitchFamily="18" charset="0"/>
            </a:endParaRPr>
          </a:p>
        </p:txBody>
      </p:sp>
      <p:sp>
        <p:nvSpPr>
          <p:cNvPr id="5" name="4 Rectángulo"/>
          <p:cNvSpPr/>
          <p:nvPr/>
        </p:nvSpPr>
        <p:spPr>
          <a:xfrm>
            <a:off x="220185" y="297605"/>
            <a:ext cx="8744303" cy="1261884"/>
          </a:xfrm>
          <a:prstGeom prst="rect">
            <a:avLst/>
          </a:prstGeom>
        </p:spPr>
        <p:txBody>
          <a:bodyPr wrap="square">
            <a:spAutoFit/>
          </a:bodyPr>
          <a:lstStyle/>
          <a:p>
            <a:pPr lvl="0" algn="ctr"/>
            <a:r>
              <a:rPr lang="es-AR" sz="3600" u="sng" dirty="0" smtClean="0">
                <a:solidFill>
                  <a:prstClr val="white"/>
                </a:solidFill>
                <a:latin typeface="Times New Roman" pitchFamily="18" charset="0"/>
                <a:cs typeface="Times New Roman" pitchFamily="18" charset="0"/>
              </a:rPr>
              <a:t>DATOS DE CUENCA</a:t>
            </a:r>
          </a:p>
          <a:p>
            <a:pPr lvl="0"/>
            <a:endParaRPr lang="es-AR" sz="4000" dirty="0">
              <a:solidFill>
                <a:prstClr val="white"/>
              </a:solidFill>
              <a:latin typeface="Times New Roman" pitchFamily="18" charset="0"/>
              <a:cs typeface="Times New Roman" pitchFamily="18" charset="0"/>
            </a:endParaRPr>
          </a:p>
        </p:txBody>
      </p:sp>
      <p:sp>
        <p:nvSpPr>
          <p:cNvPr id="6" name="5 CuadroTexto"/>
          <p:cNvSpPr txBox="1"/>
          <p:nvPr/>
        </p:nvSpPr>
        <p:spPr>
          <a:xfrm>
            <a:off x="389112" y="1450524"/>
            <a:ext cx="8359352" cy="523220"/>
          </a:xfrm>
          <a:prstGeom prst="rect">
            <a:avLst/>
          </a:prstGeom>
          <a:noFill/>
        </p:spPr>
        <p:txBody>
          <a:bodyPr wrap="square" rtlCol="0">
            <a:spAutoFit/>
          </a:bodyPr>
          <a:lstStyle/>
          <a:p>
            <a:r>
              <a:rPr lang="es-ES" sz="2800" dirty="0" smtClean="0">
                <a:solidFill>
                  <a:schemeClr val="bg1"/>
                </a:solidFill>
                <a:latin typeface="Times New Roman" panose="02020603050405020304" pitchFamily="18" charset="0"/>
                <a:cs typeface="Times New Roman" panose="02020603050405020304" pitchFamily="18" charset="0"/>
              </a:rPr>
              <a:t>LOS PARÁMETROS MAS IMPORTANTES SON:</a:t>
            </a:r>
          </a:p>
        </p:txBody>
      </p:sp>
      <p:sp>
        <p:nvSpPr>
          <p:cNvPr id="7" name="6 Flecha derecha"/>
          <p:cNvSpPr/>
          <p:nvPr/>
        </p:nvSpPr>
        <p:spPr>
          <a:xfrm>
            <a:off x="4081750" y="2641816"/>
            <a:ext cx="615280" cy="28803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7 Flecha derecha"/>
          <p:cNvSpPr/>
          <p:nvPr/>
        </p:nvSpPr>
        <p:spPr>
          <a:xfrm>
            <a:off x="5292080" y="3278765"/>
            <a:ext cx="615280" cy="28803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8 Flecha derecha"/>
          <p:cNvSpPr/>
          <p:nvPr/>
        </p:nvSpPr>
        <p:spPr>
          <a:xfrm>
            <a:off x="4818217" y="3861048"/>
            <a:ext cx="615280" cy="28803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9 Flecha derecha"/>
          <p:cNvSpPr/>
          <p:nvPr/>
        </p:nvSpPr>
        <p:spPr>
          <a:xfrm>
            <a:off x="3004096" y="4450232"/>
            <a:ext cx="615280" cy="28803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1 Rectángulo"/>
          <p:cNvSpPr/>
          <p:nvPr/>
        </p:nvSpPr>
        <p:spPr>
          <a:xfrm>
            <a:off x="4697030" y="2785832"/>
            <a:ext cx="242374" cy="369332"/>
          </a:xfrm>
          <a:prstGeom prst="rect">
            <a:avLst/>
          </a:prstGeom>
        </p:spPr>
        <p:txBody>
          <a:bodyPr wrap="none">
            <a:spAutoFit/>
          </a:bodyPr>
          <a:lstStyle/>
          <a:p>
            <a:r>
              <a:rPr lang="es-ES" dirty="0">
                <a:solidFill>
                  <a:schemeClr val="bg1"/>
                </a:solidFill>
                <a:latin typeface="Times New Roman" panose="02020603050405020304" pitchFamily="18" charset="0"/>
                <a:cs typeface="Times New Roman" panose="02020603050405020304" pitchFamily="18" charset="0"/>
              </a:rPr>
              <a:t> </a:t>
            </a:r>
            <a:endParaRPr lang="es-ES" dirty="0"/>
          </a:p>
        </p:txBody>
      </p:sp>
    </p:spTree>
    <p:extLst>
      <p:ext uri="{BB962C8B-B14F-4D97-AF65-F5344CB8AC3E}">
        <p14:creationId xmlns:p14="http://schemas.microsoft.com/office/powerpoint/2010/main" val="373413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P spid="14" grpId="0"/>
      <p:bldP spid="12" grpId="0"/>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9000"/>
          </a:schemeClr>
        </a:solidFill>
        <a:effectLst/>
      </p:bgPr>
    </p:bg>
    <p:spTree>
      <p:nvGrpSpPr>
        <p:cNvPr id="1" name=""/>
        <p:cNvGrpSpPr/>
        <p:nvPr/>
      </p:nvGrpSpPr>
      <p:grpSpPr>
        <a:xfrm>
          <a:off x="0" y="0"/>
          <a:ext cx="0" cy="0"/>
          <a:chOff x="0" y="0"/>
          <a:chExt cx="0" cy="0"/>
        </a:xfrm>
      </p:grpSpPr>
      <p:sp>
        <p:nvSpPr>
          <p:cNvPr id="4" name="3 Rectángulo"/>
          <p:cNvSpPr/>
          <p:nvPr/>
        </p:nvSpPr>
        <p:spPr>
          <a:xfrm>
            <a:off x="220185" y="297605"/>
            <a:ext cx="8744303" cy="1261884"/>
          </a:xfrm>
          <a:prstGeom prst="rect">
            <a:avLst/>
          </a:prstGeom>
        </p:spPr>
        <p:txBody>
          <a:bodyPr wrap="square">
            <a:spAutoFit/>
          </a:bodyPr>
          <a:lstStyle/>
          <a:p>
            <a:pPr lvl="0" algn="ctr"/>
            <a:r>
              <a:rPr lang="es-AR" sz="3600" u="sng" dirty="0" smtClean="0">
                <a:solidFill>
                  <a:prstClr val="white"/>
                </a:solidFill>
                <a:latin typeface="Times New Roman" pitchFamily="18" charset="0"/>
                <a:cs typeface="Times New Roman" pitchFamily="18" charset="0"/>
              </a:rPr>
              <a:t>RESULTADOS</a:t>
            </a:r>
          </a:p>
          <a:p>
            <a:pPr lvl="0"/>
            <a:endParaRPr lang="es-AR" sz="4000" dirty="0">
              <a:solidFill>
                <a:prstClr val="white"/>
              </a:solidFill>
              <a:latin typeface="Times New Roman" pitchFamily="18" charset="0"/>
              <a:cs typeface="Times New Roman" pitchFamily="18" charset="0"/>
            </a:endParaRPr>
          </a:p>
        </p:txBody>
      </p:sp>
      <p:pic>
        <p:nvPicPr>
          <p:cNvPr id="5" name="4 Imagen"/>
          <p:cNvPicPr/>
          <p:nvPr/>
        </p:nvPicPr>
        <p:blipFill rotWithShape="1">
          <a:blip r:embed="rId2">
            <a:extLst>
              <a:ext uri="{28A0092B-C50C-407E-A947-70E740481C1C}">
                <a14:useLocalDpi xmlns:a14="http://schemas.microsoft.com/office/drawing/2010/main" val="0"/>
              </a:ext>
            </a:extLst>
          </a:blip>
          <a:srcRect t="7768"/>
          <a:stretch/>
        </p:blipFill>
        <p:spPr bwMode="auto">
          <a:xfrm>
            <a:off x="414148" y="1052736"/>
            <a:ext cx="8356376" cy="5616624"/>
          </a:xfrm>
          <a:prstGeom prst="rect">
            <a:avLst/>
          </a:prstGeom>
          <a:ln w="38100" cap="sq" cmpd="sng" algn="ctr">
            <a:solidFill>
              <a:schemeClr val="tx1"/>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15617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3337</TotalTime>
  <Words>780</Words>
  <Application>Microsoft Office PowerPoint</Application>
  <PresentationFormat>Presentación en pantalla (4:3)</PresentationFormat>
  <Paragraphs>245</Paragraphs>
  <Slides>43</Slides>
  <Notes>0</Notes>
  <HiddenSlides>0</HiddenSlides>
  <MMClips>0</MMClips>
  <ScaleCrop>false</ScaleCrop>
  <HeadingPairs>
    <vt:vector size="4" baseType="variant">
      <vt:variant>
        <vt:lpstr>Tema</vt:lpstr>
      </vt:variant>
      <vt:variant>
        <vt:i4>1</vt:i4>
      </vt:variant>
      <vt:variant>
        <vt:lpstr>Títulos de diapositiva</vt:lpstr>
      </vt:variant>
      <vt:variant>
        <vt:i4>43</vt:i4>
      </vt:variant>
    </vt:vector>
  </HeadingPairs>
  <TitlesOfParts>
    <vt:vector size="44"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Rodri</dc:creator>
  <cp:lastModifiedBy>Rodri</cp:lastModifiedBy>
  <cp:revision>141</cp:revision>
  <dcterms:created xsi:type="dcterms:W3CDTF">2015-04-03T18:11:33Z</dcterms:created>
  <dcterms:modified xsi:type="dcterms:W3CDTF">2015-05-07T18:18:45Z</dcterms:modified>
</cp:coreProperties>
</file>