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8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Roboto" panose="020B0604020202020204" charset="0"/>
      <p:regular r:id="rId38"/>
      <p:bold r:id="rId39"/>
      <p:italic r:id="rId40"/>
      <p:boldItalic r:id="rId41"/>
    </p:embeddedFont>
    <p:embeddedFont>
      <p:font typeface="Raleway" panose="020B0604020202020204" charset="0"/>
      <p:regular r:id="rId42"/>
      <p:bold r:id="rId43"/>
      <p:italic r:id="rId44"/>
      <p:boldItalic r:id="rId45"/>
    </p:embeddedFont>
    <p:embeddedFont>
      <p:font typeface="EB Garamond" panose="020B0604020202020204" charset="0"/>
      <p:regular r:id="rId46"/>
      <p:bold r:id="rId47"/>
      <p:italic r:id="rId48"/>
      <p:boldItalic r:id="rId49"/>
    </p:embeddedFont>
    <p:embeddedFont>
      <p:font typeface="Bree Serif" panose="020B0604020202020204" charset="0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3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e965474a9_3_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e965474a9_3_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814cf7d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814cf7d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9d4addb99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9d4addb99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723630543_5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723630543_5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965474a9_3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e965474a9_3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b9a0b074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cb9a0b074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cb9a0b074_1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cb9a0b074_1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a4201aeda5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a4201aeda5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cb9a0b074_1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cb9a0b074_1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1a2e52926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a1a2e52926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d5b15f0a3_5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d5b15f0a3_5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a1a2e52926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a1a2e52926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a4201aeda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a4201aeda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a1a2e5292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a1a2e52926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1a2e52926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a1a2e52926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1a2e52926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a1a2e52926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9d59a5d39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9d59a5d39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a1a2e52926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a1a2e52926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a1a2e52926_1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a1a2e52926_1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a1a2e52926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a1a2e52926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cb9a0b074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cb9a0b074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72363054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72363054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251bb473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251bb473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d251bb473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d251bb473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e965474a9_3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e965474a9_3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b9a0b074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b9a0b074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723630543_1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723630543_1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cb9a0b074_1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cb9a0b074_1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5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mailto:biblioteca@frcu.utn.edu.ar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91850"/>
            <a:ext cx="2286749" cy="15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450" y="152400"/>
            <a:ext cx="8805524" cy="20878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 txBox="1"/>
          <p:nvPr/>
        </p:nvSpPr>
        <p:spPr>
          <a:xfrm>
            <a:off x="161925" y="4583025"/>
            <a:ext cx="1962900" cy="4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>
                <a:latin typeface="Impact"/>
                <a:ea typeface="Impact"/>
                <a:cs typeface="Impact"/>
                <a:sym typeface="Impact"/>
              </a:rPr>
              <a:t>Dpto. Biblioteca</a:t>
            </a:r>
            <a:endParaRPr sz="2000" b="1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677055" y="3441030"/>
            <a:ext cx="4221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solidFill>
                  <a:schemeClr val="bg1"/>
                </a:solidFill>
              </a:rPr>
              <a:t>Servicios de Biblioteca UTN FRCU : Celsius3 y Biblioteca voces</a:t>
            </a:r>
            <a:endParaRPr lang="es-AR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 txBox="1">
            <a:spLocks noGrp="1"/>
          </p:cNvSpPr>
          <p:nvPr>
            <p:ph type="subTitle" idx="1"/>
          </p:nvPr>
        </p:nvSpPr>
        <p:spPr>
          <a:xfrm>
            <a:off x="265500" y="653700"/>
            <a:ext cx="4045200" cy="38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>
                <a:solidFill>
                  <a:schemeClr val="dk1"/>
                </a:solidFill>
              </a:rPr>
              <a:t>Si el pedido fue trabajado pero no puede ser resuelto, se cancela. </a:t>
            </a:r>
            <a:endParaRPr sz="24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s" sz="2400" b="1">
                <a:solidFill>
                  <a:schemeClr val="dk1"/>
                </a:solidFill>
              </a:rPr>
              <a:t> </a:t>
            </a:r>
            <a:endParaRPr sz="1200"/>
          </a:p>
        </p:txBody>
      </p:sp>
      <p:pic>
        <p:nvPicPr>
          <p:cNvPr id="147" name="Google Shape;147;p21"/>
          <p:cNvPicPr preferRelativeResize="0"/>
          <p:nvPr/>
        </p:nvPicPr>
        <p:blipFill rotWithShape="1">
          <a:blip r:embed="rId3">
            <a:alphaModFix/>
          </a:blip>
          <a:srcRect l="54766" t="30106" r="8907" b="33428"/>
          <a:stretch/>
        </p:blipFill>
        <p:spPr>
          <a:xfrm>
            <a:off x="1920726" y="2377464"/>
            <a:ext cx="416400" cy="38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1775" y="2313850"/>
            <a:ext cx="515800" cy="5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5216450" y="1363975"/>
            <a:ext cx="3580500" cy="18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2400"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 el pedido fue realizado incorrectamente, se anula</a:t>
            </a:r>
            <a:endParaRPr sz="12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2"/>
          <p:cNvSpPr txBox="1">
            <a:spLocks noGrp="1"/>
          </p:cNvSpPr>
          <p:nvPr>
            <p:ph type="body" idx="1"/>
          </p:nvPr>
        </p:nvSpPr>
        <p:spPr>
          <a:xfrm>
            <a:off x="4832750" y="1618425"/>
            <a:ext cx="4033800" cy="25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800">
              <a:solidFill>
                <a:srgbClr val="000000"/>
              </a:solidFill>
            </a:endParaRPr>
          </a:p>
        </p:txBody>
      </p:sp>
      <p:grpSp>
        <p:nvGrpSpPr>
          <p:cNvPr id="155" name="Google Shape;155;p22"/>
          <p:cNvGrpSpPr/>
          <p:nvPr/>
        </p:nvGrpSpPr>
        <p:grpSpPr>
          <a:xfrm>
            <a:off x="104848" y="157817"/>
            <a:ext cx="4267708" cy="919183"/>
            <a:chOff x="6803275" y="395363"/>
            <a:chExt cx="2212050" cy="2537076"/>
          </a:xfrm>
        </p:grpSpPr>
        <p:pic>
          <p:nvPicPr>
            <p:cNvPr id="156" name="Google Shape;156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2" descr="Trozo de cinta adhesiva que pega una nota a la diapositiva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8" name="Google Shape;158;p22"/>
          <p:cNvSpPr txBox="1"/>
          <p:nvPr/>
        </p:nvSpPr>
        <p:spPr>
          <a:xfrm>
            <a:off x="333850" y="368238"/>
            <a:ext cx="3809700" cy="636000"/>
          </a:xfrm>
          <a:prstGeom prst="rect">
            <a:avLst/>
          </a:prstGeom>
          <a:noFill/>
          <a:ln w="1143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Lato"/>
                <a:ea typeface="Lato"/>
                <a:cs typeface="Lato"/>
                <a:sym typeface="Lato"/>
              </a:rPr>
              <a:t>Pedido de Búsqueda</a:t>
            </a:r>
            <a:endParaRPr sz="30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5143750" y="295500"/>
            <a:ext cx="3577500" cy="781500"/>
          </a:xfrm>
          <a:prstGeom prst="rect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Pedido de Provisión</a:t>
            </a:r>
            <a:endParaRPr sz="3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0" name="Google Shape;160;p22"/>
          <p:cNvPicPr preferRelativeResize="0"/>
          <p:nvPr/>
        </p:nvPicPr>
        <p:blipFill rotWithShape="1">
          <a:blip r:embed="rId5">
            <a:alphaModFix/>
          </a:blip>
          <a:srcRect t="28274" r="78474"/>
          <a:stretch/>
        </p:blipFill>
        <p:spPr>
          <a:xfrm>
            <a:off x="188750" y="1790250"/>
            <a:ext cx="612349" cy="7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 rotWithShape="1">
          <a:blip r:embed="rId6">
            <a:alphaModFix/>
          </a:blip>
          <a:srcRect l="25278" r="17349" b="9877"/>
          <a:stretch/>
        </p:blipFill>
        <p:spPr>
          <a:xfrm>
            <a:off x="801112" y="1790257"/>
            <a:ext cx="586513" cy="7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 rotWithShape="1">
          <a:blip r:embed="rId7">
            <a:alphaModFix/>
          </a:blip>
          <a:srcRect b="30805"/>
          <a:stretch/>
        </p:blipFill>
        <p:spPr>
          <a:xfrm>
            <a:off x="333850" y="2571750"/>
            <a:ext cx="1174400" cy="381524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2"/>
          <p:cNvSpPr/>
          <p:nvPr/>
        </p:nvSpPr>
        <p:spPr>
          <a:xfrm>
            <a:off x="963500" y="1345950"/>
            <a:ext cx="1174500" cy="3816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05572" y="1790250"/>
            <a:ext cx="1424414" cy="3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2"/>
          <p:cNvSpPr/>
          <p:nvPr/>
        </p:nvSpPr>
        <p:spPr>
          <a:xfrm>
            <a:off x="2660775" y="1345950"/>
            <a:ext cx="1174500" cy="3816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23262" y="1713689"/>
            <a:ext cx="1316200" cy="53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2"/>
          <p:cNvPicPr preferRelativeResize="0"/>
          <p:nvPr/>
        </p:nvPicPr>
        <p:blipFill rotWithShape="1">
          <a:blip r:embed="rId7">
            <a:alphaModFix/>
          </a:blip>
          <a:srcRect b="30805"/>
          <a:stretch/>
        </p:blipFill>
        <p:spPr>
          <a:xfrm>
            <a:off x="4842688" y="2248400"/>
            <a:ext cx="1174400" cy="38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0297" y="2069875"/>
            <a:ext cx="1424414" cy="3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/>
          <p:nvPr/>
        </p:nvSpPr>
        <p:spPr>
          <a:xfrm flipH="1">
            <a:off x="5579825" y="1713700"/>
            <a:ext cx="1174500" cy="3816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2"/>
          <p:cNvSpPr/>
          <p:nvPr/>
        </p:nvSpPr>
        <p:spPr>
          <a:xfrm flipH="1">
            <a:off x="7386150" y="1713700"/>
            <a:ext cx="1174500" cy="3816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1" name="Google Shape;171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254200" y="2265575"/>
            <a:ext cx="612350" cy="78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 rotWithShape="1">
          <a:blip r:embed="rId11">
            <a:alphaModFix/>
          </a:blip>
          <a:srcRect l="38880" t="89120" r="47317" b="85394"/>
          <a:stretch/>
        </p:blipFill>
        <p:spPr>
          <a:xfrm rot="10800000" flipH="1">
            <a:off x="7854350" y="2198238"/>
            <a:ext cx="399850" cy="112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2050875" y="-6"/>
            <a:ext cx="55875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/>
              <a:t>Ventajas para los usuarios</a:t>
            </a:r>
            <a:endParaRPr sz="3300"/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00" y="109425"/>
            <a:ext cx="1320000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3"/>
          <p:cNvSpPr txBox="1"/>
          <p:nvPr/>
        </p:nvSpPr>
        <p:spPr>
          <a:xfrm>
            <a:off x="1908600" y="874500"/>
            <a:ext cx="37986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Char char="★"/>
            </a:pPr>
            <a:r>
              <a:rPr lang="e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Comunicación a través de un servicio de mensajería interna</a:t>
            </a:r>
            <a:endParaRPr sz="2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600" y="718975"/>
            <a:ext cx="2212049" cy="349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3"/>
          <p:cNvSpPr txBox="1"/>
          <p:nvPr/>
        </p:nvSpPr>
        <p:spPr>
          <a:xfrm>
            <a:off x="709075" y="2763450"/>
            <a:ext cx="32895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2" name="Google Shape;182;p23"/>
          <p:cNvSpPr txBox="1"/>
          <p:nvPr/>
        </p:nvSpPr>
        <p:spPr>
          <a:xfrm>
            <a:off x="2302775" y="3100313"/>
            <a:ext cx="33987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Char char="★"/>
            </a:pPr>
            <a:r>
              <a:rPr lang="e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Contar con un registro de los datos en un sitio personalizado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3" name="Google Shape;18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38" y="2137375"/>
            <a:ext cx="2096901" cy="2943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4"/>
          <p:cNvSpPr txBox="1">
            <a:spLocks noGrp="1"/>
          </p:cNvSpPr>
          <p:nvPr>
            <p:ph type="title"/>
          </p:nvPr>
        </p:nvSpPr>
        <p:spPr>
          <a:xfrm>
            <a:off x="2050875" y="-6"/>
            <a:ext cx="5587500" cy="6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/>
              <a:t>Ventajas para los usuarios</a:t>
            </a:r>
            <a:endParaRPr sz="3300"/>
          </a:p>
        </p:txBody>
      </p:sp>
      <p:pic>
        <p:nvPicPr>
          <p:cNvPr id="189" name="Google Shape;18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00" y="109425"/>
            <a:ext cx="1320000" cy="115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4"/>
          <p:cNvSpPr txBox="1"/>
          <p:nvPr/>
        </p:nvSpPr>
        <p:spPr>
          <a:xfrm>
            <a:off x="1908600" y="874500"/>
            <a:ext cx="3798600" cy="11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Char char="★"/>
            </a:pPr>
            <a:r>
              <a:rPr lang="e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Descarga del material desde la plataforma directamente</a:t>
            </a:r>
            <a:endParaRPr sz="2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1" name="Google Shape;191;p24"/>
          <p:cNvPicPr preferRelativeResize="0"/>
          <p:nvPr/>
        </p:nvPicPr>
        <p:blipFill rotWithShape="1">
          <a:blip r:embed="rId4">
            <a:alphaModFix/>
          </a:blip>
          <a:srcRect l="34332" r="34335"/>
          <a:stretch/>
        </p:blipFill>
        <p:spPr>
          <a:xfrm>
            <a:off x="5852600" y="718975"/>
            <a:ext cx="2212050" cy="3498473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4"/>
          <p:cNvSpPr txBox="1"/>
          <p:nvPr/>
        </p:nvSpPr>
        <p:spPr>
          <a:xfrm>
            <a:off x="709075" y="2763450"/>
            <a:ext cx="32895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2302775" y="3100313"/>
            <a:ext cx="3398700" cy="10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Lato"/>
              <a:buChar char="★"/>
            </a:pPr>
            <a:r>
              <a:rPr lang="es" sz="2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Seguimiento del pedido solicitado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7375" y="2103825"/>
            <a:ext cx="2344574" cy="2753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/>
          <p:nvPr/>
        </p:nvSpPr>
        <p:spPr>
          <a:xfrm>
            <a:off x="283000" y="297900"/>
            <a:ext cx="4547700" cy="4547700"/>
          </a:xfrm>
          <a:prstGeom prst="rect">
            <a:avLst/>
          </a:prstGeom>
          <a:solidFill>
            <a:srgbClr val="000000">
              <a:alpha val="7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5"/>
          <p:cNvSpPr txBox="1">
            <a:spLocks noGrp="1"/>
          </p:cNvSpPr>
          <p:nvPr>
            <p:ph type="body" idx="4294967295"/>
          </p:nvPr>
        </p:nvSpPr>
        <p:spPr>
          <a:xfrm>
            <a:off x="2625950" y="473400"/>
            <a:ext cx="4151100" cy="130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" sz="2800" b="1">
                <a:solidFill>
                  <a:srgbClr val="FF9900"/>
                </a:solidFill>
              </a:rPr>
              <a:t>Seguimiento de un pedido en  Celsius 3</a:t>
            </a:r>
            <a:endParaRPr sz="2800" b="1">
              <a:solidFill>
                <a:srgbClr val="FF9900"/>
              </a:solidFill>
            </a:endParaRPr>
          </a:p>
        </p:txBody>
      </p:sp>
      <p:pic>
        <p:nvPicPr>
          <p:cNvPr id="201" name="Google Shape;20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8100" y="1778400"/>
            <a:ext cx="4993251" cy="217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6"/>
          <p:cNvPicPr preferRelativeResize="0"/>
          <p:nvPr/>
        </p:nvPicPr>
        <p:blipFill rotWithShape="1">
          <a:blip r:embed="rId3">
            <a:alphaModFix/>
          </a:blip>
          <a:srcRect r="11111" b="532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6"/>
          <p:cNvSpPr txBox="1">
            <a:spLocks noGrp="1"/>
          </p:cNvSpPr>
          <p:nvPr>
            <p:ph type="title"/>
          </p:nvPr>
        </p:nvSpPr>
        <p:spPr>
          <a:xfrm>
            <a:off x="1626450" y="0"/>
            <a:ext cx="6109200" cy="1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700">
                <a:solidFill>
                  <a:schemeClr val="accent5"/>
                </a:solidFill>
              </a:rPr>
              <a:t>Ventajas para las instituciones</a:t>
            </a:r>
            <a:endParaRPr sz="3700">
              <a:solidFill>
                <a:schemeClr val="accent5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2400" u="sng">
              <a:solidFill>
                <a:schemeClr val="accent5"/>
              </a:solidFill>
            </a:endParaRPr>
          </a:p>
        </p:txBody>
      </p:sp>
      <p:pic>
        <p:nvPicPr>
          <p:cNvPr id="208" name="Google Shape;208;p26"/>
          <p:cNvPicPr preferRelativeResize="0"/>
          <p:nvPr/>
        </p:nvPicPr>
        <p:blipFill rotWithShape="1">
          <a:blip r:embed="rId4">
            <a:alphaModFix/>
          </a:blip>
          <a:srcRect r="50000"/>
          <a:stretch/>
        </p:blipFill>
        <p:spPr>
          <a:xfrm>
            <a:off x="145650" y="1579938"/>
            <a:ext cx="19545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4975" y="1235600"/>
            <a:ext cx="2102924" cy="18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5025" y="2931012"/>
            <a:ext cx="2212050" cy="195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650" y="3207450"/>
            <a:ext cx="1954550" cy="184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24987" y="3275888"/>
            <a:ext cx="2212050" cy="1710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525" y="162725"/>
            <a:ext cx="5499500" cy="4818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 descr="Trozo de cinta adhesiva que pega una nota a la diapositiva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9">
            <a:off x="4309919" y="468505"/>
            <a:ext cx="4004712" cy="142259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/>
        </p:nvSpPr>
        <p:spPr>
          <a:xfrm>
            <a:off x="4704725" y="709775"/>
            <a:ext cx="3433200" cy="7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b="1">
                <a:latin typeface="Raleway"/>
                <a:ea typeface="Raleway"/>
                <a:cs typeface="Raleway"/>
                <a:sym typeface="Raleway"/>
              </a:rPr>
              <a:t>Estadísticas-Número de pedidos</a:t>
            </a:r>
            <a:endParaRPr sz="22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0" name="Google Shape;22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625" y="1522700"/>
            <a:ext cx="2314949" cy="301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7"/>
          <p:cNvSpPr txBox="1"/>
          <p:nvPr/>
        </p:nvSpPr>
        <p:spPr>
          <a:xfrm>
            <a:off x="91125" y="162725"/>
            <a:ext cx="3216900" cy="10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EB Garamond"/>
                <a:ea typeface="EB Garamond"/>
                <a:cs typeface="EB Garamond"/>
                <a:sym typeface="EB Garamond"/>
              </a:rPr>
              <a:t>¿Cómo  accedo a las estadísticas?</a:t>
            </a:r>
            <a:endParaRPr sz="3000" b="1">
              <a:latin typeface="EB Garamond"/>
              <a:ea typeface="EB Garamond"/>
              <a:cs typeface="EB Garamond"/>
              <a:sym typeface="EB Garamond"/>
            </a:endParaRPr>
          </a:p>
        </p:txBody>
      </p:sp>
      <p:pic>
        <p:nvPicPr>
          <p:cNvPr id="222" name="Google Shape;22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01762" y="1980523"/>
            <a:ext cx="1340475" cy="26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44303" y="1909050"/>
            <a:ext cx="1254247" cy="2627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94200" y="1984803"/>
            <a:ext cx="1254250" cy="2619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 b="38076"/>
          <a:stretch/>
        </p:blipFill>
        <p:spPr>
          <a:xfrm>
            <a:off x="152400" y="0"/>
            <a:ext cx="8839199" cy="195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 rotWithShape="1">
          <a:blip r:embed="rId4">
            <a:alphaModFix/>
          </a:blip>
          <a:srcRect l="21966" t="8569" r="22979" b="8717"/>
          <a:stretch/>
        </p:blipFill>
        <p:spPr>
          <a:xfrm>
            <a:off x="1729725" y="1954825"/>
            <a:ext cx="1973151" cy="318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15400" y="2571749"/>
            <a:ext cx="2406625" cy="129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9"/>
          <p:cNvSpPr txBox="1"/>
          <p:nvPr/>
        </p:nvSpPr>
        <p:spPr>
          <a:xfrm>
            <a:off x="5448925" y="3864375"/>
            <a:ext cx="197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Impact"/>
                <a:ea typeface="Impact"/>
                <a:cs typeface="Impact"/>
                <a:sym typeface="Impact"/>
              </a:rPr>
              <a:t>Dpto.Biblioteca</a:t>
            </a:r>
            <a:endParaRPr sz="1900" b="1"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0"/>
          <p:cNvSpPr txBox="1"/>
          <p:nvPr/>
        </p:nvSpPr>
        <p:spPr>
          <a:xfrm>
            <a:off x="1469050" y="0"/>
            <a:ext cx="5853000" cy="1012200"/>
          </a:xfrm>
          <a:prstGeom prst="rect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 b="1">
                <a:solidFill>
                  <a:srgbClr val="434343"/>
                </a:solidFill>
                <a:latin typeface="Raleway"/>
                <a:ea typeface="Raleway"/>
                <a:cs typeface="Raleway"/>
                <a:sym typeface="Raleway"/>
              </a:rPr>
              <a:t>Biblioteca voces</a:t>
            </a:r>
            <a:endParaRPr sz="4200" b="1">
              <a:solidFill>
                <a:srgbClr val="43434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2" name="Google Shape;242;p30"/>
          <p:cNvSpPr txBox="1">
            <a:spLocks noGrp="1"/>
          </p:cNvSpPr>
          <p:nvPr>
            <p:ph type="body" idx="4294967295"/>
          </p:nvPr>
        </p:nvSpPr>
        <p:spPr>
          <a:xfrm>
            <a:off x="2855550" y="1377478"/>
            <a:ext cx="3432900" cy="163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endParaRPr sz="1200" u="sng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2855550" y="3495513"/>
            <a:ext cx="2103000" cy="10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Si quieres obtener más información sobre cómo impresionar a los demás con tus ideas, échale un vistazo a nuestro libro.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4" name="Google Shape;2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314" y="1029175"/>
            <a:ext cx="5702236" cy="3914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0"/>
          <p:cNvSpPr txBox="1"/>
          <p:nvPr/>
        </p:nvSpPr>
        <p:spPr>
          <a:xfrm>
            <a:off x="6234225" y="1164050"/>
            <a:ext cx="2780700" cy="3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222222"/>
              </a:solidFill>
              <a:highlight>
                <a:schemeClr val="lt1"/>
              </a:highlight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2500" b="1">
                <a:solidFill>
                  <a:srgbClr val="222222"/>
                </a:solidFill>
              </a:rPr>
              <a:t>Servicio que podemos ofrecer a los usuarios no videntes o con alguna discapacidad visual que lo requiera.</a:t>
            </a:r>
            <a:endParaRPr sz="19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24910" y="1806825"/>
            <a:ext cx="6233775" cy="1683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706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434343"/>
                </a:solidFill>
              </a:rPr>
              <a:t>A.P.E.R.D.I.V.I</a:t>
            </a:r>
            <a:endParaRPr>
              <a:solidFill>
                <a:srgbClr val="43434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>
                <a:solidFill>
                  <a:srgbClr val="434343"/>
                </a:solidFill>
              </a:rPr>
              <a:t>Asociación de personas con discapacidad visual</a:t>
            </a:r>
            <a:endParaRPr sz="100">
              <a:solidFill>
                <a:srgbClr val="434343"/>
              </a:solidFill>
            </a:endParaRPr>
          </a:p>
        </p:txBody>
      </p:sp>
      <p:sp>
        <p:nvSpPr>
          <p:cNvPr id="251" name="Google Shape;251;p3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9650" y="152400"/>
            <a:ext cx="4256700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4106481" cy="109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500" y="2735375"/>
            <a:ext cx="1685900" cy="168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00625" y="2867950"/>
            <a:ext cx="1875325" cy="1222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075" y="567975"/>
            <a:ext cx="4058975" cy="3726799"/>
          </a:xfrm>
          <a:prstGeom prst="rect">
            <a:avLst/>
          </a:prstGeom>
          <a:noFill/>
          <a:ln w="1143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61" name="Google Shape;261;p32"/>
          <p:cNvPicPr preferRelativeResize="0"/>
          <p:nvPr/>
        </p:nvPicPr>
        <p:blipFill rotWithShape="1">
          <a:blip r:embed="rId4">
            <a:alphaModFix/>
          </a:blip>
          <a:srcRect b="11473"/>
          <a:stretch/>
        </p:blipFill>
        <p:spPr>
          <a:xfrm>
            <a:off x="4885100" y="517050"/>
            <a:ext cx="4058974" cy="3726800"/>
          </a:xfrm>
          <a:prstGeom prst="rect">
            <a:avLst/>
          </a:prstGeom>
          <a:noFill/>
          <a:ln w="114300" cap="flat" cmpd="sng">
            <a:solidFill>
              <a:srgbClr val="C27BA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2" name="Google Shape;262;p32"/>
          <p:cNvSpPr txBox="1"/>
          <p:nvPr/>
        </p:nvSpPr>
        <p:spPr>
          <a:xfrm>
            <a:off x="136500" y="4294775"/>
            <a:ext cx="50163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Roboto"/>
                <a:ea typeface="Roboto"/>
                <a:cs typeface="Roboto"/>
                <a:sym typeface="Roboto"/>
              </a:rPr>
              <a:t>Aula 14 de la Planta Baja de la Facultad que fue especialmente acondicionada.</a:t>
            </a:r>
            <a:endParaRPr sz="20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4918975" y="4432175"/>
            <a:ext cx="39912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>
                <a:latin typeface="Roboto"/>
                <a:ea typeface="Roboto"/>
                <a:cs typeface="Roboto"/>
                <a:sym typeface="Roboto"/>
              </a:rPr>
              <a:t>Biblioteca Voces integrada a la Biblioteca de la Facultad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406425" y="50"/>
            <a:ext cx="82968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u="sng">
                <a:latin typeface="Bree Serif"/>
                <a:ea typeface="Bree Serif"/>
                <a:cs typeface="Bree Serif"/>
                <a:sym typeface="Bree Serif"/>
              </a:rPr>
              <a:t>FRCU  ha llevado a cabo las siguientes acciones  edilicias respecto a la ACCESIBILIDAD, entre otras: </a:t>
            </a:r>
            <a:endParaRPr sz="2000" u="sng">
              <a:latin typeface="Bree Serif"/>
              <a:ea typeface="Bree Serif"/>
              <a:cs typeface="Bree Serif"/>
              <a:sym typeface="Bree Serif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Arial"/>
                <a:ea typeface="Arial"/>
                <a:cs typeface="Arial"/>
                <a:sym typeface="Arial"/>
              </a:rPr>
              <a:t>• Rampas de acceso en lugares estratégicos  como la entrada de la facultad, el patio, el aula magna, el estacionamiento, y en la BIBLIOTECA.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Arial"/>
                <a:ea typeface="Arial"/>
                <a:cs typeface="Arial"/>
                <a:sym typeface="Arial"/>
              </a:rPr>
              <a:t> • Ascensor  para acceder a la planta alta, donde están ubicadas algunas aulas, laboratorios  y la BIBLIOTECA.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Arial"/>
                <a:ea typeface="Arial"/>
                <a:cs typeface="Arial"/>
                <a:sym typeface="Arial"/>
              </a:rPr>
              <a:t>• Pisos antideslizantes en sectores con riesgo de caídas.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Arial"/>
                <a:ea typeface="Arial"/>
                <a:cs typeface="Arial"/>
                <a:sym typeface="Arial"/>
              </a:rPr>
              <a:t>•Señalización interna para la fácil identificación de salidas de emergencia, desniveles, pulsadores de emergencia, etc.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latin typeface="Arial"/>
                <a:ea typeface="Arial"/>
                <a:cs typeface="Arial"/>
                <a:sym typeface="Arial"/>
              </a:rPr>
              <a:t>• Baño para personas con movilidad reducida en la planta alta y baja de la facultad, que cuenta con luminaria con sensor de movimiento, y mobiliario colocado y seleccionado según normas de discapacidad, y botón de emergencias. </a:t>
            </a:r>
            <a:endParaRPr sz="15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500"/>
                                        <p:tgtEl>
                                          <p:spTgt spid="2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500"/>
                                        <p:tgtEl>
                                          <p:spTgt spid="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500"/>
                                        <p:tgtEl>
                                          <p:spTgt spid="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500"/>
                                        <p:tgtEl>
                                          <p:spTgt spid="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500"/>
                                        <p:tgtEl>
                                          <p:spTgt spid="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500"/>
                                        <p:tgtEl>
                                          <p:spTgt spid="26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500"/>
                                        <p:tgtEl>
                                          <p:spTgt spid="2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500"/>
                                        <p:tgtEl>
                                          <p:spTgt spid="26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500"/>
                                        <p:tgtEl>
                                          <p:spTgt spid="26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500"/>
                                        <p:tgtEl>
                                          <p:spTgt spid="26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4"/>
          <p:cNvSpPr txBox="1">
            <a:spLocks noGrp="1"/>
          </p:cNvSpPr>
          <p:nvPr>
            <p:ph type="title"/>
          </p:nvPr>
        </p:nvSpPr>
        <p:spPr>
          <a:xfrm>
            <a:off x="406425" y="0"/>
            <a:ext cx="8296800" cy="487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¿Cómo funciona la Biblioteca Voces?</a:t>
            </a:r>
            <a:endParaRPr sz="3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Char char="★"/>
            </a:pPr>
            <a:r>
              <a:rPr lang="es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La biblioteca cuenta con el equipo informatico para descargar los libros digitales y convertirlos en audio MP3 con Wintesti.</a:t>
            </a: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2222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Arial"/>
              <a:buChar char="★"/>
            </a:pPr>
            <a:r>
              <a:rPr lang="es" sz="1800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>Si el usuario quiere leerlo directamente en la computadora, simplemente lo abrimos y podrán hacerlo con Jaws o Balabolka con el plugin de la voz. (Dependiendo del formato del archivo va a depender con qué programa se abrirá, pero por lo general la lectura es similar en todos los casos: Insert más flecha abajo lee de corrido. Control calla al lector. Flecha arriba y abajo leen línea a línea</a:t>
            </a:r>
            <a:r>
              <a:rPr lang="es" sz="1800" b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).</a:t>
            </a:r>
            <a:endParaRPr sz="1800" b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sz="3450">
              <a:solidFill>
                <a:srgbClr val="22222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425" y="487975"/>
            <a:ext cx="8506450" cy="4167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94326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2300" y="152400"/>
            <a:ext cx="4579299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 txBox="1"/>
          <p:nvPr/>
        </p:nvSpPr>
        <p:spPr>
          <a:xfrm>
            <a:off x="3180850" y="3417750"/>
            <a:ext cx="4579200" cy="12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37" descr="DonáLectura" title="DonáLectura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200" y="300038"/>
            <a:ext cx="8077200" cy="45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37"/>
          <p:cNvSpPr txBox="1"/>
          <p:nvPr/>
        </p:nvSpPr>
        <p:spPr>
          <a:xfrm>
            <a:off x="304800" y="3048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Google Shape;2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9800" y="406725"/>
            <a:ext cx="2714198" cy="4330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5000" y="482700"/>
            <a:ext cx="2889126" cy="417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125" y="507700"/>
            <a:ext cx="3125975" cy="402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9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29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1350" b="0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95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5925" algn="ctr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rgbClr val="FFFF00"/>
              </a:buClr>
              <a:buSzPts val="2950"/>
              <a:buFont typeface="Arial"/>
              <a:buChar char="●"/>
            </a:pPr>
            <a:r>
              <a:rPr lang="es" sz="29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Escribinos al e-mail de la biblioteca </a:t>
            </a:r>
            <a:r>
              <a:rPr lang="es" sz="295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biblioteca@frcu.utn.edu.ar</a:t>
            </a:r>
            <a:endParaRPr sz="295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592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950"/>
              <a:buFont typeface="Arial"/>
              <a:buChar char="●"/>
            </a:pPr>
            <a:r>
              <a:rPr lang="es" sz="29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Adjunta el certificado de discapacidad</a:t>
            </a:r>
            <a:endParaRPr sz="295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1592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2950"/>
              <a:buFont typeface="Arial"/>
              <a:buChar char="●"/>
            </a:pPr>
            <a:r>
              <a:rPr lang="es" sz="295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Solicitá el material</a:t>
            </a:r>
            <a:endParaRPr sz="295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350" b="0">
              <a:solidFill>
                <a:schemeClr val="dk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1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9"/>
          <p:cNvSpPr txBox="1"/>
          <p:nvPr/>
        </p:nvSpPr>
        <p:spPr>
          <a:xfrm>
            <a:off x="406425" y="510975"/>
            <a:ext cx="7996500" cy="16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b="1" i="1">
                <a:latin typeface="Lato"/>
                <a:ea typeface="Lato"/>
                <a:cs typeface="Lato"/>
                <a:sym typeface="Lato"/>
              </a:rPr>
              <a:t>En tiempo de pandemia...¿Cómo procedemos si tenemos un usuario que necesita hacer uso de la Biblioteca Voces?</a:t>
            </a:r>
            <a:endParaRPr sz="3500" b="1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40"/>
          <p:cNvSpPr txBox="1">
            <a:spLocks noGrp="1"/>
          </p:cNvSpPr>
          <p:nvPr>
            <p:ph type="title"/>
          </p:nvPr>
        </p:nvSpPr>
        <p:spPr>
          <a:xfrm>
            <a:off x="290800" y="302750"/>
            <a:ext cx="86697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50" b="0">
                <a:solidFill>
                  <a:srgbClr val="222222"/>
                </a:solidFill>
                <a:latin typeface="Bree Serif"/>
                <a:ea typeface="Bree Serif"/>
                <a:cs typeface="Bree Serif"/>
                <a:sym typeface="Bree Serif"/>
              </a:rPr>
              <a:t>El bibliotecario de FRCU accede a la Biblioteca Tiflos, realiza la consulta que solicitan, descarga el libro digital  y se lo envía por correo electrónico al usuario, o si lo prefiere se lo comparte en la nube.</a:t>
            </a:r>
            <a:endParaRPr sz="4600"/>
          </a:p>
        </p:txBody>
      </p:sp>
      <p:pic>
        <p:nvPicPr>
          <p:cNvPr id="311" name="Google Shape;311;p40"/>
          <p:cNvPicPr preferRelativeResize="0"/>
          <p:nvPr/>
        </p:nvPicPr>
        <p:blipFill rotWithShape="1">
          <a:blip r:embed="rId3">
            <a:alphaModFix/>
          </a:blip>
          <a:srcRect t="4379"/>
          <a:stretch/>
        </p:blipFill>
        <p:spPr>
          <a:xfrm>
            <a:off x="385975" y="1745650"/>
            <a:ext cx="1722551" cy="298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40"/>
          <p:cNvPicPr preferRelativeResize="0"/>
          <p:nvPr/>
        </p:nvPicPr>
        <p:blipFill rotWithShape="1">
          <a:blip r:embed="rId4">
            <a:alphaModFix/>
          </a:blip>
          <a:srcRect t="4634"/>
          <a:stretch/>
        </p:blipFill>
        <p:spPr>
          <a:xfrm>
            <a:off x="3465323" y="1625627"/>
            <a:ext cx="1558175" cy="322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0"/>
          <p:cNvPicPr preferRelativeResize="0"/>
          <p:nvPr/>
        </p:nvPicPr>
        <p:blipFill rotWithShape="1">
          <a:blip r:embed="rId5">
            <a:alphaModFix/>
          </a:blip>
          <a:srcRect t="2990" b="2980"/>
          <a:stretch/>
        </p:blipFill>
        <p:spPr>
          <a:xfrm>
            <a:off x="5962175" y="1625621"/>
            <a:ext cx="1558175" cy="3069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850" y="206925"/>
            <a:ext cx="7038976" cy="3189536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4"/>
          <p:cNvSpPr txBox="1"/>
          <p:nvPr/>
        </p:nvSpPr>
        <p:spPr>
          <a:xfrm>
            <a:off x="618200" y="3526800"/>
            <a:ext cx="8347500" cy="14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177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b="1">
                <a:solidFill>
                  <a:schemeClr val="dk2"/>
                </a:solidFill>
              </a:rPr>
              <a:t>Celsius 3</a:t>
            </a:r>
            <a:r>
              <a:rPr lang="es" sz="1800">
                <a:solidFill>
                  <a:schemeClr val="dk2"/>
                </a:solidFill>
              </a:rPr>
              <a:t> </a:t>
            </a:r>
            <a:r>
              <a:rPr lang="e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es un sistema desarrollado por la Universidad Nacional de la Plata para aquellas instituciones que forman parte de la iniciativa </a:t>
            </a:r>
            <a:r>
              <a:rPr lang="es" sz="1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LibLink  </a:t>
            </a:r>
            <a:r>
              <a:rPr lang="e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del ISTEC </a:t>
            </a:r>
            <a:r>
              <a:rPr lang="es" sz="1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(Consorcio Iberoamericano para la Educación en Ciencia y Tecnología)</a:t>
            </a:r>
            <a:r>
              <a:rPr lang="e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17780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UTN se sumó a la misma el 18 de Julio del 2019.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1"/>
          <p:cNvSpPr txBox="1"/>
          <p:nvPr/>
        </p:nvSpPr>
        <p:spPr>
          <a:xfrm>
            <a:off x="6203750" y="4535400"/>
            <a:ext cx="2814900" cy="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Bree Serif"/>
                <a:ea typeface="Bree Serif"/>
                <a:cs typeface="Bree Serif"/>
                <a:sym typeface="Bree Serif"/>
              </a:rPr>
              <a:t>Tec. Bib. María Contard        </a:t>
            </a:r>
            <a:r>
              <a:rPr lang="es">
                <a:latin typeface="Lato"/>
                <a:ea typeface="Lato"/>
                <a:cs typeface="Lato"/>
                <a:sym typeface="Lato"/>
              </a:rPr>
              <a:t>      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9" name="Google Shape;319;p41"/>
          <p:cNvSpPr txBox="1"/>
          <p:nvPr/>
        </p:nvSpPr>
        <p:spPr>
          <a:xfrm>
            <a:off x="1720550" y="4588050"/>
            <a:ext cx="3684000" cy="3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900" b="1">
                <a:latin typeface="Bree Serif"/>
                <a:ea typeface="Bree Serif"/>
                <a:cs typeface="Bree Serif"/>
                <a:sym typeface="Bree Serif"/>
              </a:rPr>
              <a:t>biblioteca@frcu.utn.edu.ar</a:t>
            </a:r>
            <a:endParaRPr sz="1900" b="1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0300" y="437050"/>
            <a:ext cx="4254600" cy="42347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438275" y="100904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solidFill>
                  <a:schemeClr val="lt2"/>
                </a:solidFill>
                <a:latin typeface="Raleway"/>
                <a:ea typeface="Raleway"/>
                <a:cs typeface="Raleway"/>
                <a:sym typeface="Raleway"/>
              </a:rPr>
              <a:t>1. Introducción</a:t>
            </a:r>
            <a:endParaRPr sz="3000" b="1">
              <a:solidFill>
                <a:schemeClr val="lt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625" y="325451"/>
            <a:ext cx="4254600" cy="44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/>
          <p:nvPr/>
        </p:nvSpPr>
        <p:spPr>
          <a:xfrm>
            <a:off x="563675" y="800550"/>
            <a:ext cx="33075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0313" y="591513"/>
            <a:ext cx="2028825" cy="154487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/>
          <p:nvPr/>
        </p:nvSpPr>
        <p:spPr>
          <a:xfrm>
            <a:off x="563675" y="2327250"/>
            <a:ext cx="3162600" cy="20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500" b="1">
                <a:latin typeface="Lato"/>
                <a:ea typeface="Lato"/>
                <a:cs typeface="Lato"/>
                <a:sym typeface="Lato"/>
              </a:rPr>
              <a:t>Consorcio Iberoamericano para la Educación en Ciencia y Tecnología. 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500" b="1">
                <a:latin typeface="Lato"/>
                <a:ea typeface="Lato"/>
                <a:cs typeface="Lato"/>
                <a:sym typeface="Lato"/>
              </a:rPr>
              <a:t>Organización sin fines de lucro compuesta por organizaciones educativas, de investigación, industriales y multilaterales, de las Américas y la Península Ibérica.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5026300" y="929625"/>
            <a:ext cx="31626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500" b="1">
                <a:latin typeface="Lato"/>
                <a:ea typeface="Lato"/>
                <a:cs typeface="Lato"/>
                <a:sym typeface="Lato"/>
              </a:rPr>
              <a:t>Library Linkage Initiative.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500" b="1">
                <a:latin typeface="Lato"/>
                <a:ea typeface="Lato"/>
                <a:cs typeface="Lato"/>
                <a:sym typeface="Lato"/>
              </a:rPr>
              <a:t>Iniciativa dedicada a la gestión de información académica y científica.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500" b="1">
                <a:latin typeface="Lato"/>
                <a:ea typeface="Lato"/>
                <a:cs typeface="Lato"/>
                <a:sym typeface="Lato"/>
              </a:rPr>
              <a:t>Objetivo: localización y provisión bibliográfica, puesta en valor de la producción institucional y su visibilidad. 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" sz="1500" b="1">
                <a:latin typeface="Lato"/>
                <a:ea typeface="Lato"/>
                <a:cs typeface="Lato"/>
                <a:sym typeface="Lato"/>
              </a:rPr>
              <a:t>Utilizada en 73 instituciones universitarias de América y España, en países como Argentina, Bolivia, Brasil, Colombia, Ecuador, México, Panamá, Perú, Estados Unidos, Uruguay  y Venezuela.</a:t>
            </a:r>
            <a:endParaRPr sz="15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5955000" y="437050"/>
            <a:ext cx="1872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25450"/>
            <a:ext cx="3998575" cy="8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5"/>
          <p:cNvSpPr txBox="1"/>
          <p:nvPr/>
        </p:nvSpPr>
        <p:spPr>
          <a:xfrm>
            <a:off x="8188900" y="2290900"/>
            <a:ext cx="955200" cy="11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" name="Google Shape;9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0500" y="2415500"/>
            <a:ext cx="955200" cy="95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283100" y="712150"/>
            <a:ext cx="8710500" cy="3835500"/>
          </a:xfrm>
          <a:prstGeom prst="rect">
            <a:avLst/>
          </a:prstGeom>
          <a:ln w="152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/>
              <a:t>"Los docentes, no docentes, graduados, alumnos e investigadores de estas instituciones podrán acceder a un conjunto mucho más amplio de bibliografía</a:t>
            </a:r>
            <a:r>
              <a:rPr lang="es" sz="4900"/>
              <a:t> </a:t>
            </a:r>
            <a:r>
              <a:rPr lang="es" sz="3000"/>
              <a:t>científica y académica,  </a:t>
            </a:r>
            <a:r>
              <a:rPr lang="es" sz="3100"/>
              <a:t>evitando que deban adquirir estos materiales "</a:t>
            </a:r>
            <a:endParaRPr sz="3100">
              <a:solidFill>
                <a:schemeClr val="accent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7"/>
          <p:cNvGrpSpPr/>
          <p:nvPr/>
        </p:nvGrpSpPr>
        <p:grpSpPr>
          <a:xfrm>
            <a:off x="3511193" y="507175"/>
            <a:ext cx="2304956" cy="4055516"/>
            <a:chOff x="6803275" y="395363"/>
            <a:chExt cx="2212050" cy="2537076"/>
          </a:xfrm>
        </p:grpSpPr>
        <p:pic>
          <p:nvPicPr>
            <p:cNvPr id="107" name="Google Shape;107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803275" y="427445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" name="Google Shape;108;p17" descr="Trozo de cinta adhesiva que pega una nota a la diapositiva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9" name="Google Shape;109;p17"/>
            <p:cNvSpPr txBox="1"/>
            <p:nvPr/>
          </p:nvSpPr>
          <p:spPr>
            <a:xfrm>
              <a:off x="6944787" y="661903"/>
              <a:ext cx="18825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800"/>
                </a:spcAft>
                <a:buNone/>
              </a:pPr>
              <a:endParaRPr sz="1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10" name="Google Shape;110;p17"/>
          <p:cNvSpPr txBox="1"/>
          <p:nvPr/>
        </p:nvSpPr>
        <p:spPr>
          <a:xfrm>
            <a:off x="392375" y="2781625"/>
            <a:ext cx="23520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1487" y="1763825"/>
            <a:ext cx="1990775" cy="19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7"/>
          <p:cNvSpPr txBox="1"/>
          <p:nvPr/>
        </p:nvSpPr>
        <p:spPr>
          <a:xfrm>
            <a:off x="636375" y="945950"/>
            <a:ext cx="2926200" cy="31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" name="Google Shape;11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636" y="173900"/>
            <a:ext cx="2809475" cy="4670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7"/>
          <p:cNvPicPr preferRelativeResize="0"/>
          <p:nvPr/>
        </p:nvPicPr>
        <p:blipFill rotWithShape="1">
          <a:blip r:embed="rId7">
            <a:alphaModFix/>
          </a:blip>
          <a:srcRect t="2912"/>
          <a:stretch/>
        </p:blipFill>
        <p:spPr>
          <a:xfrm>
            <a:off x="6051150" y="173900"/>
            <a:ext cx="2636700" cy="4670099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2969550" y="4398300"/>
            <a:ext cx="3081600" cy="7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celsius.utn.edu.ar</a:t>
            </a:r>
            <a:endParaRPr sz="30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210975" y="1036825"/>
            <a:ext cx="4045200" cy="244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i="1">
                <a:solidFill>
                  <a:schemeClr val="dk2"/>
                </a:solidFill>
              </a:rPr>
              <a:t>¿Cómo solicitar el  material que necesitas?</a:t>
            </a:r>
            <a:endParaRPr sz="2700" i="1">
              <a:solidFill>
                <a:schemeClr val="dk2"/>
              </a:solidFill>
            </a:endParaRPr>
          </a:p>
        </p:txBody>
      </p:sp>
      <p:grpSp>
        <p:nvGrpSpPr>
          <p:cNvPr id="121" name="Google Shape;121;p18"/>
          <p:cNvGrpSpPr/>
          <p:nvPr/>
        </p:nvGrpSpPr>
        <p:grpSpPr>
          <a:xfrm>
            <a:off x="5973338" y="2464035"/>
            <a:ext cx="2460779" cy="2543363"/>
            <a:chOff x="5995225" y="395363"/>
            <a:chExt cx="2460779" cy="2543363"/>
          </a:xfrm>
        </p:grpSpPr>
        <p:pic>
          <p:nvPicPr>
            <p:cNvPr id="122" name="Google Shape;122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995225" y="433732"/>
              <a:ext cx="2212050" cy="25049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" name="Google Shape;123;p18" descr="Trozo de cinta adhesiva que pega una nota a la diapositiva"/>
            <p:cNvPicPr preferRelativeResize="0"/>
            <p:nvPr/>
          </p:nvPicPr>
          <p:blipFill rotWithShape="1">
            <a:blip r:embed="rId4">
              <a:alphaModFix/>
            </a:blip>
            <a:srcRect l="9244" t="5926" r="2118" b="10011"/>
            <a:stretch/>
          </p:blipFill>
          <p:spPr>
            <a:xfrm rot="154826">
              <a:off x="7370663" y="419419"/>
              <a:ext cx="1077273" cy="3826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4" name="Google Shape;124;p18"/>
            <p:cNvSpPr txBox="1"/>
            <p:nvPr/>
          </p:nvSpPr>
          <p:spPr>
            <a:xfrm>
              <a:off x="6136750" y="684231"/>
              <a:ext cx="1929000" cy="200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100"/>
                <a:buFont typeface="Arial"/>
                <a:buNone/>
              </a:pPr>
              <a:r>
                <a:rPr lang="es" sz="2300" b="1">
                  <a:solidFill>
                    <a:schemeClr val="dk1"/>
                  </a:solidFill>
                  <a:latin typeface="Raleway"/>
                  <a:ea typeface="Raleway"/>
                  <a:cs typeface="Raleway"/>
                  <a:sym typeface="Raleway"/>
                </a:rPr>
                <a:t>Condición</a:t>
              </a:r>
              <a:endParaRPr sz="23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  <a:p>
              <a:pPr marL="0" lvl="0" indent="0" algn="l" rtl="0">
                <a:spcBef>
                  <a:spcPts val="800"/>
                </a:spcBef>
                <a:spcAft>
                  <a:spcPts val="800"/>
                </a:spcAft>
                <a:buNone/>
              </a:pPr>
              <a:r>
                <a:rPr lang="es" sz="1900" b="1">
                  <a:solidFill>
                    <a:schemeClr val="dk2"/>
                  </a:solidFill>
                  <a:latin typeface="Raleway"/>
                  <a:ea typeface="Raleway"/>
                  <a:cs typeface="Raleway"/>
                  <a:sym typeface="Raleway"/>
                </a:rPr>
                <a:t>QUE NO SE ENCUENTRE EN TU UNIVERSIDAD</a:t>
              </a:r>
              <a:endParaRPr sz="19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pic>
        <p:nvPicPr>
          <p:cNvPr id="125" name="Google Shape;125;p18"/>
          <p:cNvPicPr preferRelativeResize="0"/>
          <p:nvPr/>
        </p:nvPicPr>
        <p:blipFill rotWithShape="1">
          <a:blip r:embed="rId5">
            <a:alphaModFix/>
          </a:blip>
          <a:srcRect t="9099" b="48577"/>
          <a:stretch/>
        </p:blipFill>
        <p:spPr>
          <a:xfrm>
            <a:off x="5634475" y="140150"/>
            <a:ext cx="2889799" cy="211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4700" y="162737"/>
            <a:ext cx="4254600" cy="481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 descr="Trozo de cinta adhesiva que pega una nota a la diapositiva"/>
          <p:cNvPicPr preferRelativeResize="0"/>
          <p:nvPr/>
        </p:nvPicPr>
        <p:blipFill rotWithShape="1">
          <a:blip r:embed="rId4">
            <a:alphaModFix/>
          </a:blip>
          <a:srcRect l="9244" t="5926" r="2118" b="10011"/>
          <a:stretch/>
        </p:blipFill>
        <p:spPr>
          <a:xfrm rot="154828">
            <a:off x="3536000" y="147301"/>
            <a:ext cx="2072000" cy="73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9"/>
          <p:cNvSpPr txBox="1"/>
          <p:nvPr/>
        </p:nvSpPr>
        <p:spPr>
          <a:xfrm>
            <a:off x="2855550" y="687397"/>
            <a:ext cx="3432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600" b="1">
                <a:latin typeface="Raleway"/>
                <a:ea typeface="Raleway"/>
                <a:cs typeface="Raleway"/>
                <a:sym typeface="Raleway"/>
              </a:rPr>
              <a:t>Ejemplos de pedidos</a:t>
            </a:r>
            <a:endParaRPr sz="26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3" name="Google Shape;133;p19"/>
          <p:cNvPicPr preferRelativeResize="0"/>
          <p:nvPr/>
        </p:nvPicPr>
        <p:blipFill rotWithShape="1">
          <a:blip r:embed="rId5">
            <a:alphaModFix/>
          </a:blip>
          <a:srcRect t="3665" b="-1945"/>
          <a:stretch/>
        </p:blipFill>
        <p:spPr>
          <a:xfrm>
            <a:off x="152400" y="418875"/>
            <a:ext cx="2139901" cy="437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 rotWithShape="1">
          <a:blip r:embed="rId6">
            <a:alphaModFix/>
          </a:blip>
          <a:srcRect t="4043" b="1696"/>
          <a:stretch/>
        </p:blipFill>
        <p:spPr>
          <a:xfrm>
            <a:off x="6851700" y="418875"/>
            <a:ext cx="2139901" cy="437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 rotWithShape="1">
          <a:blip r:embed="rId7">
            <a:alphaModFix/>
          </a:blip>
          <a:srcRect t="3660"/>
          <a:stretch/>
        </p:blipFill>
        <p:spPr>
          <a:xfrm>
            <a:off x="3252675" y="1450000"/>
            <a:ext cx="2370850" cy="369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0"/>
          <p:cNvPicPr preferRelativeResize="0"/>
          <p:nvPr/>
        </p:nvPicPr>
        <p:blipFill rotWithShape="1">
          <a:blip r:embed="rId3">
            <a:alphaModFix/>
          </a:blip>
          <a:srcRect b="4933"/>
          <a:stretch/>
        </p:blipFill>
        <p:spPr>
          <a:xfrm>
            <a:off x="1744825" y="1963750"/>
            <a:ext cx="5799750" cy="2453625"/>
          </a:xfrm>
          <a:prstGeom prst="rect">
            <a:avLst/>
          </a:prstGeom>
          <a:noFill/>
          <a:ln w="762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" name="Google Shape;141;p20"/>
          <p:cNvSpPr txBox="1"/>
          <p:nvPr/>
        </p:nvSpPr>
        <p:spPr>
          <a:xfrm>
            <a:off x="2017650" y="546100"/>
            <a:ext cx="5198100" cy="8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b="1" u="sng">
                <a:latin typeface="Bree Serif"/>
                <a:ea typeface="Bree Serif"/>
                <a:cs typeface="Bree Serif"/>
                <a:sym typeface="Bree Serif"/>
              </a:rPr>
              <a:t>Procedimiento del pedido</a:t>
            </a:r>
            <a:endParaRPr sz="2700" b="1" u="sng"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Microsoft Office PowerPoint</Application>
  <PresentationFormat>Presentación en pantalla (16:9)</PresentationFormat>
  <Paragraphs>74</Paragraphs>
  <Slides>30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9" baseType="lpstr">
      <vt:lpstr>Impact</vt:lpstr>
      <vt:lpstr>Lato</vt:lpstr>
      <vt:lpstr>Arial</vt:lpstr>
      <vt:lpstr>Roboto</vt:lpstr>
      <vt:lpstr>Raleway</vt:lpstr>
      <vt:lpstr>EB Garamond</vt:lpstr>
      <vt:lpstr>Bree Serif</vt:lpstr>
      <vt:lpstr>Calibri</vt:lpstr>
      <vt:lpstr>Swiss</vt:lpstr>
      <vt:lpstr>Presentación de PowerPoint</vt:lpstr>
      <vt:lpstr>Presentación de PowerPoint</vt:lpstr>
      <vt:lpstr>Presentación de PowerPoint</vt:lpstr>
      <vt:lpstr>Presentación de PowerPoint</vt:lpstr>
      <vt:lpstr>"Los docentes, no docentes, graduados, alumnos e investigadores de estas instituciones podrán acceder a un conjunto mucho más amplio de bibliografía científica y académica,  evitando que deban adquirir estos materiales "</vt:lpstr>
      <vt:lpstr>Presentación de PowerPoint</vt:lpstr>
      <vt:lpstr>¿Cómo solicitar el  material que necesitas?</vt:lpstr>
      <vt:lpstr>Presentación de PowerPoint</vt:lpstr>
      <vt:lpstr>Presentación de PowerPoint</vt:lpstr>
      <vt:lpstr>Presentación de PowerPoint</vt:lpstr>
      <vt:lpstr>Presentación de PowerPoint</vt:lpstr>
      <vt:lpstr>Ventajas para los usuarios</vt:lpstr>
      <vt:lpstr>Ventajas para los usuarios</vt:lpstr>
      <vt:lpstr>Presentación de PowerPoint</vt:lpstr>
      <vt:lpstr>Ventajas para las instituciones </vt:lpstr>
      <vt:lpstr>Presentación de PowerPoint</vt:lpstr>
      <vt:lpstr>Presentación de PowerPoint</vt:lpstr>
      <vt:lpstr>Presentación de PowerPoint</vt:lpstr>
      <vt:lpstr>Presentación de PowerPoint</vt:lpstr>
      <vt:lpstr>A.P.E.R.D.I.V.I Asociación de personas con discapacidad visual</vt:lpstr>
      <vt:lpstr>Presentación de PowerPoint</vt:lpstr>
      <vt:lpstr>FRCU  ha llevado a cabo las siguientes acciones  edilicias respecto a la ACCESIBILIDAD, entre otras:   • Rampas de acceso en lugares estratégicos  como la entrada de la facultad, el patio, el aula magna, el estacionamiento, y en la BIBLIOTECA.    • Ascensor  para acceder a la planta alta, donde están ubicadas algunas aulas, laboratorios  y la BIBLIOTECA.   • Pisos antideslizantes en sectores con riesgo de caídas.   •Señalización interna para la fácil identificación de salidas de emergencia, desniveles, pulsadores de emergencia, etc.   • Baño para personas con movilidad reducida en la planta alta y baja de la facultad, que cuenta con luminaria con sensor de movimiento, y mobiliario colocado y seleccionado según normas de discapacidad, y botón de emergencias. </vt:lpstr>
      <vt:lpstr>   ¿Cómo funciona la Biblioteca Voces?  La biblioteca cuenta con el equipo informatico para descargar los libros digitales y convertirlos en audio MP3 con Wintesti.  Si el usuario quiere leerlo directamente en la computadora, simplemente lo abrimos y podrán hacerlo con Jaws o Balabolka con el plugin de la voz. (Dependiendo del formato del archivo va a depender con qué programa se abrirá, pero por lo general la lectura es similar en todos los casos: Insert más flecha abajo lee de corrido. Control calla al lector. Flecha arriba y abajo leen línea a línea). </vt:lpstr>
      <vt:lpstr>Presentación de PowerPoint</vt:lpstr>
      <vt:lpstr>Presentación de PowerPoint</vt:lpstr>
      <vt:lpstr>Presentación de PowerPoint</vt:lpstr>
      <vt:lpstr>Presentación de PowerPoint</vt:lpstr>
      <vt:lpstr>   Escribinos al e-mail de la biblioteca biblioteca@frcu.utn.edu.ar Adjunta el certificado de discapacidad Solicitá el material  </vt:lpstr>
      <vt:lpstr>El bibliotecario de FRCU accede a la Biblioteca Tiflos, realiza la consulta que solicitan, descarga el libro digital  y se lo envía por correo electrónico al usuario, o si lo prefiere se lo comparte en la nube.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Maria Contard</cp:lastModifiedBy>
  <cp:revision>1</cp:revision>
  <dcterms:modified xsi:type="dcterms:W3CDTF">2020-10-28T16:54:03Z</dcterms:modified>
</cp:coreProperties>
</file>