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8" r:id="rId2"/>
    <p:sldId id="294" r:id="rId3"/>
    <p:sldId id="259" r:id="rId4"/>
    <p:sldId id="28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92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4" r:id="rId44"/>
    <p:sldId id="325" r:id="rId45"/>
    <p:sldId id="326" r:id="rId46"/>
    <p:sldId id="327" r:id="rId47"/>
    <p:sldId id="328" r:id="rId48"/>
    <p:sldId id="323" r:id="rId49"/>
    <p:sldId id="329" r:id="rId50"/>
    <p:sldId id="330" r:id="rId51"/>
    <p:sldId id="331" r:id="rId52"/>
    <p:sldId id="333" r:id="rId53"/>
    <p:sldId id="332" r:id="rId54"/>
    <p:sldId id="334" r:id="rId55"/>
    <p:sldId id="340" r:id="rId56"/>
    <p:sldId id="341" r:id="rId57"/>
    <p:sldId id="335" r:id="rId58"/>
    <p:sldId id="337" r:id="rId59"/>
    <p:sldId id="338" r:id="rId60"/>
    <p:sldId id="339" r:id="rId6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0"/>
  </p:normalViewPr>
  <p:slideViewPr>
    <p:cSldViewPr>
      <p:cViewPr varScale="1">
        <p:scale>
          <a:sx n="69" d="100"/>
          <a:sy n="69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C761C-757B-46A3-B912-A4670801E650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3C7A1-F360-4876-8EB2-41A07674DBD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351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3C7A1-F360-4876-8EB2-41A07674DBD2}" type="slidenum">
              <a:rPr lang="es-AR" smtClean="0"/>
              <a:t>58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930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044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097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5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087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12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222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324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693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755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713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093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A8100-F0DB-40C2-91E6-C76D7420CCA2}" type="datetimeFigureOut">
              <a:rPr lang="es-AR" smtClean="0"/>
              <a:t>24/11/2017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49A42-DF4C-40EC-A6EA-8C57FD709AE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222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microsoft.com/office/2007/relationships/hdphoto" Target="../media/hdphoto1.wdp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emf"/><Relationship Id="rId5" Type="http://schemas.microsoft.com/office/2007/relationships/hdphoto" Target="../media/hdphoto2.wdp"/><Relationship Id="rId10" Type="http://schemas.openxmlformats.org/officeDocument/2006/relationships/image" Target="../media/image32.emf"/><Relationship Id="rId4" Type="http://schemas.openxmlformats.org/officeDocument/2006/relationships/image" Target="../media/image3.png"/><Relationship Id="rId9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microsoft.com/office/2007/relationships/hdphoto" Target="../media/hdphoto1.wdp"/><Relationship Id="rId7" Type="http://schemas.openxmlformats.org/officeDocument/2006/relationships/image" Target="../media/image3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1.emf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6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microsoft.com/office/2007/relationships/hdphoto" Target="../media/hdphoto1.wdp"/><Relationship Id="rId7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6.jpeg"/><Relationship Id="rId5" Type="http://schemas.microsoft.com/office/2007/relationships/hdphoto" Target="../media/hdphoto2.wdp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9.emf"/><Relationship Id="rId4" Type="http://schemas.openxmlformats.org/officeDocument/2006/relationships/image" Target="../media/image3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1.wdp"/><Relationship Id="rId7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0.png"/><Relationship Id="rId5" Type="http://schemas.microsoft.com/office/2007/relationships/hdphoto" Target="../media/hdphoto2.wdp"/><Relationship Id="rId10" Type="http://schemas.openxmlformats.org/officeDocument/2006/relationships/image" Target="../media/image89.jpe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1.wdp"/><Relationship Id="rId7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1.wdp"/><Relationship Id="rId7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.wdp"/><Relationship Id="rId7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2.emf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1.wdp"/><Relationship Id="rId7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1.wdp"/><Relationship Id="rId7" Type="http://schemas.openxmlformats.org/officeDocument/2006/relationships/image" Target="../media/image10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jpeg"/><Relationship Id="rId3" Type="http://schemas.microsoft.com/office/2007/relationships/hdphoto" Target="../media/hdphoto1.wdp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2.jpeg"/><Relationship Id="rId5" Type="http://schemas.microsoft.com/office/2007/relationships/hdphoto" Target="../media/hdphoto2.wdp"/><Relationship Id="rId10" Type="http://schemas.openxmlformats.org/officeDocument/2006/relationships/image" Target="../media/image111.png"/><Relationship Id="rId4" Type="http://schemas.openxmlformats.org/officeDocument/2006/relationships/image" Target="../media/image3.pn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12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7.png"/><Relationship Id="rId5" Type="http://schemas.microsoft.com/office/2007/relationships/hdphoto" Target="../media/hdphoto2.wdp"/><Relationship Id="rId10" Type="http://schemas.openxmlformats.org/officeDocument/2006/relationships/image" Target="../media/image116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22.png"/><Relationship Id="rId4" Type="http://schemas.openxmlformats.org/officeDocument/2006/relationships/image" Target="../media/image3.png"/><Relationship Id="rId9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1.wdp"/><Relationship Id="rId7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hdphoto" Target="../media/hdphoto1.wdp"/><Relationship Id="rId7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hdphoto" Target="../media/hdphoto1.wdp"/><Relationship Id="rId7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microsoft.com/office/2007/relationships/hdphoto" Target="../media/hdphoto1.wdp"/><Relationship Id="rId7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microsoft.com/office/2007/relationships/hdphoto" Target="../media/hdphoto1.wdp"/><Relationship Id="rId7" Type="http://schemas.openxmlformats.org/officeDocument/2006/relationships/image" Target="../media/image1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microsoft.com/office/2007/relationships/hdphoto" Target="../media/hdphoto1.wdp"/><Relationship Id="rId7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microsoft.com/office/2007/relationships/hdphoto" Target="../media/hdphoto1.wdp"/><Relationship Id="rId7" Type="http://schemas.openxmlformats.org/officeDocument/2006/relationships/image" Target="../media/image1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3" Type="http://schemas.microsoft.com/office/2007/relationships/hdphoto" Target="../media/hdphoto1.wdp"/><Relationship Id="rId7" Type="http://schemas.openxmlformats.org/officeDocument/2006/relationships/image" Target="../media/image1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hdphoto" Target="../media/hdphoto1.wdp"/><Relationship Id="rId7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41.png"/><Relationship Id="rId4" Type="http://schemas.openxmlformats.org/officeDocument/2006/relationships/image" Target="../media/image3.png"/><Relationship Id="rId9" Type="http://schemas.openxmlformats.org/officeDocument/2006/relationships/image" Target="../media/image140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microsoft.com/office/2007/relationships/hdphoto" Target="../media/hdphoto1.wdp"/><Relationship Id="rId7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0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5.png"/><Relationship Id="rId5" Type="http://schemas.microsoft.com/office/2007/relationships/hdphoto" Target="../media/hdphoto2.wdp"/><Relationship Id="rId10" Type="http://schemas.openxmlformats.org/officeDocument/2006/relationships/image" Target="../media/image148.png"/><Relationship Id="rId4" Type="http://schemas.openxmlformats.org/officeDocument/2006/relationships/image" Target="../media/image3.png"/><Relationship Id="rId9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13" Type="http://schemas.openxmlformats.org/officeDocument/2006/relationships/image" Target="../media/image156.jpeg"/><Relationship Id="rId18" Type="http://schemas.openxmlformats.org/officeDocument/2006/relationships/image" Target="../media/image16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55.jpe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9.jpeg"/><Relationship Id="rId20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4.jpeg"/><Relationship Id="rId5" Type="http://schemas.openxmlformats.org/officeDocument/2006/relationships/image" Target="../media/image3.png"/><Relationship Id="rId15" Type="http://schemas.openxmlformats.org/officeDocument/2006/relationships/image" Target="../media/image158.jpeg"/><Relationship Id="rId10" Type="http://schemas.openxmlformats.org/officeDocument/2006/relationships/image" Target="../media/image153.jpeg"/><Relationship Id="rId19" Type="http://schemas.openxmlformats.org/officeDocument/2006/relationships/image" Target="../media/image162.png"/><Relationship Id="rId4" Type="http://schemas.microsoft.com/office/2007/relationships/hdphoto" Target="../media/hdphoto1.wdp"/><Relationship Id="rId9" Type="http://schemas.openxmlformats.org/officeDocument/2006/relationships/image" Target="../media/image152.jpeg"/><Relationship Id="rId14" Type="http://schemas.openxmlformats.org/officeDocument/2006/relationships/image" Target="../media/image157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microsoft.com/office/2007/relationships/hdphoto" Target="../media/hdphoto1.wdp"/><Relationship Id="rId7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84"/>
          <a:stretch/>
        </p:blipFill>
        <p:spPr>
          <a:xfrm>
            <a:off x="0" y="-171399"/>
            <a:ext cx="9144000" cy="2376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4" b="27099"/>
          <a:stretch/>
        </p:blipFill>
        <p:spPr>
          <a:xfrm>
            <a:off x="-44772" y="-171399"/>
            <a:ext cx="9263732" cy="313959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9" b="5012"/>
          <a:stretch/>
        </p:blipFill>
        <p:spPr>
          <a:xfrm>
            <a:off x="0" y="3615152"/>
            <a:ext cx="9144000" cy="324284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67" b="56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51" b="40620"/>
          <a:stretch/>
        </p:blipFill>
        <p:spPr>
          <a:xfrm>
            <a:off x="-12700" y="2942799"/>
            <a:ext cx="9169400" cy="151470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" name="2 Rectángulo"/>
          <p:cNvSpPr/>
          <p:nvPr/>
        </p:nvSpPr>
        <p:spPr>
          <a:xfrm>
            <a:off x="323528" y="501021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AR" sz="4000" b="1" dirty="0" smtClean="0">
                <a:solidFill>
                  <a:schemeClr val="bg1"/>
                </a:solidFill>
                <a:latin typeface="Cambria" pitchFamily="18" charset="0"/>
              </a:rPr>
              <a:t>DESCARGAS ATMOSFÉRICAS</a:t>
            </a:r>
            <a:endParaRPr lang="es-AR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611206" y="3082897"/>
            <a:ext cx="535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latin typeface="Cambria" pitchFamily="18" charset="0"/>
              </a:rPr>
              <a:t>PROYECTO DE FIN DE CARRERA</a:t>
            </a:r>
            <a:endParaRPr lang="es-AR" sz="2800" dirty="0"/>
          </a:p>
        </p:txBody>
      </p:sp>
      <p:sp>
        <p:nvSpPr>
          <p:cNvPr id="14" name="13 Rectángulo"/>
          <p:cNvSpPr/>
          <p:nvPr/>
        </p:nvSpPr>
        <p:spPr>
          <a:xfrm>
            <a:off x="7956376" y="623731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i="1" dirty="0" smtClean="0">
                <a:solidFill>
                  <a:schemeClr val="bg1"/>
                </a:solidFill>
              </a:rPr>
              <a:t>2017</a:t>
            </a:r>
            <a:endParaRPr lang="es-AR" sz="2400" dirty="0">
              <a:solidFill>
                <a:schemeClr val="bg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39996"/>
            <a:ext cx="9153738" cy="18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n 1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 bwMode="auto">
          <a:xfrm>
            <a:off x="8015609" y="5589240"/>
            <a:ext cx="688164" cy="688248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5">
                <a:lumMod val="50000"/>
                <a:alpha val="55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57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7887" y="940097"/>
            <a:ext cx="6534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TIPO Y DESCRIPCIÓN DE LA DESCARGA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15 Forma libre"/>
          <p:cNvSpPr/>
          <p:nvPr/>
        </p:nvSpPr>
        <p:spPr>
          <a:xfrm rot="5400000">
            <a:off x="1811957" y="1086813"/>
            <a:ext cx="1539860" cy="3082596"/>
          </a:xfrm>
          <a:custGeom>
            <a:avLst/>
            <a:gdLst>
              <a:gd name="connsiteX0" fmla="*/ 266164 w 2612745"/>
              <a:gd name="connsiteY0" fmla="*/ 0 h 1596664"/>
              <a:gd name="connsiteX1" fmla="*/ 2346581 w 2612745"/>
              <a:gd name="connsiteY1" fmla="*/ 0 h 1596664"/>
              <a:gd name="connsiteX2" fmla="*/ 2612745 w 2612745"/>
              <a:gd name="connsiteY2" fmla="*/ 266164 h 1596664"/>
              <a:gd name="connsiteX3" fmla="*/ 2612745 w 2612745"/>
              <a:gd name="connsiteY3" fmla="*/ 1596664 h 1596664"/>
              <a:gd name="connsiteX4" fmla="*/ 2612745 w 2612745"/>
              <a:gd name="connsiteY4" fmla="*/ 1596664 h 1596664"/>
              <a:gd name="connsiteX5" fmla="*/ 0 w 2612745"/>
              <a:gd name="connsiteY5" fmla="*/ 1596664 h 1596664"/>
              <a:gd name="connsiteX6" fmla="*/ 0 w 2612745"/>
              <a:gd name="connsiteY6" fmla="*/ 1596664 h 1596664"/>
              <a:gd name="connsiteX7" fmla="*/ 0 w 2612745"/>
              <a:gd name="connsiteY7" fmla="*/ 266164 h 1596664"/>
              <a:gd name="connsiteX8" fmla="*/ 266164 w 2612745"/>
              <a:gd name="connsiteY8" fmla="*/ 0 h 159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745" h="1596664">
                <a:moveTo>
                  <a:pt x="1" y="1434009"/>
                </a:moveTo>
                <a:lnTo>
                  <a:pt x="1" y="162655"/>
                </a:lnTo>
                <a:cubicBezTo>
                  <a:pt x="1" y="72823"/>
                  <a:pt x="195001" y="0"/>
                  <a:pt x="435545" y="0"/>
                </a:cubicBezTo>
                <a:lnTo>
                  <a:pt x="2612744" y="0"/>
                </a:lnTo>
                <a:lnTo>
                  <a:pt x="2612744" y="0"/>
                </a:lnTo>
                <a:lnTo>
                  <a:pt x="2612744" y="1596664"/>
                </a:lnTo>
                <a:lnTo>
                  <a:pt x="2612744" y="1596664"/>
                </a:lnTo>
                <a:lnTo>
                  <a:pt x="435545" y="1596664"/>
                </a:lnTo>
                <a:cubicBezTo>
                  <a:pt x="195001" y="1596664"/>
                  <a:pt x="1" y="1523841"/>
                  <a:pt x="1" y="143400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878" tIns="281157" rIns="182880" bIns="281158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/>
          </a:p>
        </p:txBody>
      </p:sp>
      <p:sp>
        <p:nvSpPr>
          <p:cNvPr id="17" name="16 Forma libre"/>
          <p:cNvSpPr/>
          <p:nvPr/>
        </p:nvSpPr>
        <p:spPr>
          <a:xfrm rot="5400000">
            <a:off x="1202425" y="3435982"/>
            <a:ext cx="2684169" cy="3433852"/>
          </a:xfrm>
          <a:custGeom>
            <a:avLst/>
            <a:gdLst>
              <a:gd name="connsiteX0" fmla="*/ 266164 w 2612745"/>
              <a:gd name="connsiteY0" fmla="*/ 0 h 1596664"/>
              <a:gd name="connsiteX1" fmla="*/ 2346581 w 2612745"/>
              <a:gd name="connsiteY1" fmla="*/ 0 h 1596664"/>
              <a:gd name="connsiteX2" fmla="*/ 2612745 w 2612745"/>
              <a:gd name="connsiteY2" fmla="*/ 266164 h 1596664"/>
              <a:gd name="connsiteX3" fmla="*/ 2612745 w 2612745"/>
              <a:gd name="connsiteY3" fmla="*/ 1596664 h 1596664"/>
              <a:gd name="connsiteX4" fmla="*/ 2612745 w 2612745"/>
              <a:gd name="connsiteY4" fmla="*/ 1596664 h 1596664"/>
              <a:gd name="connsiteX5" fmla="*/ 0 w 2612745"/>
              <a:gd name="connsiteY5" fmla="*/ 1596664 h 1596664"/>
              <a:gd name="connsiteX6" fmla="*/ 0 w 2612745"/>
              <a:gd name="connsiteY6" fmla="*/ 1596664 h 1596664"/>
              <a:gd name="connsiteX7" fmla="*/ 0 w 2612745"/>
              <a:gd name="connsiteY7" fmla="*/ 266164 h 1596664"/>
              <a:gd name="connsiteX8" fmla="*/ 266164 w 2612745"/>
              <a:gd name="connsiteY8" fmla="*/ 0 h 159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745" h="1596664">
                <a:moveTo>
                  <a:pt x="2612744" y="162655"/>
                </a:moveTo>
                <a:lnTo>
                  <a:pt x="2612744" y="1434009"/>
                </a:lnTo>
                <a:cubicBezTo>
                  <a:pt x="2612744" y="1523841"/>
                  <a:pt x="2417744" y="1596664"/>
                  <a:pt x="2177200" y="1596664"/>
                </a:cubicBezTo>
                <a:lnTo>
                  <a:pt x="1" y="1596664"/>
                </a:lnTo>
                <a:lnTo>
                  <a:pt x="1" y="1596664"/>
                </a:lnTo>
                <a:lnTo>
                  <a:pt x="1" y="0"/>
                </a:lnTo>
                <a:lnTo>
                  <a:pt x="1" y="0"/>
                </a:lnTo>
                <a:lnTo>
                  <a:pt x="2177200" y="0"/>
                </a:lnTo>
                <a:cubicBezTo>
                  <a:pt x="2417744" y="0"/>
                  <a:pt x="2612744" y="72823"/>
                  <a:pt x="2612744" y="16265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1" tIns="281158" rIns="199877" bIns="281157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200" kern="1200"/>
          </a:p>
        </p:txBody>
      </p:sp>
      <p:sp>
        <p:nvSpPr>
          <p:cNvPr id="18" name="17 Flecha circular"/>
          <p:cNvSpPr/>
          <p:nvPr/>
        </p:nvSpPr>
        <p:spPr>
          <a:xfrm rot="5400000">
            <a:off x="2890152" y="2771970"/>
            <a:ext cx="2486040" cy="1969235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18 Flecha circular"/>
          <p:cNvSpPr/>
          <p:nvPr/>
        </p:nvSpPr>
        <p:spPr>
          <a:xfrm rot="16200000">
            <a:off x="64560" y="2771970"/>
            <a:ext cx="2486040" cy="1969235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4 Rectángulo"/>
          <p:cNvSpPr/>
          <p:nvPr/>
        </p:nvSpPr>
        <p:spPr>
          <a:xfrm>
            <a:off x="1237709" y="1966390"/>
            <a:ext cx="2688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Existe la posibilidad que la descarga ocurra en un sentido o en el otro y que la carga migrante pueda ser positiva o negativa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45" y="2084821"/>
            <a:ext cx="2145806" cy="1726001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6020296" y="3997224"/>
            <a:ext cx="1841500" cy="2145805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732301" y="3810822"/>
            <a:ext cx="235013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S" sz="1600" b="1" dirty="0" smtClean="0"/>
              <a:t>NUBE CUMULUS NIMBUS</a:t>
            </a:r>
            <a:endParaRPr lang="es-ES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73586"/>
            <a:ext cx="3151585" cy="228025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0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6" grpId="0" animBg="1"/>
      <p:bldP spid="17" grpId="0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7887" y="940097"/>
            <a:ext cx="7411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EL PROBLEMA DE LAS DESCARGAS ATMOSFÉRICAS.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522937" y="2009313"/>
            <a:ext cx="8000999" cy="3296298"/>
            <a:chOff x="1524462" y="2237778"/>
            <a:chExt cx="6095078" cy="2382441"/>
          </a:xfrm>
        </p:grpSpPr>
        <p:sp>
          <p:nvSpPr>
            <p:cNvPr id="21" name="20 Forma libre"/>
            <p:cNvSpPr/>
            <p:nvPr/>
          </p:nvSpPr>
          <p:spPr>
            <a:xfrm rot="16200000">
              <a:off x="1291181" y="2471059"/>
              <a:ext cx="2382441" cy="1915880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8839" tIns="78869" rIns="102236" bIns="1588293" numCol="1" spcCol="1270" anchor="t" anchorCtr="0">
              <a:noAutofit/>
            </a:bodyPr>
            <a:lstStyle/>
            <a:p>
              <a:pPr lvl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300" kern="1200"/>
            </a:p>
          </p:txBody>
        </p:sp>
        <p:sp>
          <p:nvSpPr>
            <p:cNvPr id="22" name="21 Forma libre"/>
            <p:cNvSpPr/>
            <p:nvPr/>
          </p:nvSpPr>
          <p:spPr>
            <a:xfrm>
              <a:off x="1921534" y="223777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3731" rIns="0" bIns="0" numCol="1" spcCol="1270" anchor="t" anchorCtr="0">
              <a:noAutofit/>
            </a:bodyPr>
            <a:lstStyle/>
            <a:p>
              <a:pPr lvl="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23" name="22 Forma libre"/>
            <p:cNvSpPr/>
            <p:nvPr/>
          </p:nvSpPr>
          <p:spPr>
            <a:xfrm rot="16200000">
              <a:off x="3417865" y="2542890"/>
              <a:ext cx="2382441" cy="1772217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28838" tIns="78868" rIns="102236" bIns="1588293" numCol="1" spcCol="1270" anchor="t" anchorCtr="0">
              <a:noAutofit/>
            </a:bodyPr>
            <a:lstStyle/>
            <a:p>
              <a:pPr lvl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300" kern="1200"/>
            </a:p>
          </p:txBody>
        </p:sp>
        <p:sp>
          <p:nvSpPr>
            <p:cNvPr id="24" name="23 Forma libre"/>
            <p:cNvSpPr/>
            <p:nvPr/>
          </p:nvSpPr>
          <p:spPr>
            <a:xfrm>
              <a:off x="3976389" y="223777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3944982"/>
                <a:satOff val="1681"/>
                <a:lumOff val="-133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3731" rIns="0" bIns="0" numCol="1" spcCol="1270" anchor="t" anchorCtr="0">
              <a:noAutofit/>
            </a:bodyPr>
            <a:lstStyle/>
            <a:p>
              <a:pPr lvl="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25" name="24 Forma libre"/>
            <p:cNvSpPr/>
            <p:nvPr/>
          </p:nvSpPr>
          <p:spPr>
            <a:xfrm rot="16200000">
              <a:off x="5515050" y="2515730"/>
              <a:ext cx="2382441" cy="1826538"/>
            </a:xfrm>
            <a:custGeom>
              <a:avLst/>
              <a:gdLst>
                <a:gd name="connsiteX0" fmla="*/ 0 w 1985367"/>
                <a:gd name="connsiteY0" fmla="*/ 99268 h 2382440"/>
                <a:gd name="connsiteX1" fmla="*/ 99268 w 1985367"/>
                <a:gd name="connsiteY1" fmla="*/ 0 h 2382440"/>
                <a:gd name="connsiteX2" fmla="*/ 1886099 w 1985367"/>
                <a:gd name="connsiteY2" fmla="*/ 0 h 2382440"/>
                <a:gd name="connsiteX3" fmla="*/ 1985367 w 1985367"/>
                <a:gd name="connsiteY3" fmla="*/ 99268 h 2382440"/>
                <a:gd name="connsiteX4" fmla="*/ 1985367 w 1985367"/>
                <a:gd name="connsiteY4" fmla="*/ 2283172 h 2382440"/>
                <a:gd name="connsiteX5" fmla="*/ 1886099 w 1985367"/>
                <a:gd name="connsiteY5" fmla="*/ 2382440 h 2382440"/>
                <a:gd name="connsiteX6" fmla="*/ 99268 w 1985367"/>
                <a:gd name="connsiteY6" fmla="*/ 2382440 h 2382440"/>
                <a:gd name="connsiteX7" fmla="*/ 0 w 1985367"/>
                <a:gd name="connsiteY7" fmla="*/ 2283172 h 2382440"/>
                <a:gd name="connsiteX8" fmla="*/ 0 w 1985367"/>
                <a:gd name="connsiteY8" fmla="*/ 99268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367" h="2382440">
                  <a:moveTo>
                    <a:pt x="1902643" y="1"/>
                  </a:moveTo>
                  <a:cubicBezTo>
                    <a:pt x="1948330" y="1"/>
                    <a:pt x="1985367" y="53333"/>
                    <a:pt x="1985367" y="119122"/>
                  </a:cubicBezTo>
                  <a:lnTo>
                    <a:pt x="1985367" y="2263318"/>
                  </a:lnTo>
                  <a:cubicBezTo>
                    <a:pt x="1985367" y="2329107"/>
                    <a:pt x="1948330" y="2382439"/>
                    <a:pt x="1902643" y="2382439"/>
                  </a:cubicBezTo>
                  <a:lnTo>
                    <a:pt x="82724" y="2382439"/>
                  </a:lnTo>
                  <a:cubicBezTo>
                    <a:pt x="37037" y="2382439"/>
                    <a:pt x="0" y="2329107"/>
                    <a:pt x="0" y="2263318"/>
                  </a:cubicBezTo>
                  <a:lnTo>
                    <a:pt x="0" y="119122"/>
                  </a:lnTo>
                  <a:cubicBezTo>
                    <a:pt x="0" y="53333"/>
                    <a:pt x="37037" y="1"/>
                    <a:pt x="82724" y="1"/>
                  </a:cubicBezTo>
                  <a:lnTo>
                    <a:pt x="1902643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28839" tIns="78867" rIns="102236" bIns="1588294" numCol="1" spcCol="1270" anchor="t" anchorCtr="0">
              <a:noAutofit/>
            </a:bodyPr>
            <a:lstStyle/>
            <a:p>
              <a:pPr lvl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300" kern="1200"/>
            </a:p>
          </p:txBody>
        </p:sp>
        <p:sp>
          <p:nvSpPr>
            <p:cNvPr id="26" name="25 Extracto"/>
            <p:cNvSpPr/>
            <p:nvPr/>
          </p:nvSpPr>
          <p:spPr>
            <a:xfrm rot="5400000">
              <a:off x="5469079" y="4130758"/>
              <a:ext cx="350036" cy="297805"/>
            </a:xfrm>
            <a:prstGeom prst="flowChartExtra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26 Forma libre"/>
            <p:cNvSpPr/>
            <p:nvPr/>
          </p:nvSpPr>
          <p:spPr>
            <a:xfrm>
              <a:off x="6031244" y="2237779"/>
              <a:ext cx="1479098" cy="2382440"/>
            </a:xfrm>
            <a:custGeom>
              <a:avLst/>
              <a:gdLst>
                <a:gd name="connsiteX0" fmla="*/ 0 w 1479098"/>
                <a:gd name="connsiteY0" fmla="*/ 0 h 2382440"/>
                <a:gd name="connsiteX1" fmla="*/ 1479098 w 1479098"/>
                <a:gd name="connsiteY1" fmla="*/ 0 h 2382440"/>
                <a:gd name="connsiteX2" fmla="*/ 1479098 w 1479098"/>
                <a:gd name="connsiteY2" fmla="*/ 2382440 h 2382440"/>
                <a:gd name="connsiteX3" fmla="*/ 0 w 1479098"/>
                <a:gd name="connsiteY3" fmla="*/ 2382440 h 2382440"/>
                <a:gd name="connsiteX4" fmla="*/ 0 w 1479098"/>
                <a:gd name="connsiteY4" fmla="*/ 0 h 238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98" h="2382440">
                  <a:moveTo>
                    <a:pt x="0" y="0"/>
                  </a:moveTo>
                  <a:lnTo>
                    <a:pt x="1479098" y="0"/>
                  </a:lnTo>
                  <a:lnTo>
                    <a:pt x="1479098" y="2382440"/>
                  </a:lnTo>
                  <a:lnTo>
                    <a:pt x="0" y="23824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7889963"/>
                <a:satOff val="3362"/>
                <a:lumOff val="-2666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3731" rIns="0" bIns="0" numCol="1" spcCol="1270" anchor="t" anchorCtr="0">
              <a:noAutofit/>
            </a:bodyPr>
            <a:lstStyle/>
            <a:p>
              <a:pPr lvl="0" algn="l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28" name="27 Extracto"/>
            <p:cNvSpPr/>
            <p:nvPr/>
          </p:nvSpPr>
          <p:spPr>
            <a:xfrm rot="5400000">
              <a:off x="3414224" y="4130758"/>
              <a:ext cx="350036" cy="297805"/>
            </a:xfrm>
            <a:prstGeom prst="flowChartExtra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  <p:sp>
        <p:nvSpPr>
          <p:cNvPr id="29" name="28 Rectángulo"/>
          <p:cNvSpPr/>
          <p:nvPr/>
        </p:nvSpPr>
        <p:spPr>
          <a:xfrm>
            <a:off x="852484" y="5601677"/>
            <a:ext cx="1731884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AR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Efectos directos</a:t>
            </a:r>
          </a:p>
        </p:txBody>
      </p:sp>
      <p:sp>
        <p:nvSpPr>
          <p:cNvPr id="30" name="29 Flecha abajo"/>
          <p:cNvSpPr/>
          <p:nvPr/>
        </p:nvSpPr>
        <p:spPr>
          <a:xfrm>
            <a:off x="1566826" y="5305611"/>
            <a:ext cx="448152" cy="27147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lecha abajo"/>
          <p:cNvSpPr/>
          <p:nvPr/>
        </p:nvSpPr>
        <p:spPr>
          <a:xfrm>
            <a:off x="4245852" y="5335761"/>
            <a:ext cx="448152" cy="27147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lecha abajo"/>
          <p:cNvSpPr/>
          <p:nvPr/>
        </p:nvSpPr>
        <p:spPr>
          <a:xfrm>
            <a:off x="6996764" y="5364789"/>
            <a:ext cx="448152" cy="27147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Rectángulo"/>
          <p:cNvSpPr/>
          <p:nvPr/>
        </p:nvSpPr>
        <p:spPr>
          <a:xfrm>
            <a:off x="3558191" y="5644718"/>
            <a:ext cx="2057294" cy="369332"/>
          </a:xfrm>
          <a:prstGeom prst="rect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Efectos secundarios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6240058" y="5685693"/>
            <a:ext cx="196156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Líneas Energizadas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117517" y="1892538"/>
            <a:ext cx="1432125" cy="2097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126913" y="3413905"/>
            <a:ext cx="1431925" cy="2079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3844437" y="1846269"/>
            <a:ext cx="1416050" cy="2098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91" y="3643060"/>
            <a:ext cx="2048977" cy="156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6673029" y="1870060"/>
            <a:ext cx="1391146" cy="218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73" y="3771648"/>
            <a:ext cx="2183659" cy="1304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9" grpId="0" animBg="1"/>
      <p:bldP spid="30" grpId="0" animBg="1"/>
      <p:bldP spid="32" grpId="0" animBg="1"/>
      <p:bldP spid="33" grpId="0" animBg="1"/>
      <p:bldP spid="35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9444" y="950148"/>
            <a:ext cx="4196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FORMAS DE MEDIR UN RAYO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313836" y="4045337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849595" y="3899254"/>
            <a:ext cx="3949654" cy="1624500"/>
            <a:chOff x="2016025" y="2727000"/>
            <a:chExt cx="4994374" cy="1404000"/>
          </a:xfrm>
        </p:grpSpPr>
        <p:sp>
          <p:nvSpPr>
            <p:cNvPr id="33" name="32 Forma libre"/>
            <p:cNvSpPr/>
            <p:nvPr/>
          </p:nvSpPr>
          <p:spPr>
            <a:xfrm>
              <a:off x="5541466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35" name="34 Forma libre"/>
            <p:cNvSpPr/>
            <p:nvPr/>
          </p:nvSpPr>
          <p:spPr>
            <a:xfrm>
              <a:off x="3778746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37" name="36 Forma libre"/>
            <p:cNvSpPr/>
            <p:nvPr/>
          </p:nvSpPr>
          <p:spPr>
            <a:xfrm>
              <a:off x="2016025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</p:grpSp>
      <p:sp>
        <p:nvSpPr>
          <p:cNvPr id="57" name="AutoShape 3"/>
          <p:cNvSpPr>
            <a:spLocks noChangeArrowheads="1"/>
          </p:cNvSpPr>
          <p:nvPr/>
        </p:nvSpPr>
        <p:spPr bwMode="gray">
          <a:xfrm>
            <a:off x="5418008" y="2688714"/>
            <a:ext cx="3275012" cy="3269339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5598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AutoShape 4"/>
          <p:cNvSpPr>
            <a:spLocks noChangeArrowheads="1"/>
          </p:cNvSpPr>
          <p:nvPr/>
        </p:nvSpPr>
        <p:spPr bwMode="gray">
          <a:xfrm>
            <a:off x="5481508" y="2780317"/>
            <a:ext cx="3107156" cy="3101536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rgbClr val="5598CF">
                  <a:gamma/>
                  <a:tint val="38039"/>
                  <a:invGamma/>
                </a:srgbClr>
              </a:gs>
              <a:gs pos="100000">
                <a:srgbClr val="5598CF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AutoShape 13"/>
          <p:cNvSpPr>
            <a:spLocks noChangeArrowheads="1"/>
          </p:cNvSpPr>
          <p:nvPr/>
        </p:nvSpPr>
        <p:spPr bwMode="gray">
          <a:xfrm>
            <a:off x="612048" y="2867051"/>
            <a:ext cx="3134322" cy="2959711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AAD95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AutoShape 16"/>
          <p:cNvSpPr>
            <a:spLocks noChangeArrowheads="1"/>
          </p:cNvSpPr>
          <p:nvPr/>
        </p:nvSpPr>
        <p:spPr bwMode="blackGray">
          <a:xfrm rot="10806395" flipH="1" flipV="1">
            <a:off x="3828920" y="3659825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AutoShape 34"/>
          <p:cNvSpPr>
            <a:spLocks noChangeArrowheads="1"/>
          </p:cNvSpPr>
          <p:nvPr/>
        </p:nvSpPr>
        <p:spPr bwMode="blackGray">
          <a:xfrm rot="10793605" flipV="1">
            <a:off x="3797170" y="4264662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5598CF">
                  <a:gamma/>
                  <a:tint val="0"/>
                  <a:invGamma/>
                  <a:alpha val="0"/>
                </a:srgbClr>
              </a:gs>
              <a:gs pos="100000">
                <a:srgbClr val="5598C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AutoShape 4"/>
          <p:cNvSpPr>
            <a:spLocks noChangeArrowheads="1"/>
          </p:cNvSpPr>
          <p:nvPr/>
        </p:nvSpPr>
        <p:spPr bwMode="gray">
          <a:xfrm>
            <a:off x="692020" y="2947437"/>
            <a:ext cx="2973677" cy="2842813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rgbClr val="9AC44C">
                  <a:tint val="50000"/>
                  <a:satMod val="300000"/>
                </a:srgbClr>
              </a:gs>
              <a:gs pos="35000">
                <a:srgbClr val="9AC44C">
                  <a:tint val="37000"/>
                  <a:satMod val="300000"/>
                </a:srgbClr>
              </a:gs>
              <a:gs pos="100000">
                <a:srgbClr val="9AC44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AC44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981962" y="3207509"/>
            <a:ext cx="2476190" cy="2648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5844800" y="3240650"/>
            <a:ext cx="2476191" cy="2535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269734" y="2961913"/>
            <a:ext cx="1947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MÉTODO DIRECTO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975057" y="2854374"/>
            <a:ext cx="2160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MÉTODO INDIRECTO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563718" y="1772816"/>
            <a:ext cx="7976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mbria" pitchFamily="18" charset="0"/>
              </a:rPr>
              <a:t>En la actualidad existen dos formas de medir un rayo, la forma directa y la forma indirecta.</a:t>
            </a:r>
          </a:p>
        </p:txBody>
      </p:sp>
    </p:spTree>
    <p:extLst>
      <p:ext uri="{BB962C8B-B14F-4D97-AF65-F5344CB8AC3E}">
        <p14:creationId xmlns:p14="http://schemas.microsoft.com/office/powerpoint/2010/main" val="15954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7" grpId="0" animBg="1"/>
      <p:bldP spid="58" grpId="0" animBg="1"/>
      <p:bldP spid="59" grpId="0" animBg="1"/>
      <p:bldP spid="60" grpId="0" animBg="1"/>
      <p:bldP spid="64" grpId="0" animBg="1"/>
      <p:bldP spid="65" grpId="0" animBg="1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8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00808"/>
            <a:ext cx="5415770" cy="458577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9444" y="950148"/>
            <a:ext cx="4488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RAYO A TIERRA. PARÁMETROS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493192" y="2045867"/>
            <a:ext cx="3092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/>
              <a:t>Existen dos tipos básicos de rayos:</a:t>
            </a:r>
            <a:endParaRPr lang="es-ES" sz="1600" dirty="0"/>
          </a:p>
        </p:txBody>
      </p:sp>
      <p:pic>
        <p:nvPicPr>
          <p:cNvPr id="12" name="Picture 2" descr="http://k43.kn3.net/84615C28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" y="2045867"/>
            <a:ext cx="2858040" cy="43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95" y="3547671"/>
            <a:ext cx="4352169" cy="264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08922" y="2384421"/>
            <a:ext cx="512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200" dirty="0" smtClean="0">
                <a:latin typeface="Cambria" pitchFamily="18" charset="0"/>
              </a:rPr>
              <a:t>Rayos </a:t>
            </a:r>
            <a:r>
              <a:rPr lang="es-ES" sz="1200" dirty="0">
                <a:latin typeface="Cambria" pitchFamily="18" charset="0"/>
              </a:rPr>
              <a:t>descendentes iniciados por un líder descendente desde la nube a la tierra;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200" dirty="0" smtClean="0">
                <a:latin typeface="Cambria" pitchFamily="18" charset="0"/>
              </a:rPr>
              <a:t>Rayos </a:t>
            </a:r>
            <a:r>
              <a:rPr lang="es-ES" sz="1200" dirty="0">
                <a:latin typeface="Cambria" pitchFamily="18" charset="0"/>
              </a:rPr>
              <a:t>ascendentes iniciados por un líder ascendente desde una estructura puesta a tierra hasta una nube.</a:t>
            </a:r>
          </a:p>
        </p:txBody>
      </p:sp>
    </p:spTree>
    <p:extLst>
      <p:ext uri="{BB962C8B-B14F-4D97-AF65-F5344CB8AC3E}">
        <p14:creationId xmlns:p14="http://schemas.microsoft.com/office/powerpoint/2010/main" val="36488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676494"/>
            <a:ext cx="9153738" cy="1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33331" y="908720"/>
            <a:ext cx="6081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PARÁMETROS DE LA CORRIENTE DE RAYO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68302" y="1844824"/>
            <a:ext cx="7720121" cy="81724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Cambria" pitchFamily="18" charset="0"/>
              </a:rPr>
              <a:t>Los parámetros de la corriente de rayo en este proyecto están basados en los resultados de la Conferencia Internacional de Grandes Redes Eléctricas (CIGRE).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2" y="3243639"/>
            <a:ext cx="2962275" cy="31908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1187624" y="2492896"/>
            <a:ext cx="1750186" cy="822690"/>
            <a:chOff x="4570722" y="1288658"/>
            <a:chExt cx="1750186" cy="822690"/>
          </a:xfrm>
        </p:grpSpPr>
        <p:cxnSp>
          <p:nvCxnSpPr>
            <p:cNvPr id="21" name="Conector recto 27"/>
            <p:cNvCxnSpPr/>
            <p:nvPr/>
          </p:nvCxnSpPr>
          <p:spPr>
            <a:xfrm flipH="1">
              <a:off x="4570722" y="1409019"/>
              <a:ext cx="936327" cy="7023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30"/>
            <p:cNvCxnSpPr/>
            <p:nvPr/>
          </p:nvCxnSpPr>
          <p:spPr>
            <a:xfrm flipH="1" flipV="1">
              <a:off x="5507048" y="1409021"/>
              <a:ext cx="813860" cy="63038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" descr="Resultado de imagen para clavo cabez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04" b="94286" l="68714" r="86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5" t="67873" r="13997" b="5044"/>
            <a:stretch/>
          </p:blipFill>
          <p:spPr bwMode="auto">
            <a:xfrm>
              <a:off x="5332237" y="1288658"/>
              <a:ext cx="349625" cy="34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23 Grupo"/>
          <p:cNvGrpSpPr/>
          <p:nvPr/>
        </p:nvGrpSpPr>
        <p:grpSpPr>
          <a:xfrm>
            <a:off x="5913978" y="2431176"/>
            <a:ext cx="1750186" cy="822690"/>
            <a:chOff x="4570722" y="1288658"/>
            <a:chExt cx="1750186" cy="822690"/>
          </a:xfrm>
        </p:grpSpPr>
        <p:cxnSp>
          <p:nvCxnSpPr>
            <p:cNvPr id="25" name="Conector recto 27"/>
            <p:cNvCxnSpPr/>
            <p:nvPr/>
          </p:nvCxnSpPr>
          <p:spPr>
            <a:xfrm flipH="1">
              <a:off x="4570722" y="1409019"/>
              <a:ext cx="936327" cy="7023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cto 30"/>
            <p:cNvCxnSpPr/>
            <p:nvPr/>
          </p:nvCxnSpPr>
          <p:spPr>
            <a:xfrm flipH="1" flipV="1">
              <a:off x="5507048" y="1409021"/>
              <a:ext cx="813860" cy="63038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" descr="Resultado de imagen para clavo cabez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04" b="94286" l="68714" r="86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5" t="67873" r="13997" b="5044"/>
            <a:stretch/>
          </p:blipFill>
          <p:spPr bwMode="auto">
            <a:xfrm>
              <a:off x="5332237" y="1288658"/>
              <a:ext cx="349625" cy="34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632" r="1210" b="1025"/>
          <a:stretch>
            <a:fillRect/>
          </a:stretch>
        </p:blipFill>
        <p:spPr bwMode="auto">
          <a:xfrm>
            <a:off x="5226668" y="3181919"/>
            <a:ext cx="3190875" cy="318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676494"/>
            <a:ext cx="9153738" cy="1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6632"/>
            <a:ext cx="1712308" cy="20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49231" y="994352"/>
            <a:ext cx="883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050" dirty="0">
                <a:solidFill>
                  <a:prstClr val="black"/>
                </a:solidFill>
                <a:latin typeface="Cambria" pitchFamily="18" charset="0"/>
              </a:rPr>
              <a:t>  </a:t>
            </a:r>
            <a:r>
              <a:rPr lang="es-ES" b="1" dirty="0" smtClean="0">
                <a:solidFill>
                  <a:schemeClr val="bg1"/>
                </a:solidFill>
                <a:latin typeface="Cambria" pitchFamily="18" charset="0"/>
              </a:rPr>
              <a:t>VALORES TABULADOS DE LOS PARÁMETROS DE DESCARGAS TOMADOS DEL CIGRE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499982" y="6340619"/>
            <a:ext cx="6376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Cambria" pitchFamily="18" charset="0"/>
              </a:rPr>
              <a:t>Forma de Onda de la corriente de </a:t>
            </a:r>
            <a:r>
              <a:rPr lang="es-ES" sz="1400" b="1" dirty="0" smtClean="0">
                <a:latin typeface="Cambria" pitchFamily="18" charset="0"/>
              </a:rPr>
              <a:t>cola </a:t>
            </a:r>
            <a:r>
              <a:rPr lang="es-ES" sz="1400" b="1" dirty="0">
                <a:latin typeface="Cambria" pitchFamily="18" charset="0"/>
              </a:rPr>
              <a:t>de los impactos cortos consecutivos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258476" y="1669886"/>
            <a:ext cx="58865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Cambria" pitchFamily="18" charset="0"/>
              </a:rPr>
              <a:t>Forma de onda de la corriente de frente del primer impacto corto</a:t>
            </a:r>
          </a:p>
        </p:txBody>
      </p:sp>
      <p:grpSp>
        <p:nvGrpSpPr>
          <p:cNvPr id="30" name="29 Grupo"/>
          <p:cNvGrpSpPr/>
          <p:nvPr/>
        </p:nvGrpSpPr>
        <p:grpSpPr>
          <a:xfrm>
            <a:off x="2241688" y="2022849"/>
            <a:ext cx="4337396" cy="4190987"/>
            <a:chOff x="3191792" y="1820994"/>
            <a:chExt cx="4337396" cy="4190987"/>
          </a:xfrm>
        </p:grpSpPr>
        <p:sp>
          <p:nvSpPr>
            <p:cNvPr id="31" name="30 Flecha cuádruple"/>
            <p:cNvSpPr/>
            <p:nvPr/>
          </p:nvSpPr>
          <p:spPr>
            <a:xfrm>
              <a:off x="3283744" y="1891388"/>
              <a:ext cx="4064000" cy="4064000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  <a:effectLst/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</p:sp>
        <p:sp>
          <p:nvSpPr>
            <p:cNvPr id="32" name="31 Forma libre"/>
            <p:cNvSpPr/>
            <p:nvPr/>
          </p:nvSpPr>
          <p:spPr>
            <a:xfrm>
              <a:off x="3214135" y="1820994"/>
              <a:ext cx="1889760" cy="1889760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spcFirstLastPara="0" vert="horz" wrap="square" lIns="208895" tIns="208895" rIns="208895" bIns="208895" numCol="1" spcCol="1270" anchor="ctr" anchorCtr="0">
              <a:noAutofit/>
            </a:bodyPr>
            <a:lstStyle/>
            <a:p>
              <a:pPr marL="0" marR="0" lvl="0" indent="0" algn="ctr" defTabSz="1511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5578947" y="1891388"/>
              <a:ext cx="1889760" cy="1889760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spcFirstLastPara="0" vert="horz" wrap="square" lIns="208895" tIns="208895" rIns="208895" bIns="208895" numCol="1" spcCol="1270" anchor="ctr" anchorCtr="0">
              <a:noAutofit/>
            </a:bodyPr>
            <a:lstStyle/>
            <a:p>
              <a:pPr marL="0" marR="0" lvl="0" indent="0" algn="ctr" defTabSz="1511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33 Forma libre"/>
            <p:cNvSpPr/>
            <p:nvPr/>
          </p:nvSpPr>
          <p:spPr>
            <a:xfrm>
              <a:off x="3191792" y="4101546"/>
              <a:ext cx="1889760" cy="1895300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spcFirstLastPara="0" vert="horz" wrap="square" lIns="208895" tIns="208895" rIns="208895" bIns="208895" numCol="1" spcCol="1270" anchor="ctr" anchorCtr="0">
              <a:noAutofit/>
            </a:bodyPr>
            <a:lstStyle/>
            <a:p>
              <a:pPr marL="0" marR="0" lvl="0" indent="0" algn="ctr" defTabSz="1511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34 Forma libre"/>
            <p:cNvSpPr/>
            <p:nvPr/>
          </p:nvSpPr>
          <p:spPr>
            <a:xfrm>
              <a:off x="5518465" y="4126236"/>
              <a:ext cx="2010723" cy="188574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spcFirstLastPara="0" vert="horz" wrap="square" lIns="208895" tIns="208895" rIns="208895" bIns="208895" numCol="1" spcCol="1270" anchor="ctr" anchorCtr="0">
              <a:noAutofit/>
            </a:bodyPr>
            <a:lstStyle/>
            <a:p>
              <a:pPr marL="0" marR="0" lvl="0" indent="0" algn="ctr" defTabSz="1511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6732240" y="3589427"/>
            <a:ext cx="2009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 b="1" dirty="0">
                <a:latin typeface="Cambria" pitchFamily="18" charset="0"/>
              </a:rPr>
              <a:t>Forma de onda de la corriente de cola del primer impacto corto.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92" y="2167359"/>
            <a:ext cx="1796856" cy="170402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4"/>
          <a:stretch>
            <a:fillRect/>
          </a:stretch>
        </p:blipFill>
        <p:spPr bwMode="auto">
          <a:xfrm>
            <a:off x="4710409" y="2203006"/>
            <a:ext cx="1716259" cy="170960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4"/>
          <a:stretch>
            <a:fillRect/>
          </a:stretch>
        </p:blipFill>
        <p:spPr bwMode="auto">
          <a:xfrm>
            <a:off x="2278315" y="4482591"/>
            <a:ext cx="1889760" cy="160822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"/>
          <a:stretch>
            <a:fillRect/>
          </a:stretch>
        </p:blipFill>
        <p:spPr bwMode="auto">
          <a:xfrm>
            <a:off x="4693147" y="4482591"/>
            <a:ext cx="1778549" cy="165864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06486" y="4142361"/>
            <a:ext cx="18461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Forma de Onda de la corriente de frente de los impactos cortos consecutivos.</a:t>
            </a:r>
          </a:p>
        </p:txBody>
      </p:sp>
    </p:spTree>
    <p:extLst>
      <p:ext uri="{BB962C8B-B14F-4D97-AF65-F5344CB8AC3E}">
        <p14:creationId xmlns:p14="http://schemas.microsoft.com/office/powerpoint/2010/main" val="620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8" grpId="0"/>
      <p:bldP spid="29" grpId="0"/>
      <p:bldP spid="3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75078" y="1040154"/>
            <a:ext cx="6638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CONTABILIZACIÓN DE LAS DESCARGAS ATMOSFÉRICAS.</a:t>
            </a:r>
          </a:p>
        </p:txBody>
      </p:sp>
      <p:pic>
        <p:nvPicPr>
          <p:cNvPr id="22" name="Picture 4" descr="Resultado de imagen para pizarra blanca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20" b="93309" l="5744" r="95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9" y="1229887"/>
            <a:ext cx="8772910" cy="55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1259632" y="1916832"/>
            <a:ext cx="67687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s-ES" sz="1600" b="1" dirty="0">
                <a:latin typeface="Cambria" pitchFamily="18" charset="0"/>
              </a:rPr>
              <a:t>Nivel </a:t>
            </a:r>
            <a:r>
              <a:rPr lang="es-ES" sz="1600" b="1" dirty="0" err="1">
                <a:latin typeface="Cambria" pitchFamily="18" charset="0"/>
              </a:rPr>
              <a:t>Ceraúnico</a:t>
            </a:r>
            <a:r>
              <a:rPr lang="es-ES" sz="1600" b="1" dirty="0">
                <a:latin typeface="Cambria" pitchFamily="18" charset="0"/>
              </a:rPr>
              <a:t> (</a:t>
            </a:r>
            <a:r>
              <a:rPr lang="es-ES" sz="1600" b="1" dirty="0" err="1" smtClean="0">
                <a:latin typeface="Cambria" pitchFamily="18" charset="0"/>
              </a:rPr>
              <a:t>Td</a:t>
            </a:r>
            <a:r>
              <a:rPr lang="es-ES" sz="1600" b="1" dirty="0" smtClean="0">
                <a:latin typeface="Cambria" pitchFamily="18" charset="0"/>
              </a:rPr>
              <a:t>):</a:t>
            </a:r>
            <a:r>
              <a:rPr lang="es-ES" sz="1600" dirty="0" smtClean="0">
                <a:latin typeface="Cambria" pitchFamily="18" charset="0"/>
              </a:rPr>
              <a:t> </a:t>
            </a:r>
            <a:r>
              <a:rPr lang="es-ES" sz="1400" dirty="0"/>
              <a:t>Es el número promedio </a:t>
            </a:r>
            <a:r>
              <a:rPr lang="es-ES" sz="1400" b="1" dirty="0"/>
              <a:t>anual </a:t>
            </a:r>
            <a:r>
              <a:rPr lang="es-ES" sz="1400" dirty="0"/>
              <a:t>de días con tormentas </a:t>
            </a:r>
            <a:r>
              <a:rPr lang="es-ES" sz="1400" dirty="0" smtClean="0"/>
              <a:t>eléctricas.</a:t>
            </a:r>
            <a:endParaRPr lang="es-ES" sz="1400" dirty="0" smtClean="0">
              <a:latin typeface="Cambria" pitchFamily="18" charset="0"/>
            </a:endParaRPr>
          </a:p>
          <a:p>
            <a:pPr lvl="0"/>
            <a:endParaRPr lang="es-ES" sz="600" dirty="0" smtClean="0">
              <a:latin typeface="Cambria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ES" sz="1600" b="1" dirty="0" smtClean="0">
                <a:latin typeface="Cambria" pitchFamily="18" charset="0"/>
              </a:rPr>
              <a:t>Densidad </a:t>
            </a:r>
            <a:r>
              <a:rPr lang="es-ES" sz="1600" b="1" dirty="0">
                <a:latin typeface="Cambria" pitchFamily="18" charset="0"/>
              </a:rPr>
              <a:t>de Rayos a Tierra  o Densidad </a:t>
            </a:r>
            <a:r>
              <a:rPr lang="es-ES" sz="1600" b="1" dirty="0" err="1">
                <a:latin typeface="Cambria" pitchFamily="18" charset="0"/>
              </a:rPr>
              <a:t>Ceraunica</a:t>
            </a:r>
            <a:r>
              <a:rPr lang="es-ES" sz="1600" b="1" dirty="0">
                <a:latin typeface="Cambria" pitchFamily="18" charset="0"/>
              </a:rPr>
              <a:t> (</a:t>
            </a:r>
            <a:r>
              <a:rPr lang="es-ES" sz="1600" b="1" dirty="0" err="1">
                <a:latin typeface="Cambria" pitchFamily="18" charset="0"/>
              </a:rPr>
              <a:t>Ng</a:t>
            </a:r>
            <a:r>
              <a:rPr lang="es-ES" sz="1600" b="1" dirty="0" smtClean="0">
                <a:latin typeface="Cambria" pitchFamily="18" charset="0"/>
              </a:rPr>
              <a:t>)</a:t>
            </a:r>
          </a:p>
          <a:p>
            <a:pPr lvl="0"/>
            <a:endParaRPr lang="es-ES" sz="1400" b="1" dirty="0">
              <a:latin typeface="Cambria" pitchFamily="18" charset="0"/>
            </a:endParaRPr>
          </a:p>
          <a:p>
            <a:pPr lvl="0"/>
            <a:r>
              <a:rPr lang="es-ES" sz="1400" b="1" dirty="0" smtClean="0">
                <a:latin typeface="Cambria" pitchFamily="18" charset="0"/>
              </a:rPr>
              <a:t> </a:t>
            </a:r>
            <a:r>
              <a:rPr lang="es-ES" sz="1400" u="sng" dirty="0" smtClean="0">
                <a:latin typeface="Cambria" pitchFamily="18" charset="0"/>
              </a:rPr>
              <a:t>Se indica con el símbolo</a:t>
            </a:r>
            <a:r>
              <a:rPr lang="es-ES" sz="1400" dirty="0" smtClean="0">
                <a:latin typeface="Cambria" pitchFamily="18" charset="0"/>
              </a:rPr>
              <a:t>: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ES" sz="1400" dirty="0" smtClean="0">
              <a:latin typeface="Cambria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s-ES" sz="1400" dirty="0">
              <a:latin typeface="Cambria" pitchFamily="18" charset="0"/>
            </a:endParaRPr>
          </a:p>
          <a:p>
            <a:r>
              <a:rPr lang="en-GB" sz="1400" dirty="0">
                <a:latin typeface="Cambria" pitchFamily="18" charset="0"/>
              </a:rPr>
              <a:t>(</a:t>
            </a:r>
            <a:r>
              <a:rPr lang="en-GB" sz="1400" dirty="0" err="1">
                <a:latin typeface="Cambria" pitchFamily="18" charset="0"/>
              </a:rPr>
              <a:t>Rayos</a:t>
            </a:r>
            <a:r>
              <a:rPr lang="en-GB" sz="1400" dirty="0">
                <a:latin typeface="Cambria" pitchFamily="18" charset="0"/>
              </a:rPr>
              <a:t> a </a:t>
            </a:r>
            <a:r>
              <a:rPr lang="en-GB" sz="1400" dirty="0" err="1">
                <a:latin typeface="Cambria" pitchFamily="18" charset="0"/>
              </a:rPr>
              <a:t>tierra</a:t>
            </a:r>
            <a:r>
              <a:rPr lang="en-GB" sz="1400" dirty="0">
                <a:latin typeface="Cambria" pitchFamily="18" charset="0"/>
              </a:rPr>
              <a:t> / km2. </a:t>
            </a:r>
            <a:r>
              <a:rPr lang="en-GB" sz="1400" dirty="0" err="1">
                <a:latin typeface="Cambria" pitchFamily="18" charset="0"/>
              </a:rPr>
              <a:t>año</a:t>
            </a:r>
            <a:r>
              <a:rPr lang="en-GB" sz="1400" dirty="0">
                <a:latin typeface="Cambria" pitchFamily="18" charset="0"/>
              </a:rPr>
              <a:t>) (del ingles: "number of flashes to ground (earth) per square kilometre per year (or annum</a:t>
            </a:r>
            <a:r>
              <a:rPr lang="en-GB" sz="1400" dirty="0" smtClean="0">
                <a:latin typeface="Cambria" pitchFamily="18" charset="0"/>
              </a:rPr>
              <a:t>)").</a:t>
            </a:r>
          </a:p>
          <a:p>
            <a:endParaRPr lang="en-GB" sz="1400" dirty="0">
              <a:latin typeface="Cambria" pitchFamily="18" charset="0"/>
            </a:endParaRPr>
          </a:p>
          <a:p>
            <a:endParaRPr lang="es-ES" sz="1400" dirty="0">
              <a:latin typeface="Cambria" pitchFamily="18" charset="0"/>
            </a:endParaRPr>
          </a:p>
          <a:p>
            <a:endParaRPr lang="es-ES" sz="1400" dirty="0">
              <a:latin typeface="Cambria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09" y="2857053"/>
            <a:ext cx="2104696" cy="49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54169"/>
            <a:ext cx="2971096" cy="5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10" y="3983054"/>
            <a:ext cx="3235325" cy="16061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1413472" y="4842471"/>
            <a:ext cx="309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mbria" pitchFamily="18" charset="0"/>
              </a:rPr>
              <a:t>dónde: </a:t>
            </a:r>
            <a:r>
              <a:rPr lang="es-ES" sz="1400" dirty="0" err="1">
                <a:latin typeface="Cambria" pitchFamily="18" charset="0"/>
              </a:rPr>
              <a:t>Td</a:t>
            </a:r>
            <a:r>
              <a:rPr lang="es-ES" sz="1400" dirty="0">
                <a:latin typeface="Cambria" pitchFamily="18" charset="0"/>
              </a:rPr>
              <a:t> es la cantidad de días de tormentas eléctricas por año obtenida a partir de mapas </a:t>
            </a:r>
            <a:r>
              <a:rPr lang="es-ES" sz="1400" dirty="0" err="1">
                <a:latin typeface="Cambria" pitchFamily="18" charset="0"/>
              </a:rPr>
              <a:t>isoceráunicos</a:t>
            </a:r>
            <a:r>
              <a:rPr lang="es-ES" sz="1400" dirty="0" smtClean="0">
                <a:latin typeface="Cambria" pitchFamily="18" charset="0"/>
              </a:rPr>
              <a:t>.</a:t>
            </a:r>
            <a:endParaRPr lang="es-ES" sz="1400" dirty="0">
              <a:latin typeface="Cambria" pitchFamily="18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4965131" y="5589240"/>
            <a:ext cx="2703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Actividad de Rayos en el Planeta Tierra.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865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40154"/>
            <a:ext cx="80616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ACTIVIDAD CERAÚNICA (ELÉCTRICA ATMOSFÉRICA) EN LA REPÚBLICA ARGENTINA.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1947" r="4833"/>
          <a:stretch/>
        </p:blipFill>
        <p:spPr bwMode="auto">
          <a:xfrm>
            <a:off x="857832" y="2044982"/>
            <a:ext cx="1979111" cy="299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20" y="1957427"/>
            <a:ext cx="2067414" cy="317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89" y="1949753"/>
            <a:ext cx="2622025" cy="31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41"/>
          <p:cNvGrpSpPr/>
          <p:nvPr/>
        </p:nvGrpSpPr>
        <p:grpSpPr>
          <a:xfrm>
            <a:off x="673433" y="1716355"/>
            <a:ext cx="7853955" cy="4518941"/>
            <a:chOff x="2900045" y="1470029"/>
            <a:chExt cx="7853955" cy="4518941"/>
          </a:xfrm>
        </p:grpSpPr>
        <p:sp>
          <p:nvSpPr>
            <p:cNvPr id="32" name="AutoShape 24"/>
            <p:cNvSpPr>
              <a:spLocks noChangeArrowheads="1"/>
            </p:cNvSpPr>
            <p:nvPr/>
          </p:nvSpPr>
          <p:spPr bwMode="gray">
            <a:xfrm>
              <a:off x="7660515" y="4997895"/>
              <a:ext cx="3093485" cy="952500"/>
            </a:xfrm>
            <a:prstGeom prst="bevel">
              <a:avLst>
                <a:gd name="adj" fmla="val 2481"/>
              </a:avLst>
            </a:prstGeom>
            <a:gradFill rotWithShape="1">
              <a:gsLst>
                <a:gs pos="0">
                  <a:srgbClr val="FAA712"/>
                </a:gs>
                <a:gs pos="100000">
                  <a:srgbClr val="FAA712">
                    <a:gamma/>
                    <a:tint val="63529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black">
            <a:xfrm flipV="1">
              <a:off x="2900045" y="4083969"/>
              <a:ext cx="0" cy="190500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black">
            <a:xfrm flipV="1">
              <a:off x="7595870" y="3290219"/>
              <a:ext cx="0" cy="269875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black">
            <a:xfrm flipH="1" flipV="1">
              <a:off x="9959657" y="2909219"/>
              <a:ext cx="779169" cy="291465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ltGray">
            <a:xfrm>
              <a:off x="2900045" y="5036470"/>
              <a:ext cx="2347913" cy="952500"/>
            </a:xfrm>
            <a:prstGeom prst="bevel">
              <a:avLst>
                <a:gd name="adj" fmla="val 5903"/>
              </a:avLst>
            </a:prstGeom>
            <a:gradFill rotWithShape="1">
              <a:gsLst>
                <a:gs pos="0">
                  <a:srgbClr val="79CE24"/>
                </a:gs>
                <a:gs pos="100000">
                  <a:srgbClr val="79CE24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ltGray">
            <a:xfrm>
              <a:off x="5257483" y="5036469"/>
              <a:ext cx="2347912" cy="952500"/>
            </a:xfrm>
            <a:prstGeom prst="bevel">
              <a:avLst>
                <a:gd name="adj" fmla="val 3046"/>
              </a:avLst>
            </a:prstGeom>
            <a:gradFill rotWithShape="1">
              <a:gsLst>
                <a:gs pos="0">
                  <a:srgbClr val="E45267"/>
                </a:gs>
                <a:gs pos="100000">
                  <a:srgbClr val="E45267">
                    <a:gamma/>
                    <a:tint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black">
            <a:xfrm flipV="1">
              <a:off x="2900045" y="1470029"/>
              <a:ext cx="0" cy="451735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black">
            <a:xfrm flipH="1" flipV="1">
              <a:off x="5232081" y="1470029"/>
              <a:ext cx="23811" cy="435384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black">
            <a:xfrm flipH="1" flipV="1">
              <a:off x="7595870" y="1470029"/>
              <a:ext cx="15875" cy="44617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black">
            <a:xfrm flipV="1">
              <a:off x="10698880" y="1470029"/>
              <a:ext cx="0" cy="444995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4 Rectángulo"/>
          <p:cNvSpPr/>
          <p:nvPr/>
        </p:nvSpPr>
        <p:spPr>
          <a:xfrm>
            <a:off x="742407" y="5386362"/>
            <a:ext cx="22789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Curvas de nivel </a:t>
            </a:r>
            <a:r>
              <a:rPr lang="es-ES" sz="1400" b="1" dirty="0" err="1"/>
              <a:t>Ceraunica</a:t>
            </a:r>
            <a:r>
              <a:rPr lang="es-ES" sz="1400" b="1" dirty="0"/>
              <a:t> </a:t>
            </a:r>
            <a:r>
              <a:rPr lang="es-ES" sz="1400" b="1" dirty="0" err="1"/>
              <a:t>Td</a:t>
            </a:r>
            <a:r>
              <a:rPr lang="es-ES" sz="1400" b="1" dirty="0"/>
              <a:t> Argentino y Densidades </a:t>
            </a:r>
            <a:r>
              <a:rPr lang="es-ES" sz="1400" b="1" dirty="0" err="1"/>
              <a:t>Ceraunicas</a:t>
            </a:r>
            <a:r>
              <a:rPr lang="es-ES" sz="1400" b="1" dirty="0"/>
              <a:t> </a:t>
            </a:r>
            <a:r>
              <a:rPr lang="es-ES" sz="1400" b="1" dirty="0" err="1"/>
              <a:t>Ng</a:t>
            </a:r>
            <a:r>
              <a:rPr lang="es-ES" sz="1400" b="1" dirty="0"/>
              <a:t>.</a:t>
            </a:r>
            <a:endParaRPr lang="es-ES" sz="1400" dirty="0"/>
          </a:p>
        </p:txBody>
      </p:sp>
      <p:sp>
        <p:nvSpPr>
          <p:cNvPr id="6" name="5 Rectángulo"/>
          <p:cNvSpPr/>
          <p:nvPr/>
        </p:nvSpPr>
        <p:spPr>
          <a:xfrm>
            <a:off x="3013406" y="5269961"/>
            <a:ext cx="2355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latin typeface="Cambria" pitchFamily="18" charset="0"/>
              </a:rPr>
              <a:t> Mapa de las zonas más vulnerables a las muertes por rayos.</a:t>
            </a:r>
          </a:p>
          <a:p>
            <a:pPr algn="ctr"/>
            <a:r>
              <a:rPr lang="es-ES" sz="1200" b="1" dirty="0">
                <a:latin typeface="Cambria" pitchFamily="18" charset="0"/>
              </a:rPr>
              <a:t> Crédito: División </a:t>
            </a:r>
            <a:r>
              <a:rPr lang="es-ES" sz="1200" b="1" dirty="0" err="1">
                <a:latin typeface="Cambria" pitchFamily="18" charset="0"/>
              </a:rPr>
              <a:t>Lidar</a:t>
            </a:r>
            <a:r>
              <a:rPr lang="es-ES" sz="1200" b="1" dirty="0">
                <a:latin typeface="Cambria" pitchFamily="18" charset="0"/>
              </a:rPr>
              <a:t>, DITEDEF.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695479" y="5397305"/>
            <a:ext cx="2570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latin typeface="Cambria" pitchFamily="18" charset="0"/>
              </a:rPr>
              <a:t>Número medio anual de días con tormentas eléctricas, y Grado de Vulnerabilidad. </a:t>
            </a:r>
          </a:p>
        </p:txBody>
      </p:sp>
    </p:spTree>
    <p:extLst>
      <p:ext uri="{BB962C8B-B14F-4D97-AF65-F5344CB8AC3E}">
        <p14:creationId xmlns:p14="http://schemas.microsoft.com/office/powerpoint/2010/main" val="7170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11033"/>
            <a:ext cx="8496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DISEÑO DE UN SISTEMA DE PROTECCIÓN CONTRA EL RAYO SPCR 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4" name="2 Grupo"/>
          <p:cNvGrpSpPr>
            <a:grpSpLocks/>
          </p:cNvGrpSpPr>
          <p:nvPr/>
        </p:nvGrpSpPr>
        <p:grpSpPr bwMode="auto">
          <a:xfrm>
            <a:off x="4465311" y="1946419"/>
            <a:ext cx="4315544" cy="4086906"/>
            <a:chOff x="2177915" y="1178161"/>
            <a:chExt cx="5064546" cy="5150270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gray">
            <a:xfrm rot="2692993">
              <a:off x="2276604" y="1178161"/>
              <a:ext cx="4928009" cy="5085518"/>
            </a:xfrm>
            <a:custGeom>
              <a:avLst/>
              <a:gdLst>
                <a:gd name="G0" fmla="+- 6950 0 0"/>
                <a:gd name="G1" fmla="+- -8829789 0 0"/>
                <a:gd name="G2" fmla="+- 0 0 -8829789"/>
                <a:gd name="T0" fmla="*/ 0 256 1"/>
                <a:gd name="T1" fmla="*/ 180 256 1"/>
                <a:gd name="G3" fmla="+- -8829789 T0 T1"/>
                <a:gd name="T2" fmla="*/ 0 256 1"/>
                <a:gd name="T3" fmla="*/ 90 256 1"/>
                <a:gd name="G4" fmla="+- -8829789 T2 T3"/>
                <a:gd name="G5" fmla="*/ G4 2 1"/>
                <a:gd name="T4" fmla="*/ 90 256 1"/>
                <a:gd name="T5" fmla="*/ 0 256 1"/>
                <a:gd name="G6" fmla="+- -8829789 T4 T5"/>
                <a:gd name="G7" fmla="*/ G6 2 1"/>
                <a:gd name="G8" fmla="abs -882978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50"/>
                <a:gd name="G18" fmla="*/ 6950 1 2"/>
                <a:gd name="G19" fmla="+- G18 5400 0"/>
                <a:gd name="G20" fmla="cos G19 -8829789"/>
                <a:gd name="G21" fmla="sin G19 -8829789"/>
                <a:gd name="G22" fmla="+- G20 10800 0"/>
                <a:gd name="G23" fmla="+- G21 10800 0"/>
                <a:gd name="G24" fmla="+- 10800 0 G20"/>
                <a:gd name="G25" fmla="+- 6950 10800 0"/>
                <a:gd name="G26" fmla="?: G9 G17 G25"/>
                <a:gd name="G27" fmla="?: G9 0 21600"/>
                <a:gd name="G28" fmla="cos 10800 -8829789"/>
                <a:gd name="G29" fmla="sin 10800 -8829789"/>
                <a:gd name="G30" fmla="sin 6950 -8829789"/>
                <a:gd name="G31" fmla="+- G28 10800 0"/>
                <a:gd name="G32" fmla="+- G29 10800 0"/>
                <a:gd name="G33" fmla="+- G30 10800 0"/>
                <a:gd name="G34" fmla="?: G4 0 G31"/>
                <a:gd name="G35" fmla="?: -8829789 G34 0"/>
                <a:gd name="G36" fmla="?: G6 G35 G31"/>
                <a:gd name="G37" fmla="+- 21600 0 G36"/>
                <a:gd name="G38" fmla="?: G4 0 G33"/>
                <a:gd name="G39" fmla="?: -882978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53 w 21600"/>
                <a:gd name="T15" fmla="*/ 4495 h 21600"/>
                <a:gd name="T16" fmla="*/ 10800 w 21600"/>
                <a:gd name="T17" fmla="*/ 3850 h 21600"/>
                <a:gd name="T18" fmla="*/ 17047 w 21600"/>
                <a:gd name="T19" fmla="*/ 44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908" y="5862"/>
                  </a:moveTo>
                  <a:cubicBezTo>
                    <a:pt x="7210" y="4573"/>
                    <a:pt x="8968" y="3849"/>
                    <a:pt x="10800" y="3850"/>
                  </a:cubicBezTo>
                  <a:cubicBezTo>
                    <a:pt x="12631" y="3850"/>
                    <a:pt x="14389" y="4573"/>
                    <a:pt x="15691" y="5862"/>
                  </a:cubicBezTo>
                  <a:lnTo>
                    <a:pt x="18400" y="3127"/>
                  </a:lnTo>
                  <a:cubicBezTo>
                    <a:pt x="16378" y="1124"/>
                    <a:pt x="13646" y="-1"/>
                    <a:pt x="10799" y="0"/>
                  </a:cubicBezTo>
                  <a:cubicBezTo>
                    <a:pt x="7953" y="0"/>
                    <a:pt x="5221" y="1124"/>
                    <a:pt x="3199" y="3127"/>
                  </a:cubicBezTo>
                  <a:close/>
                </a:path>
              </a:pathLst>
            </a:custGeom>
            <a:gradFill rotWithShape="1">
              <a:gsLst>
                <a:gs pos="0">
                  <a:srgbClr val="26CBEC"/>
                </a:gs>
                <a:gs pos="100000">
                  <a:srgbClr val="26CBEC">
                    <a:gamma/>
                    <a:tint val="7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Bottom"/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26CBEC"/>
              </a:extrusion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6"/>
            <p:cNvSpPr>
              <a:spLocks noChangeArrowheads="1"/>
            </p:cNvSpPr>
            <p:nvPr/>
          </p:nvSpPr>
          <p:spPr bwMode="gray">
            <a:xfrm rot="18892993">
              <a:off x="2233434" y="1247158"/>
              <a:ext cx="5064547" cy="4947230"/>
            </a:xfrm>
            <a:custGeom>
              <a:avLst/>
              <a:gdLst>
                <a:gd name="T0" fmla="*/ 2532274 w 21600"/>
                <a:gd name="T1" fmla="*/ 0 h 21600"/>
                <a:gd name="T2" fmla="*/ 1067541 w 21600"/>
                <a:gd name="T3" fmla="*/ 1029528 h 21600"/>
                <a:gd name="T4" fmla="*/ 2532274 w 21600"/>
                <a:gd name="T5" fmla="*/ 881798 h 21600"/>
                <a:gd name="T6" fmla="*/ 3997006 w 21600"/>
                <a:gd name="T7" fmla="*/ 102952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726 w 21600"/>
                <a:gd name="T13" fmla="*/ 0 h 21600"/>
                <a:gd name="T14" fmla="*/ 19874 w 21600"/>
                <a:gd name="T15" fmla="*/ 70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908" y="5862"/>
                  </a:moveTo>
                  <a:cubicBezTo>
                    <a:pt x="7210" y="4573"/>
                    <a:pt x="8968" y="3849"/>
                    <a:pt x="10800" y="3850"/>
                  </a:cubicBezTo>
                  <a:cubicBezTo>
                    <a:pt x="12631" y="3850"/>
                    <a:pt x="14389" y="4573"/>
                    <a:pt x="15691" y="5862"/>
                  </a:cubicBezTo>
                  <a:lnTo>
                    <a:pt x="18400" y="3127"/>
                  </a:lnTo>
                  <a:cubicBezTo>
                    <a:pt x="16378" y="1124"/>
                    <a:pt x="13646" y="-1"/>
                    <a:pt x="10799" y="0"/>
                  </a:cubicBezTo>
                  <a:cubicBezTo>
                    <a:pt x="7953" y="0"/>
                    <a:pt x="5221" y="1124"/>
                    <a:pt x="3199" y="3127"/>
                  </a:cubicBezTo>
                  <a:lnTo>
                    <a:pt x="5908" y="5862"/>
                  </a:lnTo>
                  <a:close/>
                </a:path>
              </a:pathLst>
            </a:custGeom>
            <a:solidFill>
              <a:srgbClr val="598C8C"/>
            </a:soli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598C8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7"/>
            <p:cNvSpPr>
              <a:spLocks noChangeArrowheads="1"/>
            </p:cNvSpPr>
            <p:nvPr/>
          </p:nvSpPr>
          <p:spPr bwMode="gray">
            <a:xfrm rot="18907007" flipV="1">
              <a:off x="2177915" y="1237852"/>
              <a:ext cx="5064546" cy="5030886"/>
            </a:xfrm>
            <a:custGeom>
              <a:avLst/>
              <a:gdLst>
                <a:gd name="G0" fmla="+- 6950 0 0"/>
                <a:gd name="G1" fmla="+- -8829789 0 0"/>
                <a:gd name="G2" fmla="+- 0 0 -8829789"/>
                <a:gd name="T0" fmla="*/ 0 256 1"/>
                <a:gd name="T1" fmla="*/ 180 256 1"/>
                <a:gd name="G3" fmla="+- -8829789 T0 T1"/>
                <a:gd name="T2" fmla="*/ 0 256 1"/>
                <a:gd name="T3" fmla="*/ 90 256 1"/>
                <a:gd name="G4" fmla="+- -8829789 T2 T3"/>
                <a:gd name="G5" fmla="*/ G4 2 1"/>
                <a:gd name="T4" fmla="*/ 90 256 1"/>
                <a:gd name="T5" fmla="*/ 0 256 1"/>
                <a:gd name="G6" fmla="+- -8829789 T4 T5"/>
                <a:gd name="G7" fmla="*/ G6 2 1"/>
                <a:gd name="G8" fmla="abs -882978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50"/>
                <a:gd name="G18" fmla="*/ 6950 1 2"/>
                <a:gd name="G19" fmla="+- G18 5400 0"/>
                <a:gd name="G20" fmla="cos G19 -8829789"/>
                <a:gd name="G21" fmla="sin G19 -8829789"/>
                <a:gd name="G22" fmla="+- G20 10800 0"/>
                <a:gd name="G23" fmla="+- G21 10800 0"/>
                <a:gd name="G24" fmla="+- 10800 0 G20"/>
                <a:gd name="G25" fmla="+- 6950 10800 0"/>
                <a:gd name="G26" fmla="?: G9 G17 G25"/>
                <a:gd name="G27" fmla="?: G9 0 21600"/>
                <a:gd name="G28" fmla="cos 10800 -8829789"/>
                <a:gd name="G29" fmla="sin 10800 -8829789"/>
                <a:gd name="G30" fmla="sin 6950 -8829789"/>
                <a:gd name="G31" fmla="+- G28 10800 0"/>
                <a:gd name="G32" fmla="+- G29 10800 0"/>
                <a:gd name="G33" fmla="+- G30 10800 0"/>
                <a:gd name="G34" fmla="?: G4 0 G31"/>
                <a:gd name="G35" fmla="?: -8829789 G34 0"/>
                <a:gd name="G36" fmla="?: G6 G35 G31"/>
                <a:gd name="G37" fmla="+- 21600 0 G36"/>
                <a:gd name="G38" fmla="?: G4 0 G33"/>
                <a:gd name="G39" fmla="?: -882978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53 w 21600"/>
                <a:gd name="T15" fmla="*/ 4495 h 21600"/>
                <a:gd name="T16" fmla="*/ 10800 w 21600"/>
                <a:gd name="T17" fmla="*/ 3850 h 21600"/>
                <a:gd name="T18" fmla="*/ 17047 w 21600"/>
                <a:gd name="T19" fmla="*/ 44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908" y="5862"/>
                  </a:moveTo>
                  <a:cubicBezTo>
                    <a:pt x="7210" y="4573"/>
                    <a:pt x="8968" y="3849"/>
                    <a:pt x="10800" y="3850"/>
                  </a:cubicBezTo>
                  <a:cubicBezTo>
                    <a:pt x="12631" y="3850"/>
                    <a:pt x="14389" y="4573"/>
                    <a:pt x="15691" y="5862"/>
                  </a:cubicBezTo>
                  <a:lnTo>
                    <a:pt x="18400" y="3127"/>
                  </a:lnTo>
                  <a:cubicBezTo>
                    <a:pt x="16378" y="1124"/>
                    <a:pt x="13646" y="-1"/>
                    <a:pt x="10799" y="0"/>
                  </a:cubicBezTo>
                  <a:cubicBezTo>
                    <a:pt x="7953" y="0"/>
                    <a:pt x="5221" y="1124"/>
                    <a:pt x="3199" y="3127"/>
                  </a:cubicBezTo>
                  <a:close/>
                </a:path>
              </a:pathLst>
            </a:custGeom>
            <a:gradFill rotWithShape="1">
              <a:gsLst>
                <a:gs pos="0">
                  <a:srgbClr val="98C723"/>
                </a:gs>
                <a:gs pos="100000">
                  <a:srgbClr val="98C723">
                    <a:gamma/>
                    <a:tint val="7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Bottom"/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98C723"/>
              </a:extrusion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 rot="2692993" flipH="1" flipV="1">
              <a:off x="2302005" y="1242912"/>
              <a:ext cx="4928009" cy="5085519"/>
            </a:xfrm>
            <a:custGeom>
              <a:avLst/>
              <a:gdLst>
                <a:gd name="G0" fmla="+- 6950 0 0"/>
                <a:gd name="G1" fmla="+- -8829789 0 0"/>
                <a:gd name="G2" fmla="+- 0 0 -8829789"/>
                <a:gd name="T0" fmla="*/ 0 256 1"/>
                <a:gd name="T1" fmla="*/ 180 256 1"/>
                <a:gd name="G3" fmla="+- -8829789 T0 T1"/>
                <a:gd name="T2" fmla="*/ 0 256 1"/>
                <a:gd name="T3" fmla="*/ 90 256 1"/>
                <a:gd name="G4" fmla="+- -8829789 T2 T3"/>
                <a:gd name="G5" fmla="*/ G4 2 1"/>
                <a:gd name="T4" fmla="*/ 90 256 1"/>
                <a:gd name="T5" fmla="*/ 0 256 1"/>
                <a:gd name="G6" fmla="+- -8829789 T4 T5"/>
                <a:gd name="G7" fmla="*/ G6 2 1"/>
                <a:gd name="G8" fmla="abs -882978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950"/>
                <a:gd name="G18" fmla="*/ 6950 1 2"/>
                <a:gd name="G19" fmla="+- G18 5400 0"/>
                <a:gd name="G20" fmla="cos G19 -8829789"/>
                <a:gd name="G21" fmla="sin G19 -8829789"/>
                <a:gd name="G22" fmla="+- G20 10800 0"/>
                <a:gd name="G23" fmla="+- G21 10800 0"/>
                <a:gd name="G24" fmla="+- 10800 0 G20"/>
                <a:gd name="G25" fmla="+- 6950 10800 0"/>
                <a:gd name="G26" fmla="?: G9 G17 G25"/>
                <a:gd name="G27" fmla="?: G9 0 21600"/>
                <a:gd name="G28" fmla="cos 10800 -8829789"/>
                <a:gd name="G29" fmla="sin 10800 -8829789"/>
                <a:gd name="G30" fmla="sin 6950 -8829789"/>
                <a:gd name="G31" fmla="+- G28 10800 0"/>
                <a:gd name="G32" fmla="+- G29 10800 0"/>
                <a:gd name="G33" fmla="+- G30 10800 0"/>
                <a:gd name="G34" fmla="?: G4 0 G31"/>
                <a:gd name="G35" fmla="?: -8829789 G34 0"/>
                <a:gd name="G36" fmla="?: G6 G35 G31"/>
                <a:gd name="G37" fmla="+- 21600 0 G36"/>
                <a:gd name="G38" fmla="?: G4 0 G33"/>
                <a:gd name="G39" fmla="?: -882978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553 w 21600"/>
                <a:gd name="T15" fmla="*/ 4495 h 21600"/>
                <a:gd name="T16" fmla="*/ 10800 w 21600"/>
                <a:gd name="T17" fmla="*/ 3850 h 21600"/>
                <a:gd name="T18" fmla="*/ 17047 w 21600"/>
                <a:gd name="T19" fmla="*/ 44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908" y="5862"/>
                  </a:moveTo>
                  <a:cubicBezTo>
                    <a:pt x="7210" y="4573"/>
                    <a:pt x="8968" y="3849"/>
                    <a:pt x="10800" y="3850"/>
                  </a:cubicBezTo>
                  <a:cubicBezTo>
                    <a:pt x="12631" y="3850"/>
                    <a:pt x="14389" y="4573"/>
                    <a:pt x="15691" y="5862"/>
                  </a:cubicBezTo>
                  <a:lnTo>
                    <a:pt x="18400" y="3127"/>
                  </a:lnTo>
                  <a:cubicBezTo>
                    <a:pt x="16378" y="1124"/>
                    <a:pt x="13646" y="-1"/>
                    <a:pt x="10799" y="0"/>
                  </a:cubicBezTo>
                  <a:cubicBezTo>
                    <a:pt x="7953" y="0"/>
                    <a:pt x="5221" y="1124"/>
                    <a:pt x="3199" y="3127"/>
                  </a:cubicBezTo>
                  <a:close/>
                </a:path>
              </a:pathLst>
            </a:custGeom>
            <a:gradFill rotWithShape="1">
              <a:gsLst>
                <a:gs pos="0">
                  <a:srgbClr val="59B0B9"/>
                </a:gs>
                <a:gs pos="100000">
                  <a:srgbClr val="59B0B9">
                    <a:gamma/>
                    <a:tint val="7372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ObliqueBottom"/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59B0B9"/>
              </a:extrusion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5446513" y="3036270"/>
            <a:ext cx="2329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El diseño de un sistema de protección contra el rayo no es posible si las etapas del proyecto no están correlacionadas con aquellas de la ejecución y la construcción de la estructura a proteger.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"/>
          <a:stretch>
            <a:fillRect/>
          </a:stretch>
        </p:blipFill>
        <p:spPr bwMode="auto">
          <a:xfrm>
            <a:off x="624514" y="1844824"/>
            <a:ext cx="3011382" cy="38717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14408" y="5848659"/>
            <a:ext cx="3581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 </a:t>
            </a:r>
            <a:r>
              <a:rPr lang="es-ES" b="1" dirty="0" smtClean="0"/>
              <a:t> </a:t>
            </a:r>
            <a:r>
              <a:rPr lang="es-ES" b="1" dirty="0"/>
              <a:t>Esquema de proyecto de un SPCR.</a:t>
            </a:r>
            <a:endParaRPr lang="es-ES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4139952" y="2307726"/>
            <a:ext cx="0" cy="324036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9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80256"/>
            <a:ext cx="8496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EVALUACIÓN DE RIESGO Y FUENTE DE DAÑOS.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417653" y="1853516"/>
            <a:ext cx="3451759" cy="3690391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Cambria" pitchFamily="18" charset="0"/>
              </a:rPr>
              <a:t>La corriente de descarga es la fuente principal del daño. Se distinguen las siguientes fuentes por la ubicación del punto de impacto. Causas de daños, tipos de daños y tipos de pérdidas en función del lugar de impacto del rayo.</a:t>
            </a:r>
            <a:endParaRPr lang="es-AR" dirty="0">
              <a:latin typeface="Cambria" pitchFamily="18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blackGray">
          <a:xfrm rot="10806395" flipH="1" flipV="1">
            <a:off x="4100588" y="3463659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34"/>
          <p:cNvSpPr>
            <a:spLocks noChangeArrowheads="1"/>
          </p:cNvSpPr>
          <p:nvPr/>
        </p:nvSpPr>
        <p:spPr bwMode="blackGray">
          <a:xfrm rot="10793605" flipV="1">
            <a:off x="3819578" y="4068496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5598CF">
                  <a:gamma/>
                  <a:tint val="0"/>
                  <a:invGamma/>
                  <a:alpha val="0"/>
                </a:srgbClr>
              </a:gs>
              <a:gs pos="100000">
                <a:srgbClr val="5598C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0" y="1908612"/>
            <a:ext cx="3422496" cy="43235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7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23308" y="-27296"/>
            <a:ext cx="9178444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237312"/>
            <a:ext cx="9153738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3801" y="908720"/>
            <a:ext cx="2897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  <a:latin typeface="Cambria" pitchFamily="18" charset="0"/>
              </a:rPr>
              <a:t>INTEGRANTES</a:t>
            </a:r>
            <a:endParaRPr lang="es-ES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552975" y="2291243"/>
            <a:ext cx="3379064" cy="54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es-ES" sz="2000" b="1" dirty="0">
                <a:latin typeface="Cambria" pitchFamily="18" charset="0"/>
              </a:rPr>
              <a:t>VERGARA</a:t>
            </a:r>
            <a:r>
              <a:rPr lang="es-ES" sz="2000" dirty="0">
                <a:latin typeface="Cambria" pitchFamily="18" charset="0"/>
              </a:rPr>
              <a:t>,   Martin Eduardo </a:t>
            </a:r>
          </a:p>
        </p:txBody>
      </p:sp>
      <p:pic>
        <p:nvPicPr>
          <p:cNvPr id="18" name="Picture 4" descr="http://www.vectorizados.com/muestras/3-hombres-de-negocio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5" b="100000" l="1205" r="33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52"/>
          <a:stretch/>
        </p:blipFill>
        <p:spPr bwMode="auto">
          <a:xfrm flipH="1">
            <a:off x="2958144" y="2448912"/>
            <a:ext cx="1594383" cy="42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vectorizados.com/muestras/3-hombres-de-negocio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5" b="100000" l="1205" r="33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52"/>
          <a:stretch/>
        </p:blipFill>
        <p:spPr bwMode="auto">
          <a:xfrm>
            <a:off x="4614713" y="2562385"/>
            <a:ext cx="1685480" cy="42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36972" y="2330447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Cambria" pitchFamily="18" charset="0"/>
              </a:rPr>
              <a:t>ORMEÑO</a:t>
            </a:r>
            <a:r>
              <a:rPr lang="es-ES" b="1" dirty="0"/>
              <a:t>,  </a:t>
            </a:r>
            <a:r>
              <a:rPr lang="es-ES" sz="2000" dirty="0">
                <a:latin typeface="Cambria" pitchFamily="18" charset="0"/>
              </a:rPr>
              <a:t>Gabriel</a:t>
            </a:r>
          </a:p>
        </p:txBody>
      </p:sp>
    </p:spTree>
    <p:extLst>
      <p:ext uri="{BB962C8B-B14F-4D97-AF65-F5344CB8AC3E}">
        <p14:creationId xmlns:p14="http://schemas.microsoft.com/office/powerpoint/2010/main" val="18165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50"/>
          <p:cNvSpPr>
            <a:spLocks noChangeShapeType="1"/>
          </p:cNvSpPr>
          <p:nvPr/>
        </p:nvSpPr>
        <p:spPr bwMode="ltGray">
          <a:xfrm flipV="1">
            <a:off x="3988" y="3925901"/>
            <a:ext cx="846456" cy="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ltGray">
          <a:xfrm>
            <a:off x="4639908" y="580302"/>
            <a:ext cx="0" cy="1507182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12" name="Line 50"/>
          <p:cNvSpPr>
            <a:spLocks noChangeShapeType="1"/>
          </p:cNvSpPr>
          <p:nvPr/>
        </p:nvSpPr>
        <p:spPr bwMode="ltGray">
          <a:xfrm flipH="1" flipV="1">
            <a:off x="8660196" y="3992359"/>
            <a:ext cx="515088" cy="145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ltGray">
          <a:xfrm flipV="1">
            <a:off x="4725632" y="6011933"/>
            <a:ext cx="17370" cy="600364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16" name="AutoShape 96"/>
          <p:cNvSpPr>
            <a:spLocks noChangeArrowheads="1"/>
          </p:cNvSpPr>
          <p:nvPr/>
        </p:nvSpPr>
        <p:spPr bwMode="gray">
          <a:xfrm>
            <a:off x="850445" y="2129226"/>
            <a:ext cx="7809752" cy="3882707"/>
          </a:xfrm>
          <a:prstGeom prst="roundRect">
            <a:avLst>
              <a:gd name="adj" fmla="val 4657"/>
            </a:avLst>
          </a:prstGeom>
          <a:solidFill>
            <a:srgbClr val="FFFFFF">
              <a:alpha val="50000"/>
            </a:srgbClr>
          </a:solidFill>
          <a:ln w="28575">
            <a:solidFill>
              <a:srgbClr val="000000">
                <a:alpha val="30000"/>
              </a:srgbClr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95645"/>
            <a:ext cx="87129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200" b="1" dirty="0" smtClean="0">
                <a:solidFill>
                  <a:schemeClr val="bg1"/>
                </a:solidFill>
                <a:latin typeface="Cambria" pitchFamily="18" charset="0"/>
              </a:rPr>
              <a:t>FRECUENCIA ACEPTADA DE RAYOS EN UNA ESTRUCTURA (NC)</a:t>
            </a:r>
            <a:endParaRPr lang="es-ES" sz="2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122" name="Imagen 13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63579"/>
            <a:ext cx="2153845" cy="7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24103" y="4070579"/>
            <a:ext cx="1992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Siendo C = C2. C3. C4. C5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23" y="2453209"/>
            <a:ext cx="5015008" cy="307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0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  <p:bldP spid="13" grpId="0" animBg="1"/>
      <p:bldP spid="16" grpId="0" animBg="1"/>
      <p:bldP spid="4" grpId="0"/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18727"/>
            <a:ext cx="8496944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900" b="1" dirty="0" smtClean="0">
                <a:solidFill>
                  <a:schemeClr val="bg1"/>
                </a:solidFill>
                <a:latin typeface="Cambria" pitchFamily="18" charset="0"/>
              </a:rPr>
              <a:t>FRECUENCIA ESPERADA DE RAYOS DIRECTOS EN UNA ESTRUCTURA (ND).</a:t>
            </a:r>
            <a:endParaRPr lang="es-ES" sz="19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blackGray">
          <a:xfrm rot="12048126" flipH="1" flipV="1">
            <a:off x="5176792" y="2244708"/>
            <a:ext cx="870851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blackGray">
          <a:xfrm rot="14102883" flipH="1" flipV="1">
            <a:off x="3573123" y="3258904"/>
            <a:ext cx="1429725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blackGray">
          <a:xfrm rot="17049520" flipH="1" flipV="1">
            <a:off x="1514036" y="3360914"/>
            <a:ext cx="1807094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51520" y="4707258"/>
            <a:ext cx="4248472" cy="167407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Imagen 6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4" y="1978053"/>
            <a:ext cx="3748746" cy="8563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Rectángulo redondeado"/>
          <p:cNvSpPr/>
          <p:nvPr/>
        </p:nvSpPr>
        <p:spPr>
          <a:xfrm>
            <a:off x="4754220" y="4439105"/>
            <a:ext cx="2986132" cy="19422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 redondeado"/>
          <p:cNvSpPr/>
          <p:nvPr/>
        </p:nvSpPr>
        <p:spPr>
          <a:xfrm>
            <a:off x="6101974" y="2236590"/>
            <a:ext cx="2770108" cy="20891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7" name="Imagen 4"/>
          <p:cNvPicPr>
            <a:picLocks noChangeAspect="1" noChangeArrowheads="1"/>
          </p:cNvPicPr>
          <p:nvPr/>
        </p:nvPicPr>
        <p:blipFill>
          <a:blip r:embed="rId8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"/>
          <a:stretch>
            <a:fillRect/>
          </a:stretch>
        </p:blipFill>
        <p:spPr bwMode="auto">
          <a:xfrm>
            <a:off x="4822457" y="4439105"/>
            <a:ext cx="2849658" cy="1974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agen 3"/>
          <p:cNvPicPr>
            <a:picLocks noChangeAspect="1" noChangeArrowheads="1"/>
          </p:cNvPicPr>
          <p:nvPr/>
        </p:nvPicPr>
        <p:blipFill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"/>
          <a:stretch>
            <a:fillRect/>
          </a:stretch>
        </p:blipFill>
        <p:spPr bwMode="auto">
          <a:xfrm>
            <a:off x="6254375" y="2337191"/>
            <a:ext cx="2465306" cy="1988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48190" y="4759463"/>
            <a:ext cx="3738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Cambria" pitchFamily="18" charset="0"/>
              </a:rPr>
              <a:t> </a:t>
            </a:r>
            <a:r>
              <a:rPr lang="es-ES" sz="1600" b="1" dirty="0" err="1">
                <a:latin typeface="Cambria" pitchFamily="18" charset="0"/>
              </a:rPr>
              <a:t>Ng</a:t>
            </a:r>
            <a:r>
              <a:rPr lang="es-ES" sz="1600" dirty="0">
                <a:latin typeface="Cambria" pitchFamily="18" charset="0"/>
              </a:rPr>
              <a:t>: es la densidad anual promedio de rayos a tierra, en rayos por kilómetro cuadrado y por año, propia de la región donde está localizada la estructura;</a:t>
            </a:r>
          </a:p>
          <a:p>
            <a:r>
              <a:rPr lang="es-ES" sz="1600" dirty="0" smtClean="0">
                <a:latin typeface="Cambria" pitchFamily="18" charset="0"/>
              </a:rPr>
              <a:t> </a:t>
            </a:r>
            <a:r>
              <a:rPr lang="es-ES" sz="1600" b="1" dirty="0" err="1">
                <a:latin typeface="Cambria" pitchFamily="18" charset="0"/>
              </a:rPr>
              <a:t>Ae</a:t>
            </a:r>
            <a:r>
              <a:rPr lang="es-ES" sz="1600" dirty="0">
                <a:latin typeface="Cambria" pitchFamily="18" charset="0"/>
              </a:rPr>
              <a:t>: es el área colectora equivalente de una estructura (m2).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734910" y="4707258"/>
            <a:ext cx="14036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Área colectora equivalente a una estructura en un suelo llano.</a:t>
            </a:r>
            <a:endParaRPr lang="es-ES" sz="1400" dirty="0"/>
          </a:p>
          <a:p>
            <a:pPr algn="ctr"/>
            <a:endParaRPr lang="es-ES" sz="1400" dirty="0"/>
          </a:p>
        </p:txBody>
      </p:sp>
      <p:sp>
        <p:nvSpPr>
          <p:cNvPr id="13" name="12 Rectángulo"/>
          <p:cNvSpPr/>
          <p:nvPr/>
        </p:nvSpPr>
        <p:spPr>
          <a:xfrm>
            <a:off x="5972519" y="1602709"/>
            <a:ext cx="3238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Área colectora equivalente de una estructura en un suelo montañoso</a:t>
            </a:r>
          </a:p>
        </p:txBody>
      </p:sp>
    </p:spTree>
    <p:extLst>
      <p:ext uri="{BB962C8B-B14F-4D97-AF65-F5344CB8AC3E}">
        <p14:creationId xmlns:p14="http://schemas.microsoft.com/office/powerpoint/2010/main" val="35168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0" grpId="0" animBg="1"/>
      <p:bldP spid="21" grpId="0" animBg="1"/>
      <p:bldP spid="22" grpId="0" animBg="1"/>
      <p:bldP spid="6" grpId="0" animBg="1"/>
      <p:bldP spid="27" grpId="0" animBg="1"/>
      <p:bldP spid="28" grpId="0" animBg="1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39904"/>
            <a:ext cx="87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PROCEDIMIENTO PARA LA ELECCIÓN DE UN SPCR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11560" y="1844824"/>
            <a:ext cx="7848872" cy="1021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mbria" pitchFamily="18" charset="0"/>
              </a:rPr>
              <a:t>Para cada estructura considerada, el diseñador encargado del proyecto de un </a:t>
            </a:r>
            <a:r>
              <a:rPr lang="es-ES" dirty="0" err="1">
                <a:latin typeface="Cambria" pitchFamily="18" charset="0"/>
              </a:rPr>
              <a:t>spcr</a:t>
            </a:r>
            <a:r>
              <a:rPr lang="es-ES" dirty="0">
                <a:latin typeface="Cambria" pitchFamily="18" charset="0"/>
              </a:rPr>
              <a:t>, decidirá si se necesita esta protección. En caso afirmativo, deberá elegir un nivel de protección adecuado.</a:t>
            </a:r>
          </a:p>
        </p:txBody>
      </p:sp>
      <p:pic>
        <p:nvPicPr>
          <p:cNvPr id="7170" name="Imagen 12"/>
          <p:cNvPicPr>
            <a:picLocks noChangeAspect="1" noChangeArrowheads="1"/>
          </p:cNvPicPr>
          <p:nvPr/>
        </p:nvPicPr>
        <p:blipFill>
          <a:blip r:embed="rId7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430771" cy="26558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n 11"/>
          <p:cNvPicPr>
            <a:picLocks noChangeAspect="1" noChangeArrowheads="1"/>
          </p:cNvPicPr>
          <p:nvPr/>
        </p:nvPicPr>
        <p:blipFill>
          <a:blip r:embed="rId8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54007"/>
            <a:ext cx="3779365" cy="26508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6"/>
          <p:cNvSpPr>
            <a:spLocks noChangeArrowheads="1"/>
          </p:cNvSpPr>
          <p:nvPr/>
        </p:nvSpPr>
        <p:spPr bwMode="blackGray">
          <a:xfrm rot="18137677" flipH="1" flipV="1">
            <a:off x="2031811" y="2863256"/>
            <a:ext cx="993040" cy="732574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blackGray">
          <a:xfrm rot="15063818" flipH="1" flipV="1">
            <a:off x="6023233" y="2809162"/>
            <a:ext cx="993040" cy="732574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10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39904"/>
            <a:ext cx="87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PROCEDIMIENTO PARA LA ELECCIÓN DE UN SPCR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13" name="Grupo 7"/>
          <p:cNvGrpSpPr/>
          <p:nvPr/>
        </p:nvGrpSpPr>
        <p:grpSpPr>
          <a:xfrm>
            <a:off x="2081128" y="1196752"/>
            <a:ext cx="5192903" cy="5073940"/>
            <a:chOff x="577527" y="2477585"/>
            <a:chExt cx="3699104" cy="3602707"/>
          </a:xfrm>
        </p:grpSpPr>
        <p:sp>
          <p:nvSpPr>
            <p:cNvPr id="16" name="AutoShape 10"/>
            <p:cNvSpPr>
              <a:spLocks noChangeArrowheads="1"/>
            </p:cNvSpPr>
            <p:nvPr/>
          </p:nvSpPr>
          <p:spPr bwMode="gray">
            <a:xfrm>
              <a:off x="577527" y="5965640"/>
              <a:ext cx="3688211" cy="1146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598CF">
                    <a:gamma/>
                    <a:shade val="89020"/>
                    <a:invGamma/>
                  </a:srgbClr>
                </a:gs>
                <a:gs pos="50000">
                  <a:srgbClr val="5598CF"/>
                </a:gs>
                <a:gs pos="100000">
                  <a:srgbClr val="5598CF">
                    <a:gamma/>
                    <a:shade val="89020"/>
                    <a:invGamma/>
                  </a:srgbClr>
                </a:gs>
              </a:gsLst>
              <a:lin ang="0" scaled="1"/>
            </a:gradFill>
            <a:ln w="12700">
              <a:solidFill>
                <a:srgbClr val="5598CF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 smtClean="0">
                <a:solidFill>
                  <a:srgbClr val="000000"/>
                </a:solidFill>
                <a:latin typeface="Cambria" panose="02040503050406030204" pitchFamily="18" charset="0"/>
                <a:cs typeface="Arial" charset="0"/>
              </a:endParaRPr>
            </a:p>
          </p:txBody>
        </p:sp>
        <p:grpSp>
          <p:nvGrpSpPr>
            <p:cNvPr id="17" name="25 Grupo"/>
            <p:cNvGrpSpPr/>
            <p:nvPr/>
          </p:nvGrpSpPr>
          <p:grpSpPr>
            <a:xfrm>
              <a:off x="588420" y="2477585"/>
              <a:ext cx="3688211" cy="1045454"/>
              <a:chOff x="5334000" y="2305050"/>
              <a:chExt cx="2857500" cy="1001610"/>
            </a:xfrm>
          </p:grpSpPr>
          <p:grpSp>
            <p:nvGrpSpPr>
              <p:cNvPr id="22" name="Group 9"/>
              <p:cNvGrpSpPr>
                <a:grpSpLocks/>
              </p:cNvGrpSpPr>
              <p:nvPr/>
            </p:nvGrpSpPr>
            <p:grpSpPr bwMode="auto">
              <a:xfrm>
                <a:off x="5334000" y="2305050"/>
                <a:ext cx="2857500" cy="396875"/>
                <a:chOff x="3623" y="1457"/>
                <a:chExt cx="1321" cy="250"/>
              </a:xfrm>
            </p:grpSpPr>
            <p:sp>
              <p:nvSpPr>
                <p:cNvPr id="24" name="AutoShape 10"/>
                <p:cNvSpPr>
                  <a:spLocks noChangeArrowheads="1"/>
                </p:cNvSpPr>
                <p:nvPr/>
              </p:nvSpPr>
              <p:spPr bwMode="gray">
                <a:xfrm>
                  <a:off x="3623" y="1634"/>
                  <a:ext cx="1321" cy="7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5598CF">
                        <a:gamma/>
                        <a:shade val="89020"/>
                        <a:invGamma/>
                      </a:srgbClr>
                    </a:gs>
                    <a:gs pos="50000">
                      <a:srgbClr val="5598CF"/>
                    </a:gs>
                    <a:gs pos="100000">
                      <a:srgbClr val="5598CF">
                        <a:gamma/>
                        <a:shade val="89020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rgbClr val="5598C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 smtClean="0">
                    <a:solidFill>
                      <a:srgbClr val="000000"/>
                    </a:solidFill>
                    <a:latin typeface="Cambria" panose="02040503050406030204" pitchFamily="18" charset="0"/>
                    <a:cs typeface="Arial" charset="0"/>
                  </a:endParaRPr>
                </a:p>
              </p:txBody>
            </p:sp>
            <p:sp>
              <p:nvSpPr>
                <p:cNvPr id="25" name="AutoShape 11"/>
                <p:cNvSpPr>
                  <a:spLocks noChangeArrowheads="1"/>
                </p:cNvSpPr>
                <p:nvPr/>
              </p:nvSpPr>
              <p:spPr bwMode="gray">
                <a:xfrm flipH="1">
                  <a:off x="4878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 smtClean="0">
                    <a:solidFill>
                      <a:srgbClr val="000000"/>
                    </a:solidFill>
                    <a:latin typeface="Cambria" panose="02040503050406030204" pitchFamily="18" charset="0"/>
                    <a:cs typeface="Arial" charset="0"/>
                  </a:endParaRPr>
                </a:p>
              </p:txBody>
            </p:sp>
            <p:sp>
              <p:nvSpPr>
                <p:cNvPr id="26" name="AutoShape 12"/>
                <p:cNvSpPr>
                  <a:spLocks noChangeArrowheads="1"/>
                </p:cNvSpPr>
                <p:nvPr/>
              </p:nvSpPr>
              <p:spPr bwMode="gray">
                <a:xfrm>
                  <a:off x="3637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kern="0" smtClean="0">
                    <a:solidFill>
                      <a:srgbClr val="000000"/>
                    </a:solidFill>
                    <a:latin typeface="Cambria" panose="02040503050406030204" pitchFamily="18" charset="0"/>
                    <a:cs typeface="Arial" charset="0"/>
                  </a:endParaRPr>
                </a:p>
              </p:txBody>
            </p:sp>
          </p:grpSp>
          <p:sp>
            <p:nvSpPr>
              <p:cNvPr id="23" name="Text Box 19"/>
              <p:cNvSpPr txBox="1">
                <a:spLocks noChangeArrowheads="1"/>
              </p:cNvSpPr>
              <p:nvPr/>
            </p:nvSpPr>
            <p:spPr bwMode="gray">
              <a:xfrm>
                <a:off x="5438358" y="2900970"/>
                <a:ext cx="2616842" cy="405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s-ES" sz="1600" dirty="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46" y="1694988"/>
            <a:ext cx="4298682" cy="449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830221" y="6494990"/>
            <a:ext cx="5286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Cambria" pitchFamily="18" charset="0"/>
              </a:rPr>
              <a:t>Diagrama de flujo para elección de un SPCR.</a:t>
            </a:r>
          </a:p>
          <a:p>
            <a:r>
              <a:rPr lang="es-ES" sz="2000" b="1" dirty="0">
                <a:solidFill>
                  <a:schemeClr val="bg1"/>
                </a:solidFill>
                <a:latin typeface="Cambria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479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45000" l="38344" r="66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8" r="30283" b="50000"/>
          <a:stretch/>
        </p:blipFill>
        <p:spPr bwMode="auto">
          <a:xfrm>
            <a:off x="4070026" y="829008"/>
            <a:ext cx="1031038" cy="383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39904"/>
            <a:ext cx="87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SISTEMAS DE PROTECCIÓN CONTRA RAYOS (SPCR)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7030" l="9559" r="94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45" y="3987552"/>
            <a:ext cx="1953747" cy="290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http://mlm-s2-p.mlstatic.com/pantalla-de-proyeccion-klip-xtreme-72-color-blanco-mate-7379-MLM5211112189_102013-F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400" b="86500" l="1700" r="97500">
                        <a14:foregroundMark x1="3800" y1="15500" x2="94800" y2="15500"/>
                        <a14:foregroundMark x1="4000" y1="17500" x2="94800" y2="16400"/>
                        <a14:foregroundMark x1="2900" y1="14800" x2="95700" y2="14500"/>
                        <a14:foregroundMark x1="10400" y1="84500" x2="90200" y2="85100"/>
                        <a14:foregroundMark x1="9500" y1="18700" x2="90000" y2="83100"/>
                        <a14:foregroundMark x1="9700" y1="83500" x2="90200" y2="1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2" b="13711"/>
          <a:stretch/>
        </p:blipFill>
        <p:spPr bwMode="auto">
          <a:xfrm>
            <a:off x="88879" y="1959444"/>
            <a:ext cx="9062344" cy="36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22922" y="2420888"/>
            <a:ext cx="6977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mbria" pitchFamily="18" charset="0"/>
              </a:rPr>
              <a:t>El sistema de protección contra rayos, denominado SPCR, se considera la medida más efectiva para proteger las estructuras contra los daños físicos causado por las descargas eléctricas atmosféricas.</a:t>
            </a:r>
          </a:p>
          <a:p>
            <a:pPr algn="just"/>
            <a:r>
              <a:rPr lang="es-ES" dirty="0">
                <a:latin typeface="Cambria" pitchFamily="18" charset="0"/>
              </a:rPr>
              <a:t>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04" y="3382887"/>
            <a:ext cx="4129087" cy="200217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13292" y="3602087"/>
            <a:ext cx="2756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>
                <a:latin typeface="Cambria" pitchFamily="18" charset="0"/>
              </a:rPr>
              <a:t>Sistema de protección externo.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latin typeface="Cambria" pitchFamily="18" charset="0"/>
              </a:rPr>
              <a:t>Sistema </a:t>
            </a:r>
            <a:r>
              <a:rPr lang="es-ES" dirty="0">
                <a:latin typeface="Cambria" pitchFamily="18" charset="0"/>
              </a:rPr>
              <a:t>de protección interno.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>
                <a:latin typeface="Cambria" pitchFamily="18" charset="0"/>
              </a:rPr>
              <a:t>Sistema </a:t>
            </a:r>
            <a:r>
              <a:rPr lang="es-ES" dirty="0">
                <a:latin typeface="Cambria" pitchFamily="18" charset="0"/>
              </a:rPr>
              <a:t>de prevención de riesgos</a:t>
            </a:r>
            <a:r>
              <a:rPr lang="es-ES" dirty="0" smtClean="0">
                <a:latin typeface="Cambria" pitchFamily="18" charset="0"/>
              </a:rPr>
              <a:t>.</a:t>
            </a:r>
            <a:endParaRPr lang="es-E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39904"/>
            <a:ext cx="87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SISTEMA DE PROTECCIÓN EXTERNO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34" y="2312628"/>
            <a:ext cx="4473180" cy="3639349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42"/>
          <p:cNvGrpSpPr/>
          <p:nvPr/>
        </p:nvGrpSpPr>
        <p:grpSpPr>
          <a:xfrm>
            <a:off x="1431962" y="1401569"/>
            <a:ext cx="6389153" cy="4751821"/>
            <a:chOff x="2474591" y="1288658"/>
            <a:chExt cx="6389153" cy="4751821"/>
          </a:xfrm>
        </p:grpSpPr>
        <p:cxnSp>
          <p:nvCxnSpPr>
            <p:cNvPr id="17" name="Conector recto 27"/>
            <p:cNvCxnSpPr/>
            <p:nvPr/>
          </p:nvCxnSpPr>
          <p:spPr>
            <a:xfrm flipH="1">
              <a:off x="4570722" y="1409019"/>
              <a:ext cx="936327" cy="7023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upo 26"/>
            <p:cNvGrpSpPr/>
            <p:nvPr/>
          </p:nvGrpSpPr>
          <p:grpSpPr>
            <a:xfrm>
              <a:off x="2474591" y="1985667"/>
              <a:ext cx="6389153" cy="4054812"/>
              <a:chOff x="2372255" y="1824400"/>
              <a:chExt cx="6491489" cy="4225478"/>
            </a:xfrm>
          </p:grpSpPr>
          <p:cxnSp>
            <p:nvCxnSpPr>
              <p:cNvPr id="23" name="Conector recto 19"/>
              <p:cNvCxnSpPr/>
              <p:nvPr/>
            </p:nvCxnSpPr>
            <p:spPr>
              <a:xfrm flipH="1">
                <a:off x="2933649" y="1881475"/>
                <a:ext cx="1" cy="401969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upo 25"/>
              <p:cNvGrpSpPr/>
              <p:nvPr/>
            </p:nvGrpSpPr>
            <p:grpSpPr>
              <a:xfrm>
                <a:off x="2372255" y="1824400"/>
                <a:ext cx="6491489" cy="4225478"/>
                <a:chOff x="2372255" y="1824400"/>
                <a:chExt cx="6491489" cy="4225478"/>
              </a:xfrm>
            </p:grpSpPr>
            <p:sp>
              <p:nvSpPr>
                <p:cNvPr id="25" name="AutoShape 8"/>
                <p:cNvSpPr>
                  <a:spLocks noChangeArrowheads="1"/>
                </p:cNvSpPr>
                <p:nvPr/>
              </p:nvSpPr>
              <p:spPr bwMode="gray">
                <a:xfrm>
                  <a:off x="2701686" y="5901172"/>
                  <a:ext cx="6162058" cy="1487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6" name="Conector recto 24"/>
                <p:cNvCxnSpPr/>
                <p:nvPr/>
              </p:nvCxnSpPr>
              <p:spPr>
                <a:xfrm flipH="1">
                  <a:off x="8195932" y="1881475"/>
                  <a:ext cx="1" cy="401207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AutoShape 8"/>
                <p:cNvSpPr>
                  <a:spLocks noChangeArrowheads="1"/>
                </p:cNvSpPr>
                <p:nvPr/>
              </p:nvSpPr>
              <p:spPr bwMode="gray">
                <a:xfrm>
                  <a:off x="2372255" y="1824400"/>
                  <a:ext cx="6162058" cy="1487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21" name="Conector recto 30"/>
            <p:cNvCxnSpPr/>
            <p:nvPr/>
          </p:nvCxnSpPr>
          <p:spPr>
            <a:xfrm flipH="1" flipV="1">
              <a:off x="5507048" y="1409021"/>
              <a:ext cx="813860" cy="57664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2" descr="Resultado de imagen para clavo cabeza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04" b="94286" l="68714" r="86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5" t="67873" r="13997" b="5044"/>
            <a:stretch/>
          </p:blipFill>
          <p:spPr bwMode="auto">
            <a:xfrm>
              <a:off x="5332237" y="1288658"/>
              <a:ext cx="349625" cy="34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627055" y="6501424"/>
            <a:ext cx="7998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EL SISTEMA DE PROTECCIÓN EXTERNO CONSTA DE LOS SIGUIENTES ELEMENTOS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86070"/>
            <a:ext cx="87129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Cambria" pitchFamily="18" charset="0"/>
              </a:rPr>
              <a:t>DESCRIPCIÓN DE MÉTODOS Y UBICACIÓN DE LOS DISPOSITIVOS CAPTORES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blackGray">
          <a:xfrm rot="11865188" flipV="1">
            <a:off x="4465754" y="3002250"/>
            <a:ext cx="1657747" cy="757353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AutoShape 34"/>
          <p:cNvSpPr>
            <a:spLocks noChangeArrowheads="1"/>
          </p:cNvSpPr>
          <p:nvPr/>
        </p:nvSpPr>
        <p:spPr bwMode="blackGray">
          <a:xfrm rot="12138214" flipH="1" flipV="1">
            <a:off x="3895241" y="3615632"/>
            <a:ext cx="1659567" cy="757352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5598CF">
                  <a:gamma/>
                  <a:tint val="0"/>
                  <a:invGamma/>
                  <a:alpha val="0"/>
                </a:srgbClr>
              </a:gs>
              <a:gs pos="100000">
                <a:srgbClr val="5598C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7" name="Grupo 37"/>
          <p:cNvGrpSpPr/>
          <p:nvPr/>
        </p:nvGrpSpPr>
        <p:grpSpPr>
          <a:xfrm>
            <a:off x="158065" y="1888424"/>
            <a:ext cx="4279980" cy="3093821"/>
            <a:chOff x="594458" y="2508250"/>
            <a:chExt cx="2890104" cy="3605273"/>
          </a:xfrm>
        </p:grpSpPr>
        <p:grpSp>
          <p:nvGrpSpPr>
            <p:cNvPr id="29" name="1 Grupo"/>
            <p:cNvGrpSpPr/>
            <p:nvPr/>
          </p:nvGrpSpPr>
          <p:grpSpPr>
            <a:xfrm>
              <a:off x="609600" y="2508250"/>
              <a:ext cx="2874962" cy="3246438"/>
              <a:chOff x="5392738" y="1695208"/>
              <a:chExt cx="2874962" cy="3246438"/>
            </a:xfrm>
          </p:grpSpPr>
          <p:sp>
            <p:nvSpPr>
              <p:cNvPr id="31" name="AutoShape 3"/>
              <p:cNvSpPr>
                <a:spLocks noChangeArrowheads="1"/>
              </p:cNvSpPr>
              <p:nvPr/>
            </p:nvSpPr>
            <p:spPr bwMode="gray">
              <a:xfrm>
                <a:off x="5418138" y="2188921"/>
                <a:ext cx="2849562" cy="2752725"/>
              </a:xfrm>
              <a:prstGeom prst="roundRect">
                <a:avLst>
                  <a:gd name="adj" fmla="val 8014"/>
                </a:avLst>
              </a:prstGeom>
              <a:solidFill>
                <a:srgbClr val="F8F8F8"/>
              </a:solidFill>
              <a:ln w="9525">
                <a:solidFill>
                  <a:srgbClr val="5598C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gray">
              <a:xfrm>
                <a:off x="5481638" y="2254008"/>
                <a:ext cx="2703512" cy="2611438"/>
              </a:xfrm>
              <a:prstGeom prst="roundRect">
                <a:avLst>
                  <a:gd name="adj" fmla="val 7912"/>
                </a:avLst>
              </a:prstGeom>
              <a:gradFill rotWithShape="1">
                <a:gsLst>
                  <a:gs pos="0">
                    <a:srgbClr val="5598CF">
                      <a:gamma/>
                      <a:tint val="38039"/>
                      <a:invGamma/>
                    </a:srgbClr>
                  </a:gs>
                  <a:gs pos="100000">
                    <a:srgbClr val="5598CF">
                      <a:alpha val="50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33" name="Group 9"/>
              <p:cNvGrpSpPr>
                <a:grpSpLocks/>
              </p:cNvGrpSpPr>
              <p:nvPr/>
            </p:nvGrpSpPr>
            <p:grpSpPr bwMode="auto">
              <a:xfrm>
                <a:off x="5392738" y="1695208"/>
                <a:ext cx="2857500" cy="396875"/>
                <a:chOff x="3623" y="1457"/>
                <a:chExt cx="1321" cy="250"/>
              </a:xfrm>
            </p:grpSpPr>
            <p:sp>
              <p:nvSpPr>
                <p:cNvPr id="34" name="AutoShape 10"/>
                <p:cNvSpPr>
                  <a:spLocks noChangeArrowheads="1"/>
                </p:cNvSpPr>
                <p:nvPr/>
              </p:nvSpPr>
              <p:spPr bwMode="gray">
                <a:xfrm>
                  <a:off x="3623" y="1483"/>
                  <a:ext cx="1321" cy="22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5598CF">
                        <a:gamma/>
                        <a:shade val="89020"/>
                        <a:invGamma/>
                      </a:srgbClr>
                    </a:gs>
                    <a:gs pos="50000">
                      <a:srgbClr val="5598CF"/>
                    </a:gs>
                    <a:gs pos="100000">
                      <a:srgbClr val="5598CF">
                        <a:gamma/>
                        <a:shade val="89020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rgbClr val="5598C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5" name="AutoShape 11"/>
                <p:cNvSpPr>
                  <a:spLocks noChangeArrowheads="1"/>
                </p:cNvSpPr>
                <p:nvPr/>
              </p:nvSpPr>
              <p:spPr bwMode="gray">
                <a:xfrm flipH="1">
                  <a:off x="4878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36" name="AutoShape 12"/>
                <p:cNvSpPr>
                  <a:spLocks noChangeArrowheads="1"/>
                </p:cNvSpPr>
                <p:nvPr/>
              </p:nvSpPr>
              <p:spPr bwMode="gray">
                <a:xfrm>
                  <a:off x="3637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</p:grpSp>
        <p:sp>
          <p:nvSpPr>
            <p:cNvPr id="30" name="AutoShape 10"/>
            <p:cNvSpPr>
              <a:spLocks noChangeArrowheads="1"/>
            </p:cNvSpPr>
            <p:nvPr/>
          </p:nvSpPr>
          <p:spPr bwMode="gray">
            <a:xfrm>
              <a:off x="594458" y="5857935"/>
              <a:ext cx="2857500" cy="2555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598CF">
                    <a:gamma/>
                    <a:shade val="89020"/>
                    <a:invGamma/>
                  </a:srgbClr>
                </a:gs>
                <a:gs pos="50000">
                  <a:srgbClr val="5598CF"/>
                </a:gs>
                <a:gs pos="100000">
                  <a:srgbClr val="5598CF">
                    <a:gamma/>
                    <a:shade val="89020"/>
                    <a:invGamma/>
                  </a:srgbClr>
                </a:gs>
              </a:gsLst>
              <a:lin ang="0" scaled="1"/>
            </a:gradFill>
            <a:ln w="12700">
              <a:solidFill>
                <a:srgbClr val="5598CF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7" name="Grupo 46"/>
          <p:cNvGrpSpPr/>
          <p:nvPr/>
        </p:nvGrpSpPr>
        <p:grpSpPr>
          <a:xfrm>
            <a:off x="5562584" y="3310228"/>
            <a:ext cx="3487773" cy="2798462"/>
            <a:chOff x="5707372" y="2640073"/>
            <a:chExt cx="2896437" cy="3619341"/>
          </a:xfrm>
        </p:grpSpPr>
        <p:grpSp>
          <p:nvGrpSpPr>
            <p:cNvPr id="38" name="2 Grupo"/>
            <p:cNvGrpSpPr/>
            <p:nvPr/>
          </p:nvGrpSpPr>
          <p:grpSpPr>
            <a:xfrm>
              <a:off x="5707372" y="2640073"/>
              <a:ext cx="2858215" cy="3206752"/>
              <a:chOff x="888285" y="1695208"/>
              <a:chExt cx="2858215" cy="3206752"/>
            </a:xfrm>
          </p:grpSpPr>
          <p:grpSp>
            <p:nvGrpSpPr>
              <p:cNvPr id="40" name="Group 5"/>
              <p:cNvGrpSpPr>
                <a:grpSpLocks/>
              </p:cNvGrpSpPr>
              <p:nvPr/>
            </p:nvGrpSpPr>
            <p:grpSpPr bwMode="auto">
              <a:xfrm>
                <a:off x="888285" y="1695208"/>
                <a:ext cx="2857500" cy="323850"/>
                <a:chOff x="748" y="1457"/>
                <a:chExt cx="1321" cy="204"/>
              </a:xfrm>
            </p:grpSpPr>
            <p:sp>
              <p:nvSpPr>
                <p:cNvPr id="43" name="AutoShape 6"/>
                <p:cNvSpPr>
                  <a:spLocks noChangeArrowheads="1"/>
                </p:cNvSpPr>
                <p:nvPr/>
              </p:nvSpPr>
              <p:spPr bwMode="gray">
                <a:xfrm>
                  <a:off x="748" y="1469"/>
                  <a:ext cx="1321" cy="19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AD955">
                        <a:gamma/>
                        <a:shade val="79216"/>
                        <a:invGamma/>
                      </a:srgbClr>
                    </a:gs>
                    <a:gs pos="50000">
                      <a:srgbClr val="AAD955"/>
                    </a:gs>
                    <a:gs pos="100000">
                      <a:srgbClr val="AAD955">
                        <a:gamma/>
                        <a:shade val="79216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>
                  <a:outerShdw dist="53882" dir="2700000" algn="ctr" rotWithShape="0">
                    <a:srgbClr val="292929">
                      <a:alpha val="5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659A1E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gray">
                <a:xfrm flipH="1">
                  <a:off x="2007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45" name="AutoShape 8"/>
                <p:cNvSpPr>
                  <a:spLocks noChangeArrowheads="1"/>
                </p:cNvSpPr>
                <p:nvPr/>
              </p:nvSpPr>
              <p:spPr bwMode="gray">
                <a:xfrm>
                  <a:off x="766" y="1457"/>
                  <a:ext cx="59" cy="204"/>
                </a:xfrm>
                <a:prstGeom prst="moon">
                  <a:avLst>
                    <a:gd name="adj" fmla="val 22032"/>
                  </a:avLst>
                </a:prstGeom>
                <a:gradFill rotWithShape="1">
                  <a:gsLst>
                    <a:gs pos="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  <a:gs pos="50000">
                      <a:srgbClr val="FFFFFF">
                        <a:alpha val="84000"/>
                      </a:srgbClr>
                    </a:gs>
                    <a:gs pos="100000">
                      <a:srgbClr val="FFFFFF">
                        <a:gamma/>
                        <a:shade val="46275"/>
                        <a:invGamma/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p:grpSp>
          <p:sp>
            <p:nvSpPr>
              <p:cNvPr id="41" name="AutoShape 13"/>
              <p:cNvSpPr>
                <a:spLocks noChangeArrowheads="1"/>
              </p:cNvSpPr>
              <p:nvPr/>
            </p:nvSpPr>
            <p:spPr bwMode="gray">
              <a:xfrm>
                <a:off x="896938" y="2131671"/>
                <a:ext cx="2849562" cy="2770289"/>
              </a:xfrm>
              <a:prstGeom prst="roundRect">
                <a:avLst>
                  <a:gd name="adj" fmla="val 8014"/>
                </a:avLst>
              </a:prstGeom>
              <a:solidFill>
                <a:srgbClr val="F8F8F8"/>
              </a:solidFill>
              <a:ln w="9525">
                <a:solidFill>
                  <a:srgbClr val="AAD955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AutoShape 4"/>
              <p:cNvSpPr>
                <a:spLocks noChangeArrowheads="1"/>
              </p:cNvSpPr>
              <p:nvPr/>
            </p:nvSpPr>
            <p:spPr bwMode="gray">
              <a:xfrm>
                <a:off x="991034" y="2239720"/>
                <a:ext cx="2703512" cy="2611438"/>
              </a:xfrm>
              <a:prstGeom prst="roundRect">
                <a:avLst>
                  <a:gd name="adj" fmla="val 7912"/>
                </a:avLst>
              </a:prstGeom>
              <a:gradFill rotWithShape="1">
                <a:gsLst>
                  <a:gs pos="0">
                    <a:srgbClr val="9AC44C">
                      <a:tint val="50000"/>
                      <a:satMod val="300000"/>
                    </a:srgbClr>
                  </a:gs>
                  <a:gs pos="35000">
                    <a:srgbClr val="9AC44C">
                      <a:tint val="37000"/>
                      <a:satMod val="300000"/>
                    </a:srgbClr>
                  </a:gs>
                  <a:gs pos="100000">
                    <a:srgbClr val="9AC44C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AC44C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39" name="AutoShape 6"/>
            <p:cNvSpPr>
              <a:spLocks noChangeArrowheads="1"/>
            </p:cNvSpPr>
            <p:nvPr/>
          </p:nvSpPr>
          <p:spPr bwMode="gray">
            <a:xfrm>
              <a:off x="5746309" y="5957789"/>
              <a:ext cx="2857500" cy="3016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AD955">
                    <a:gamma/>
                    <a:shade val="79216"/>
                    <a:invGamma/>
                  </a:srgbClr>
                </a:gs>
                <a:gs pos="50000">
                  <a:srgbClr val="AAD955"/>
                </a:gs>
                <a:gs pos="100000">
                  <a:srgbClr val="AAD955">
                    <a:gamma/>
                    <a:shade val="79216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1" y="2312099"/>
            <a:ext cx="4271135" cy="240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63151" y="3810748"/>
            <a:ext cx="3155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Posicionamiento de captadores de rayos según los niveles de protección contra rayos NPR (definidos en las normas IEC 62305 e IRAM 2184/AEA 92305), y sus tres métodos de protección normalizados.</a:t>
            </a:r>
          </a:p>
        </p:txBody>
      </p:sp>
    </p:spTree>
    <p:extLst>
      <p:ext uri="{BB962C8B-B14F-4D97-AF65-F5344CB8AC3E}">
        <p14:creationId xmlns:p14="http://schemas.microsoft.com/office/powerpoint/2010/main" val="12413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9" grpId="0" animBg="1"/>
      <p:bldP spid="20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09127"/>
            <a:ext cx="8712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MÉTODO DEL ÁNGULO DE PROTECCIÓN.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4608004" y="1700808"/>
            <a:ext cx="4215877" cy="2124878"/>
            <a:chOff x="609600" y="3429000"/>
            <a:chExt cx="3276600" cy="2819400"/>
          </a:xfrm>
        </p:grpSpPr>
        <p:sp>
          <p:nvSpPr>
            <p:cNvPr id="57" name="56 Rectángulo redondeado"/>
            <p:cNvSpPr/>
            <p:nvPr/>
          </p:nvSpPr>
          <p:spPr>
            <a:xfrm>
              <a:off x="609600" y="3429000"/>
              <a:ext cx="3276600" cy="28194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CFCD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" name="57 Rectángulo redondeado"/>
            <p:cNvSpPr/>
            <p:nvPr/>
          </p:nvSpPr>
          <p:spPr>
            <a:xfrm>
              <a:off x="722856" y="3581400"/>
              <a:ext cx="3034937" cy="251460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AD6DD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4608004" y="4240449"/>
            <a:ext cx="4306866" cy="1857218"/>
            <a:chOff x="609600" y="3429000"/>
            <a:chExt cx="3276600" cy="2819400"/>
          </a:xfrm>
        </p:grpSpPr>
        <p:sp>
          <p:nvSpPr>
            <p:cNvPr id="53" name="52 Rectángulo redondeado"/>
            <p:cNvSpPr/>
            <p:nvPr/>
          </p:nvSpPr>
          <p:spPr>
            <a:xfrm>
              <a:off x="609600" y="3429000"/>
              <a:ext cx="3276600" cy="28194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CFCD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53 Rectángulo redondeado"/>
            <p:cNvSpPr/>
            <p:nvPr/>
          </p:nvSpPr>
          <p:spPr>
            <a:xfrm>
              <a:off x="722856" y="3581400"/>
              <a:ext cx="3034937" cy="251460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AD6DD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9" name="58 Cheurón"/>
          <p:cNvSpPr/>
          <p:nvPr/>
        </p:nvSpPr>
        <p:spPr>
          <a:xfrm flipH="1">
            <a:off x="3851920" y="2825521"/>
            <a:ext cx="533400" cy="838200"/>
          </a:xfrm>
          <a:prstGeom prst="chevron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59 Cheurón"/>
          <p:cNvSpPr/>
          <p:nvPr/>
        </p:nvSpPr>
        <p:spPr>
          <a:xfrm flipH="1">
            <a:off x="3851920" y="4607641"/>
            <a:ext cx="533400" cy="838200"/>
          </a:xfrm>
          <a:prstGeom prst="chevron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59" y="1931397"/>
            <a:ext cx="3651471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01551" y="3825686"/>
            <a:ext cx="3009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Método ángulo de protección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340839"/>
            <a:ext cx="3591630" cy="165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041405" y="6088340"/>
            <a:ext cx="5329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 Volumen protegido por una barra captora vertical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229089" y="2717690"/>
            <a:ext cx="35174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u="sng" dirty="0">
                <a:latin typeface="Cambria" pitchFamily="18" charset="0"/>
              </a:rPr>
              <a:t>Referencias</a:t>
            </a:r>
            <a:r>
              <a:rPr lang="es-ES" dirty="0">
                <a:latin typeface="Cambria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s-ES" b="1" dirty="0">
                <a:latin typeface="Cambria" pitchFamily="18" charset="0"/>
              </a:rPr>
              <a:t>r</a:t>
            </a:r>
            <a:r>
              <a:rPr lang="es-ES" dirty="0">
                <a:latin typeface="Cambria" pitchFamily="18" charset="0"/>
              </a:rPr>
              <a:t> - radio de la superficie protegida</a:t>
            </a:r>
          </a:p>
          <a:p>
            <a:pPr>
              <a:lnSpc>
                <a:spcPct val="150000"/>
              </a:lnSpc>
            </a:pPr>
            <a:r>
              <a:rPr lang="es-ES" b="1" dirty="0">
                <a:latin typeface="Cambria" pitchFamily="18" charset="0"/>
              </a:rPr>
              <a:t>h</a:t>
            </a:r>
            <a:r>
              <a:rPr lang="es-ES" dirty="0">
                <a:latin typeface="Cambria" pitchFamily="18" charset="0"/>
              </a:rPr>
              <a:t> - altura de la barra captora por encima del plano de referencia de la </a:t>
            </a:r>
            <a:r>
              <a:rPr lang="es-ES" dirty="0" err="1">
                <a:latin typeface="Cambria" pitchFamily="18" charset="0"/>
              </a:rPr>
              <a:t>sup</a:t>
            </a:r>
            <a:r>
              <a:rPr lang="es-ES" dirty="0">
                <a:latin typeface="Cambria" pitchFamily="18" charset="0"/>
              </a:rPr>
              <a:t>. a proteger.</a:t>
            </a:r>
          </a:p>
          <a:p>
            <a:pPr>
              <a:lnSpc>
                <a:spcPct val="150000"/>
              </a:lnSpc>
            </a:pPr>
            <a:r>
              <a:rPr lang="es-ES" b="1" dirty="0">
                <a:latin typeface="Cambria" pitchFamily="18" charset="0"/>
              </a:rPr>
              <a:t>α</a:t>
            </a:r>
            <a:r>
              <a:rPr lang="es-ES" dirty="0">
                <a:latin typeface="Cambria" pitchFamily="18" charset="0"/>
              </a:rPr>
              <a:t> - ángulo de protección.</a:t>
            </a:r>
          </a:p>
        </p:txBody>
      </p:sp>
    </p:spTree>
    <p:extLst>
      <p:ext uri="{BB962C8B-B14F-4D97-AF65-F5344CB8AC3E}">
        <p14:creationId xmlns:p14="http://schemas.microsoft.com/office/powerpoint/2010/main" val="19882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9" grpId="0" animBg="1"/>
      <p:bldP spid="60" grpId="0" animBg="1"/>
      <p:bldP spid="2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09127"/>
            <a:ext cx="8712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MÉTODO DEL ÁNGULO DE PROTECCIÓN.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0" name="Group 30"/>
          <p:cNvGrpSpPr>
            <a:grpSpLocks/>
          </p:cNvGrpSpPr>
          <p:nvPr/>
        </p:nvGrpSpPr>
        <p:grpSpPr bwMode="auto">
          <a:xfrm>
            <a:off x="252170" y="2152225"/>
            <a:ext cx="8428869" cy="3816931"/>
            <a:chOff x="203" y="1290"/>
            <a:chExt cx="5624" cy="2546"/>
          </a:xfrm>
        </p:grpSpPr>
        <p:sp>
          <p:nvSpPr>
            <p:cNvPr id="21" name="AutoShape 2"/>
            <p:cNvSpPr>
              <a:spLocks noChangeArrowheads="1"/>
            </p:cNvSpPr>
            <p:nvPr/>
          </p:nvSpPr>
          <p:spPr bwMode="auto">
            <a:xfrm>
              <a:off x="3228" y="1290"/>
              <a:ext cx="2599" cy="2430"/>
            </a:xfrm>
            <a:prstGeom prst="roundRect">
              <a:avLst>
                <a:gd name="adj" fmla="val 585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 flipH="1">
              <a:off x="2495" y="1476"/>
              <a:ext cx="627" cy="526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gray">
            <a:xfrm>
              <a:off x="203" y="1476"/>
              <a:ext cx="627" cy="526"/>
            </a:xfrm>
            <a:prstGeom prst="curvedRightArrow">
              <a:avLst>
                <a:gd name="adj1" fmla="val 19583"/>
                <a:gd name="adj2" fmla="val 44676"/>
                <a:gd name="adj3" fmla="val 33652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" name="Group 6"/>
            <p:cNvGrpSpPr>
              <a:grpSpLocks/>
            </p:cNvGrpSpPr>
            <p:nvPr/>
          </p:nvGrpSpPr>
          <p:grpSpPr bwMode="auto">
            <a:xfrm>
              <a:off x="733" y="2090"/>
              <a:ext cx="1892" cy="1746"/>
              <a:chOff x="862" y="713"/>
              <a:chExt cx="3780" cy="3490"/>
            </a:xfrm>
          </p:grpSpPr>
          <p:grpSp>
            <p:nvGrpSpPr>
              <p:cNvPr id="27" name="Group 7"/>
              <p:cNvGrpSpPr>
                <a:grpSpLocks/>
              </p:cNvGrpSpPr>
              <p:nvPr/>
            </p:nvGrpSpPr>
            <p:grpSpPr bwMode="auto">
              <a:xfrm>
                <a:off x="1082" y="2210"/>
                <a:ext cx="3406" cy="1993"/>
                <a:chOff x="1082" y="2355"/>
                <a:chExt cx="3406" cy="1993"/>
              </a:xfrm>
            </p:grpSpPr>
            <p:sp>
              <p:nvSpPr>
                <p:cNvPr id="40" name="Freeform 8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Freeform 9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E15D7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10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" name="Group 11"/>
              <p:cNvGrpSpPr>
                <a:grpSpLocks/>
              </p:cNvGrpSpPr>
              <p:nvPr/>
            </p:nvGrpSpPr>
            <p:grpSpPr bwMode="auto">
              <a:xfrm>
                <a:off x="1009" y="1723"/>
                <a:ext cx="3527" cy="1993"/>
                <a:chOff x="1082" y="2355"/>
                <a:chExt cx="3406" cy="1993"/>
              </a:xfrm>
            </p:grpSpPr>
            <p:sp>
              <p:nvSpPr>
                <p:cNvPr id="37" name="Freeform 12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Freeform 13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80CB3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Freeform 14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B4B4B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" name="Group 15"/>
              <p:cNvGrpSpPr>
                <a:grpSpLocks/>
              </p:cNvGrpSpPr>
              <p:nvPr/>
            </p:nvGrpSpPr>
            <p:grpSpPr bwMode="auto">
              <a:xfrm>
                <a:off x="935" y="1219"/>
                <a:ext cx="3653" cy="1993"/>
                <a:chOff x="1082" y="2355"/>
                <a:chExt cx="3406" cy="1993"/>
              </a:xfrm>
            </p:grpSpPr>
            <p:sp>
              <p:nvSpPr>
                <p:cNvPr id="34" name="Freeform 16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Freeform 17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DB915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Freeform 18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0" name="Group 19"/>
              <p:cNvGrpSpPr>
                <a:grpSpLocks/>
              </p:cNvGrpSpPr>
              <p:nvPr/>
            </p:nvGrpSpPr>
            <p:grpSpPr bwMode="auto">
              <a:xfrm>
                <a:off x="862" y="713"/>
                <a:ext cx="3780" cy="1993"/>
                <a:chOff x="1082" y="2355"/>
                <a:chExt cx="3406" cy="1993"/>
              </a:xfrm>
            </p:grpSpPr>
            <p:sp>
              <p:nvSpPr>
                <p:cNvPr id="31" name="Freeform 20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Freeform 21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rgbClr val="518CD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Freeform 22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8F8F8">
                        <a:gamma/>
                        <a:shade val="86275"/>
                        <a:invGamma/>
                      </a:srgbClr>
                    </a:gs>
                    <a:gs pos="100000">
                      <a:srgbClr val="F8F8F8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5" name="AutoShape 23"/>
            <p:cNvSpPr>
              <a:spLocks/>
            </p:cNvSpPr>
            <p:nvPr/>
          </p:nvSpPr>
          <p:spPr bwMode="blackWhite">
            <a:xfrm>
              <a:off x="3313" y="2086"/>
              <a:ext cx="2467" cy="325"/>
            </a:xfrm>
            <a:prstGeom prst="callout2">
              <a:avLst>
                <a:gd name="adj1" fmla="val 22153"/>
                <a:gd name="adj2" fmla="val -1944"/>
                <a:gd name="adj3" fmla="val 22153"/>
                <a:gd name="adj4" fmla="val -12162"/>
                <a:gd name="adj5" fmla="val 120829"/>
                <a:gd name="adj6" fmla="val -24777"/>
              </a:avLst>
            </a:prstGeom>
            <a:noFill/>
            <a:ln w="9525">
              <a:solidFill>
                <a:srgbClr val="000000"/>
              </a:solidFill>
              <a:miter lim="800000"/>
              <a:headEnd type="diamond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18CD3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ltGray">
            <a:xfrm rot="-544120">
              <a:off x="462" y="2216"/>
              <a:ext cx="248" cy="1210"/>
            </a:xfrm>
            <a:prstGeom prst="upArrow">
              <a:avLst>
                <a:gd name="adj1" fmla="val 50194"/>
                <a:gd name="adj2" fmla="val 74947"/>
              </a:avLst>
            </a:prstGeom>
            <a:gradFill rotWithShape="1">
              <a:gsLst>
                <a:gs pos="0">
                  <a:srgbClr val="518CD3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42 Rectángulo"/>
          <p:cNvSpPr/>
          <p:nvPr/>
        </p:nvSpPr>
        <p:spPr>
          <a:xfrm>
            <a:off x="4884007" y="2289146"/>
            <a:ext cx="372659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u="sng" dirty="0"/>
              <a:t>Referencias</a:t>
            </a:r>
            <a:r>
              <a:rPr lang="es-ES" sz="1600" dirty="0"/>
              <a:t>:</a:t>
            </a:r>
          </a:p>
          <a:p>
            <a:r>
              <a:rPr lang="es-ES" sz="1600" b="1" dirty="0"/>
              <a:t>H: </a:t>
            </a:r>
            <a:r>
              <a:rPr lang="es-ES" sz="1600" dirty="0"/>
              <a:t>Altura del edificio por sobre el plano del suelo, de referencia.</a:t>
            </a:r>
          </a:p>
          <a:p>
            <a:r>
              <a:rPr lang="es-ES" sz="1600" b="1" dirty="0"/>
              <a:t>h1</a:t>
            </a:r>
            <a:r>
              <a:rPr lang="es-ES" sz="1600" dirty="0"/>
              <a:t>: Altura física de la barra captora.</a:t>
            </a:r>
          </a:p>
          <a:p>
            <a:r>
              <a:rPr lang="es-ES" sz="1600" b="1" dirty="0"/>
              <a:t>h2: h1+H, </a:t>
            </a:r>
            <a:r>
              <a:rPr lang="es-ES" sz="1600" dirty="0"/>
              <a:t>es la altura de la barra captora con respecto al suelo.</a:t>
            </a:r>
          </a:p>
          <a:p>
            <a:r>
              <a:rPr lang="es-ES" sz="1600" b="1" dirty="0"/>
              <a:t>α1</a:t>
            </a:r>
            <a:r>
              <a:rPr lang="es-ES" sz="1600" dirty="0"/>
              <a:t> es el ángulo de protección correspondiente a la altura del dispositivo captor h=h1, siendo la altura a medir aquella por encima de la superficie del techo (plano de referencia).</a:t>
            </a:r>
          </a:p>
          <a:p>
            <a:r>
              <a:rPr lang="es-ES" sz="1600" b="1" dirty="0"/>
              <a:t>α2</a:t>
            </a:r>
            <a:r>
              <a:rPr lang="es-ES" sz="1600" dirty="0"/>
              <a:t> es el ángulo de protección correspondiente a la altura h2.</a:t>
            </a:r>
          </a:p>
          <a:p>
            <a:pPr algn="ctr"/>
            <a:endParaRPr lang="es-AR" sz="1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34" y="2079395"/>
            <a:ext cx="2523930" cy="1753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Rectángulo"/>
          <p:cNvSpPr/>
          <p:nvPr/>
        </p:nvSpPr>
        <p:spPr>
          <a:xfrm>
            <a:off x="1009254" y="6543923"/>
            <a:ext cx="780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 pitchFamily="18" charset="0"/>
              </a:rPr>
              <a:t>PROYECTO DE UN DISPOSITIVO CAPTOR SEGÚN EL MÉTODO DEL ÁNGULO DE PROTECCIÓN.</a:t>
            </a:r>
            <a:endParaRPr lang="es-ES" sz="1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4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08720"/>
            <a:ext cx="87129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MÉTODO DEL ÁNGULO DE PROTECCIÓN CON CONDUCTOR TENDIDO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56" y="1658116"/>
            <a:ext cx="1997411" cy="1877631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" y="4332968"/>
            <a:ext cx="2451175" cy="151216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1573"/>
            <a:ext cx="3051175" cy="137795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79490" y="3695600"/>
            <a:ext cx="3667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/>
              <a:t>VOLUMEN PROTEGIDO POR CONDUCTORES TENDIDOS</a:t>
            </a:r>
            <a:endParaRPr lang="es-ES" sz="1200" dirty="0"/>
          </a:p>
        </p:txBody>
      </p:sp>
      <p:sp>
        <p:nvSpPr>
          <p:cNvPr id="6" name="5 Rectángulo"/>
          <p:cNvSpPr/>
          <p:nvPr/>
        </p:nvSpPr>
        <p:spPr>
          <a:xfrm>
            <a:off x="1304323" y="6048913"/>
            <a:ext cx="6607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smtClean="0"/>
              <a:t>PROYECCIÓN SOBRE UN PLANO VERTICAL Y HORIZONTAL QUE CONTIENE A LOS DOS MÁSTILES</a:t>
            </a:r>
            <a:endParaRPr lang="es-ES" sz="1200" b="1" dirty="0"/>
          </a:p>
        </p:txBody>
      </p:sp>
      <p:sp>
        <p:nvSpPr>
          <p:cNvPr id="46" name="AutoShape 27"/>
          <p:cNvSpPr>
            <a:spLocks noChangeArrowheads="1"/>
          </p:cNvSpPr>
          <p:nvPr/>
        </p:nvSpPr>
        <p:spPr bwMode="ltGray">
          <a:xfrm rot="2125060">
            <a:off x="2151107" y="2521704"/>
            <a:ext cx="617896" cy="1814017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rgbClr val="518CD3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27"/>
          <p:cNvSpPr>
            <a:spLocks noChangeArrowheads="1"/>
          </p:cNvSpPr>
          <p:nvPr/>
        </p:nvSpPr>
        <p:spPr bwMode="ltGray">
          <a:xfrm rot="19527889">
            <a:off x="6013417" y="2612244"/>
            <a:ext cx="617896" cy="1814017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rgbClr val="518CD3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71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6" grpId="0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50" name="AutoShape 3"/>
          <p:cNvSpPr>
            <a:spLocks noChangeArrowheads="1"/>
          </p:cNvSpPr>
          <p:nvPr/>
        </p:nvSpPr>
        <p:spPr bwMode="gray">
          <a:xfrm>
            <a:off x="5468027" y="2601763"/>
            <a:ext cx="3398404" cy="2520280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80CB3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AutoShape 13"/>
          <p:cNvSpPr>
            <a:spLocks noChangeArrowheads="1"/>
          </p:cNvSpPr>
          <p:nvPr/>
        </p:nvSpPr>
        <p:spPr bwMode="gray">
          <a:xfrm>
            <a:off x="539551" y="2002386"/>
            <a:ext cx="3494980" cy="371903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518C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AutoShape 16"/>
          <p:cNvSpPr>
            <a:spLocks noChangeArrowheads="1"/>
          </p:cNvSpPr>
          <p:nvPr/>
        </p:nvSpPr>
        <p:spPr bwMode="blackGray">
          <a:xfrm rot="10806395" flipH="1" flipV="1">
            <a:off x="4117082" y="3111864"/>
            <a:ext cx="1247006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518CD3">
                  <a:gamma/>
                  <a:tint val="0"/>
                  <a:invGamma/>
                  <a:alpha val="0"/>
                </a:srgbClr>
              </a:gs>
              <a:gs pos="100000">
                <a:srgbClr val="518CD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1" name="AutoShape 34"/>
          <p:cNvSpPr>
            <a:spLocks noChangeArrowheads="1"/>
          </p:cNvSpPr>
          <p:nvPr/>
        </p:nvSpPr>
        <p:spPr bwMode="blackGray">
          <a:xfrm rot="10793605" flipV="1">
            <a:off x="4085331" y="3717042"/>
            <a:ext cx="1279458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80CB35">
                  <a:gamma/>
                  <a:tint val="0"/>
                  <a:invGamma/>
                  <a:alpha val="0"/>
                </a:srgbClr>
              </a:gs>
              <a:gs pos="100000">
                <a:srgbClr val="80CB3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9551" y="2130106"/>
            <a:ext cx="35450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1600" dirty="0">
                <a:latin typeface="Cambria" pitchFamily="18" charset="0"/>
              </a:rPr>
              <a:t>El siguiente trabajo de investigación bibliografía, ha sido elaborado con el fin de entender y conocer a uno de  fenómenos naturales más destructivos como es el rayo, los diferentes tipos y como se forman. Además conocer el parámetro del rayo como la corriente de descarga para así determinar los sistemas de protección.</a:t>
            </a:r>
            <a:endParaRPr lang="es-ES" sz="1600" dirty="0"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23308" y="-27296"/>
            <a:ext cx="9178444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84" name="AutoShape 4"/>
          <p:cNvSpPr>
            <a:spLocks noChangeArrowheads="1"/>
          </p:cNvSpPr>
          <p:nvPr/>
        </p:nvSpPr>
        <p:spPr bwMode="gray">
          <a:xfrm>
            <a:off x="5630906" y="2784751"/>
            <a:ext cx="3117557" cy="2154304"/>
          </a:xfrm>
          <a:prstGeom prst="roundRect">
            <a:avLst>
              <a:gd name="adj" fmla="val 791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3266" y="952614"/>
            <a:ext cx="5214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 smtClean="0">
                <a:solidFill>
                  <a:schemeClr val="bg1"/>
                </a:solidFill>
                <a:latin typeface="Cambria" pitchFamily="18" charset="0"/>
              </a:rPr>
              <a:t>RESUMEN GENERAL DEL PROYECTO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47" y="2784751"/>
            <a:ext cx="3117556" cy="215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60" grpId="0" animBg="1"/>
      <p:bldP spid="163" grpId="0" animBg="1"/>
      <p:bldP spid="181" grpId="0" animBg="1"/>
      <p:bldP spid="5" grpId="0"/>
      <p:bldP spid="1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847166"/>
            <a:ext cx="8712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MÉTODO CONDUCTORES MALLADOS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6" name="2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76400"/>
            <a:ext cx="6171536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4.bp.blogspot.com/-TrynEX4Vio0/TsWAwRfXoBI/AAAAAAAABbo/fegRqjDLn1M/s1600/profesione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999" y="3281134"/>
            <a:ext cx="2022630" cy="304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30" y="2152014"/>
            <a:ext cx="4504808" cy="1601341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3" y="4060710"/>
            <a:ext cx="2255838" cy="1674812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15" y="4060710"/>
            <a:ext cx="2647950" cy="1484312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76123" y="5876966"/>
            <a:ext cx="28745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 Diferentes niveles de </a:t>
            </a:r>
            <a:r>
              <a:rPr lang="es-ES" sz="1400" b="1" dirty="0" smtClean="0">
                <a:latin typeface="Cambria" pitchFamily="18" charset="0"/>
              </a:rPr>
              <a:t>protección</a:t>
            </a:r>
            <a:endParaRPr lang="es-ES" sz="1400" dirty="0"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700815" y="5585488"/>
            <a:ext cx="2938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Diseño de la instalación captadora con conductores mallados.</a:t>
            </a:r>
          </a:p>
        </p:txBody>
      </p:sp>
    </p:spTree>
    <p:extLst>
      <p:ext uri="{BB962C8B-B14F-4D97-AF65-F5344CB8AC3E}">
        <p14:creationId xmlns:p14="http://schemas.microsoft.com/office/powerpoint/2010/main" val="7835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676494"/>
            <a:ext cx="9153738" cy="1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847166"/>
            <a:ext cx="8712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MÉTODO ESFERA RODANTE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AutoShape 175"/>
          <p:cNvSpPr>
            <a:spLocks/>
          </p:cNvSpPr>
          <p:nvPr/>
        </p:nvSpPr>
        <p:spPr bwMode="auto">
          <a:xfrm>
            <a:off x="1399125" y="1872703"/>
            <a:ext cx="2203450" cy="1044413"/>
          </a:xfrm>
          <a:prstGeom prst="accentCallout2">
            <a:avLst>
              <a:gd name="adj1" fmla="val 40870"/>
              <a:gd name="adj2" fmla="val 104782"/>
              <a:gd name="adj3" fmla="val 42196"/>
              <a:gd name="adj4" fmla="val 119555"/>
              <a:gd name="adj5" fmla="val 107009"/>
              <a:gd name="adj6" fmla="val 185338"/>
            </a:avLst>
          </a:prstGeom>
          <a:ln>
            <a:headEnd/>
            <a:tailEnd type="diamond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endParaRPr lang="en-US" sz="1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AutoShape 175"/>
          <p:cNvSpPr>
            <a:spLocks/>
          </p:cNvSpPr>
          <p:nvPr/>
        </p:nvSpPr>
        <p:spPr bwMode="auto">
          <a:xfrm>
            <a:off x="899591" y="3298987"/>
            <a:ext cx="2675615" cy="1219200"/>
          </a:xfrm>
          <a:prstGeom prst="accentCallout2">
            <a:avLst>
              <a:gd name="adj1" fmla="val 44460"/>
              <a:gd name="adj2" fmla="val 104782"/>
              <a:gd name="adj3" fmla="val 50141"/>
              <a:gd name="adj4" fmla="val 120102"/>
              <a:gd name="adj5" fmla="val 44657"/>
              <a:gd name="adj6" fmla="val 150937"/>
            </a:avLst>
          </a:prstGeom>
          <a:ln>
            <a:solidFill>
              <a:schemeClr val="accent2"/>
            </a:solidFill>
            <a:headEnd/>
            <a:tailEnd type="diamond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endParaRPr lang="es-ES" sz="1600" b="1" dirty="0">
              <a:latin typeface="Cambria" panose="02040503050406030204" pitchFamily="18" charset="0"/>
            </a:endParaRPr>
          </a:p>
        </p:txBody>
      </p:sp>
      <p:sp>
        <p:nvSpPr>
          <p:cNvPr id="20" name="AutoShape 175"/>
          <p:cNvSpPr>
            <a:spLocks/>
          </p:cNvSpPr>
          <p:nvPr/>
        </p:nvSpPr>
        <p:spPr bwMode="auto">
          <a:xfrm>
            <a:off x="1055337" y="5013176"/>
            <a:ext cx="2547237" cy="1295400"/>
          </a:xfrm>
          <a:prstGeom prst="accentCallout2">
            <a:avLst>
              <a:gd name="adj1" fmla="val 42321"/>
              <a:gd name="adj2" fmla="val 104782"/>
              <a:gd name="adj3" fmla="val 40182"/>
              <a:gd name="adj4" fmla="val 118926"/>
              <a:gd name="adj5" fmla="val -31100"/>
              <a:gd name="adj6" fmla="val 179415"/>
            </a:avLst>
          </a:prstGeom>
          <a:ln>
            <a:solidFill>
              <a:srgbClr val="00B050"/>
            </a:solidFill>
            <a:headEnd/>
            <a:tailEnd type="diamond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endParaRPr lang="es-ES" sz="16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76" y="3140237"/>
            <a:ext cx="3871912" cy="1377950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5" y="1556792"/>
            <a:ext cx="1944216" cy="1188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88" y="2745067"/>
            <a:ext cx="3571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Aplicación esquemática del método de la “esfera rodante” en un edificio con superficie muy irregular.</a:t>
            </a:r>
            <a:endParaRPr lang="es-ES" sz="1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0" y="3336777"/>
            <a:ext cx="2520731" cy="98486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9926" y="5907053"/>
            <a:ext cx="3621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 </a:t>
            </a:r>
            <a:r>
              <a:rPr lang="es-ES" sz="1200" b="1" dirty="0"/>
              <a:t>Modelo con “esfera rodante “nivel de protección I. Fuente: WBG </a:t>
            </a:r>
            <a:r>
              <a:rPr lang="es-ES" sz="1200" b="1" dirty="0" err="1"/>
              <a:t>Wiesinger</a:t>
            </a:r>
            <a:r>
              <a:rPr lang="es-ES" sz="1200" b="1" dirty="0"/>
              <a:t>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3" y="4941168"/>
            <a:ext cx="1688441" cy="1140367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5156" y="4365104"/>
            <a:ext cx="3510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Proyecto de los dispositivos captores según el método de la esfera rodante.</a:t>
            </a:r>
          </a:p>
        </p:txBody>
      </p:sp>
    </p:spTree>
    <p:extLst>
      <p:ext uri="{BB962C8B-B14F-4D97-AF65-F5344CB8AC3E}">
        <p14:creationId xmlns:p14="http://schemas.microsoft.com/office/powerpoint/2010/main" val="2606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  <p:bldP spid="2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8599"/>
            <a:ext cx="57945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SISTEMA DE BAJANTES O DERIVADORES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1" name="Grupo 41"/>
          <p:cNvGrpSpPr/>
          <p:nvPr/>
        </p:nvGrpSpPr>
        <p:grpSpPr>
          <a:xfrm>
            <a:off x="446373" y="3014552"/>
            <a:ext cx="8360705" cy="3238347"/>
            <a:chOff x="2393295" y="2750623"/>
            <a:chExt cx="8360705" cy="3238347"/>
          </a:xfrm>
        </p:grpSpPr>
        <p:sp>
          <p:nvSpPr>
            <p:cNvPr id="32" name="AutoShape 24"/>
            <p:cNvSpPr>
              <a:spLocks noChangeArrowheads="1"/>
            </p:cNvSpPr>
            <p:nvPr/>
          </p:nvSpPr>
          <p:spPr bwMode="gray">
            <a:xfrm>
              <a:off x="7922091" y="5015148"/>
              <a:ext cx="2831909" cy="952500"/>
            </a:xfrm>
            <a:prstGeom prst="bevel">
              <a:avLst>
                <a:gd name="adj" fmla="val 2481"/>
              </a:avLst>
            </a:prstGeom>
            <a:gradFill rotWithShape="1">
              <a:gsLst>
                <a:gs pos="0">
                  <a:srgbClr val="FAA712"/>
                </a:gs>
                <a:gs pos="100000">
                  <a:srgbClr val="FAA712">
                    <a:gamma/>
                    <a:tint val="63529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black">
            <a:xfrm flipV="1">
              <a:off x="2900045" y="4083969"/>
              <a:ext cx="0" cy="190500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black">
            <a:xfrm flipV="1">
              <a:off x="7595870" y="3290219"/>
              <a:ext cx="0" cy="269875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black">
            <a:xfrm flipH="1" flipV="1">
              <a:off x="9959657" y="2909219"/>
              <a:ext cx="779169" cy="291465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ltGray">
            <a:xfrm>
              <a:off x="2393295" y="5036470"/>
              <a:ext cx="2854663" cy="952500"/>
            </a:xfrm>
            <a:prstGeom prst="bevel">
              <a:avLst>
                <a:gd name="adj" fmla="val 5903"/>
              </a:avLst>
            </a:prstGeom>
            <a:gradFill rotWithShape="1">
              <a:gsLst>
                <a:gs pos="0">
                  <a:srgbClr val="79CE24"/>
                </a:gs>
                <a:gs pos="100000">
                  <a:srgbClr val="79CE24">
                    <a:gamma/>
                    <a:tint val="57255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ltGray">
            <a:xfrm>
              <a:off x="5257482" y="5036469"/>
              <a:ext cx="2648733" cy="952500"/>
            </a:xfrm>
            <a:prstGeom prst="bevel">
              <a:avLst>
                <a:gd name="adj" fmla="val 3046"/>
              </a:avLst>
            </a:prstGeom>
            <a:gradFill rotWithShape="1">
              <a:gsLst>
                <a:gs pos="0">
                  <a:srgbClr val="E45267"/>
                </a:gs>
                <a:gs pos="100000">
                  <a:srgbClr val="E45267">
                    <a:gamma/>
                    <a:tint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6699FF">
                      <a:alpha val="70000"/>
                    </a:srgb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black">
            <a:xfrm flipV="1">
              <a:off x="2393295" y="2750623"/>
              <a:ext cx="42418" cy="323834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black">
            <a:xfrm flipH="1" flipV="1">
              <a:off x="5243985" y="2750625"/>
              <a:ext cx="11906" cy="307324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black">
            <a:xfrm flipH="1" flipV="1">
              <a:off x="7906215" y="2909218"/>
              <a:ext cx="15876" cy="307975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black">
            <a:xfrm flipV="1">
              <a:off x="10698879" y="3135577"/>
              <a:ext cx="55120" cy="278440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88" y="3468722"/>
            <a:ext cx="2520281" cy="167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7" y="3399508"/>
            <a:ext cx="2273077" cy="180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42" y="3771342"/>
            <a:ext cx="1135993" cy="143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maxresdefa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09" y="3745688"/>
            <a:ext cx="1116350" cy="141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6083" y="5553407"/>
            <a:ext cx="237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Conductores de bajada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3498387" y="5441467"/>
            <a:ext cx="2150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Instalación de bajante o derivador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6005542" y="5333950"/>
            <a:ext cx="12547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Punto de medida numerado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527672" y="5332264"/>
            <a:ext cx="1158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Contador de descargas atmosféricas</a:t>
            </a:r>
            <a:endParaRPr lang="es-ES" sz="1400" dirty="0"/>
          </a:p>
        </p:txBody>
      </p:sp>
      <p:sp>
        <p:nvSpPr>
          <p:cNvPr id="12" name="11 Rectángulo"/>
          <p:cNvSpPr/>
          <p:nvPr/>
        </p:nvSpPr>
        <p:spPr>
          <a:xfrm>
            <a:off x="716082" y="1775810"/>
            <a:ext cx="7806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mbria" pitchFamily="18" charset="0"/>
              </a:rPr>
              <a:t>El objeto de las bajantes es derivar la corriente del rayo que incide sobre la estructura e impacta en los terminales de captación.</a:t>
            </a:r>
          </a:p>
        </p:txBody>
      </p:sp>
      <p:sp>
        <p:nvSpPr>
          <p:cNvPr id="13" name="12 Triángulo isósceles"/>
          <p:cNvSpPr/>
          <p:nvPr/>
        </p:nvSpPr>
        <p:spPr>
          <a:xfrm flipH="1" flipV="1">
            <a:off x="4139952" y="2491155"/>
            <a:ext cx="864096" cy="523399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Triángulo isósceles"/>
          <p:cNvSpPr/>
          <p:nvPr/>
        </p:nvSpPr>
        <p:spPr>
          <a:xfrm flipH="1" flipV="1">
            <a:off x="1398173" y="2491155"/>
            <a:ext cx="864096" cy="523399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Triángulo isósceles"/>
          <p:cNvSpPr/>
          <p:nvPr/>
        </p:nvSpPr>
        <p:spPr>
          <a:xfrm flipH="1" flipV="1">
            <a:off x="6828287" y="2491153"/>
            <a:ext cx="864096" cy="523399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0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9" grpId="0"/>
      <p:bldP spid="10" grpId="0"/>
      <p:bldP spid="11" grpId="0"/>
      <p:bldP spid="12" grpId="0"/>
      <p:bldP spid="13" grpId="0" animBg="1"/>
      <p:bldP spid="38" grpId="0" animBg="1"/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5198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SISTEMA DE PUESTA A TIERRA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3" name="12 Grupo"/>
          <p:cNvGrpSpPr/>
          <p:nvPr/>
        </p:nvGrpSpPr>
        <p:grpSpPr>
          <a:xfrm>
            <a:off x="3355153" y="2320959"/>
            <a:ext cx="2575560" cy="4172714"/>
            <a:chOff x="3737253" y="1397000"/>
            <a:chExt cx="1669165" cy="4063999"/>
          </a:xfrm>
        </p:grpSpPr>
        <p:sp>
          <p:nvSpPr>
            <p:cNvPr id="42" name="15 Flecha circular"/>
            <p:cNvSpPr/>
            <p:nvPr/>
          </p:nvSpPr>
          <p:spPr>
            <a:xfrm>
              <a:off x="3737253" y="1397000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17 Flecha circular"/>
            <p:cNvSpPr/>
            <p:nvPr/>
          </p:nvSpPr>
          <p:spPr>
            <a:xfrm rot="10800000">
              <a:off x="3737253" y="3791915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9951454"/>
                <a:satOff val="-40534"/>
                <a:lumOff val="-27255"/>
                <a:alphaOff val="0"/>
              </a:schemeClr>
            </a:fillRef>
            <a:effectRef idx="2">
              <a:schemeClr val="accent5">
                <a:hueOff val="19951454"/>
                <a:satOff val="-40534"/>
                <a:lumOff val="-27255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4" y="2862047"/>
            <a:ext cx="4165280" cy="277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4604" y="1610458"/>
            <a:ext cx="8709884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Cambria" pitchFamily="18" charset="0"/>
              </a:rPr>
              <a:t>El SPT (sistema de puesta a tierra) es una parte fundamental del sistema de protección contra rayos que contribuye de forma sustancial a la seguridad del personal y de los equipos en caso de la incidencia de un rayo.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75" y="3263411"/>
            <a:ext cx="3057722" cy="19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555945" y="5200373"/>
            <a:ext cx="235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Longitudes mínimas de electrodos de tierra.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90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51982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SISTEMA DE PUESTA A TIERRA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17" name="16 Conector recto"/>
          <p:cNvCxnSpPr/>
          <p:nvPr/>
        </p:nvCxnSpPr>
        <p:spPr>
          <a:xfrm>
            <a:off x="3402880" y="1716640"/>
            <a:ext cx="54934" cy="44644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ine 2"/>
          <p:cNvSpPr>
            <a:spLocks noChangeShapeType="1"/>
          </p:cNvSpPr>
          <p:nvPr/>
        </p:nvSpPr>
        <p:spPr bwMode="black">
          <a:xfrm>
            <a:off x="3689691" y="5706704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black">
          <a:xfrm>
            <a:off x="3372275" y="2604464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black">
          <a:xfrm flipV="1">
            <a:off x="3534846" y="4055873"/>
            <a:ext cx="5641754" cy="30284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3" name="Group 94"/>
          <p:cNvGrpSpPr>
            <a:grpSpLocks/>
          </p:cNvGrpSpPr>
          <p:nvPr/>
        </p:nvGrpSpPr>
        <p:grpSpPr bwMode="auto">
          <a:xfrm>
            <a:off x="3191300" y="2223464"/>
            <a:ext cx="393700" cy="393700"/>
            <a:chOff x="2543" y="1006"/>
            <a:chExt cx="416" cy="416"/>
          </a:xfrm>
        </p:grpSpPr>
        <p:sp>
          <p:nvSpPr>
            <p:cNvPr id="24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25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27" name="Picture 54" descr="circuler_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pic>
            <p:nvPicPr>
              <p:cNvPr id="29" name="Picture 56" descr="Picture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5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93"/>
          <p:cNvGrpSpPr>
            <a:grpSpLocks/>
          </p:cNvGrpSpPr>
          <p:nvPr/>
        </p:nvGrpSpPr>
        <p:grpSpPr bwMode="auto">
          <a:xfrm>
            <a:off x="3196431" y="3804684"/>
            <a:ext cx="393700" cy="393700"/>
            <a:chOff x="3071" y="1006"/>
            <a:chExt cx="416" cy="416"/>
          </a:xfrm>
        </p:grpSpPr>
        <p:sp>
          <p:nvSpPr>
            <p:cNvPr id="31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32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35" name="Picture 64" descr="circuler_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pic>
            <p:nvPicPr>
              <p:cNvPr id="37" name="Picture 66" descr="Picture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8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94"/>
          <p:cNvGrpSpPr>
            <a:grpSpLocks/>
          </p:cNvGrpSpPr>
          <p:nvPr/>
        </p:nvGrpSpPr>
        <p:grpSpPr bwMode="auto">
          <a:xfrm>
            <a:off x="3311866" y="5379679"/>
            <a:ext cx="393700" cy="393700"/>
            <a:chOff x="2543" y="1006"/>
            <a:chExt cx="416" cy="416"/>
          </a:xfrm>
        </p:grpSpPr>
        <p:sp>
          <p:nvSpPr>
            <p:cNvPr id="39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44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46" name="Picture 54" descr="circuler_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pic>
            <p:nvPicPr>
              <p:cNvPr id="48" name="Picture 56" descr="Picture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" name="Picture 5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5966"/>
            <a:ext cx="2089150" cy="1235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93023"/>
            <a:ext cx="2089150" cy="14353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4" y="4944524"/>
            <a:ext cx="2072624" cy="1235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60032" y="209417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Toma de tierra tipo </a:t>
            </a:r>
            <a:r>
              <a:rPr lang="es-ES" b="1" dirty="0" smtClean="0"/>
              <a:t>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073769" y="3539137"/>
            <a:ext cx="2190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Toma de tierra tipo B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5052802" y="5235045"/>
            <a:ext cx="260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Toma </a:t>
            </a:r>
            <a:r>
              <a:rPr lang="es-ES" b="1" dirty="0"/>
              <a:t>de tierra tipo A y B.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66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8" grpId="0" animBg="1"/>
      <p:bldP spid="19" grpId="0" animBg="1"/>
      <p:bldP spid="21" grpId="0" animBg="1"/>
      <p:bldP spid="2" grpId="0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52926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TENSION DE PASO Y CONTACTO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gray">
          <a:xfrm>
            <a:off x="5418138" y="3186113"/>
            <a:ext cx="3186310" cy="275272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896938" y="2622550"/>
            <a:ext cx="2857500" cy="466725"/>
            <a:chOff x="752" y="1413"/>
            <a:chExt cx="1321" cy="294"/>
          </a:xfrm>
        </p:grpSpPr>
        <p:sp>
          <p:nvSpPr>
            <p:cNvPr id="43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0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1" name="Group 9"/>
          <p:cNvGrpSpPr>
            <a:grpSpLocks/>
          </p:cNvGrpSpPr>
          <p:nvPr/>
        </p:nvGrpSpPr>
        <p:grpSpPr bwMode="auto">
          <a:xfrm>
            <a:off x="5392738" y="2622550"/>
            <a:ext cx="2857500" cy="466725"/>
            <a:chOff x="3623" y="1413"/>
            <a:chExt cx="1321" cy="294"/>
          </a:xfrm>
        </p:grpSpPr>
        <p:sp>
          <p:nvSpPr>
            <p:cNvPr id="52" name="AutoShape 10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3" name="AutoShape 11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4" name="AutoShape 12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55" name="AutoShape 13"/>
          <p:cNvSpPr>
            <a:spLocks noChangeArrowheads="1"/>
          </p:cNvSpPr>
          <p:nvPr/>
        </p:nvSpPr>
        <p:spPr bwMode="gray">
          <a:xfrm>
            <a:off x="611560" y="3186113"/>
            <a:ext cx="3134940" cy="2713037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8" name="AutoShape 16"/>
          <p:cNvSpPr>
            <a:spLocks noChangeArrowheads="1"/>
          </p:cNvSpPr>
          <p:nvPr/>
        </p:nvSpPr>
        <p:spPr bwMode="blackGray">
          <a:xfrm rot="10806395" flipH="1" flipV="1">
            <a:off x="3829050" y="3732213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6" name="AutoShape 34"/>
          <p:cNvSpPr>
            <a:spLocks noChangeArrowheads="1"/>
          </p:cNvSpPr>
          <p:nvPr/>
        </p:nvSpPr>
        <p:spPr bwMode="blackGray">
          <a:xfrm rot="10793605" flipV="1">
            <a:off x="3797300" y="4337050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6" y="3355181"/>
            <a:ext cx="27193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64" y="3349362"/>
            <a:ext cx="287496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1520" y="1674674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mbria" pitchFamily="18" charset="0"/>
              </a:rPr>
              <a:t>Estas hacen referencia a la peligrosidad para la vida de las personas, afuera del edificio y en las proximidades de los conductores de bajada, aun cuando el sistema de protección contra rayos haya sido proyectado de acuerdo con el estado actual de la normativa.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82095" y="6414383"/>
            <a:ext cx="85619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ILUSTRACIÓN DE LA TENSIÓN DE PASO Y DE CONTACTO. CONTROL DE POTENCIAL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40" grpId="0" animBg="1"/>
      <p:bldP spid="55" grpId="0" animBg="1"/>
      <p:bldP spid="58" grpId="0" animBg="1"/>
      <p:bldP spid="76" grpId="0" animBg="1"/>
      <p:bldP spid="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6026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SISTEMA DE PROTECCIÓN INTERNO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29" y="2689050"/>
            <a:ext cx="4239411" cy="222610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Line 4"/>
          <p:cNvSpPr>
            <a:spLocks noChangeShapeType="1"/>
          </p:cNvSpPr>
          <p:nvPr/>
        </p:nvSpPr>
        <p:spPr bwMode="auto">
          <a:xfrm flipH="1">
            <a:off x="4355976" y="2254290"/>
            <a:ext cx="4762" cy="3095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gray">
          <a:xfrm rot="2692993">
            <a:off x="488135" y="1951150"/>
            <a:ext cx="3608218" cy="3661471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2" name="AutoShape 6"/>
          <p:cNvSpPr>
            <a:spLocks noChangeArrowheads="1"/>
          </p:cNvSpPr>
          <p:nvPr/>
        </p:nvSpPr>
        <p:spPr bwMode="gray">
          <a:xfrm rot="18892993">
            <a:off x="495308" y="1968988"/>
            <a:ext cx="3646369" cy="3623163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black">
          <a:xfrm rot="18907007" flipV="1">
            <a:off x="465886" y="1931169"/>
            <a:ext cx="3646368" cy="3623163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rgbClr val="96AD23"/>
              </a:gs>
              <a:gs pos="100000">
                <a:srgbClr val="96AD23">
                  <a:gamma/>
                  <a:tint val="73725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96AD23"/>
            </a:extrusionClr>
            <a:contourClr>
              <a:srgbClr val="96AD23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4" name="AutoShape 8"/>
          <p:cNvSpPr>
            <a:spLocks noChangeArrowheads="1"/>
          </p:cNvSpPr>
          <p:nvPr/>
        </p:nvSpPr>
        <p:spPr bwMode="gray">
          <a:xfrm rot="2692993" flipH="1" flipV="1">
            <a:off x="513534" y="1913049"/>
            <a:ext cx="3608218" cy="3661471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rgbClr val="3973B9"/>
              </a:gs>
              <a:gs pos="100000">
                <a:srgbClr val="3973B9">
                  <a:gamma/>
                  <a:tint val="73725"/>
                  <a:invGamma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3973B9"/>
            </a:extrusionClr>
            <a:contourClr>
              <a:srgbClr val="3973B9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gray">
          <a:xfrm>
            <a:off x="4692675" y="2549767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397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66" name="AutoShape 23"/>
          <p:cNvSpPr>
            <a:spLocks noChangeArrowheads="1"/>
          </p:cNvSpPr>
          <p:nvPr/>
        </p:nvSpPr>
        <p:spPr bwMode="invGray">
          <a:xfrm>
            <a:off x="8749890" y="2565225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6AD2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259632" y="2894162"/>
            <a:ext cx="20839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Es el conjunto de dispositivos que sirve para reducir las sobre tensiones transitorias que se puedan presentar al interior de una estructura.</a:t>
            </a:r>
          </a:p>
        </p:txBody>
      </p:sp>
    </p:spTree>
    <p:extLst>
      <p:ext uri="{BB962C8B-B14F-4D97-AF65-F5344CB8AC3E}">
        <p14:creationId xmlns:p14="http://schemas.microsoft.com/office/powerpoint/2010/main" val="17341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09376"/>
            <a:ext cx="79364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DISPOSITIVOS DE PROTECCIÓN CONTRA SOBRETENSIONES (DPS): 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4013379" y="3123821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rgbClr val="5FC3D7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1624652" y="3717032"/>
            <a:ext cx="5688677" cy="2232248"/>
            <a:chOff x="2728" y="1008"/>
            <a:chExt cx="2552" cy="576"/>
          </a:xfrm>
        </p:grpSpPr>
        <p:sp>
          <p:nvSpPr>
            <p:cNvPr id="33" name="Rectangle 8"/>
            <p:cNvSpPr>
              <a:spLocks noChangeArrowheads="1"/>
            </p:cNvSpPr>
            <p:nvPr/>
          </p:nvSpPr>
          <p:spPr bwMode="gray">
            <a:xfrm>
              <a:off x="2728" y="1008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gray">
            <a:xfrm>
              <a:off x="2735" y="1014"/>
              <a:ext cx="2536" cy="262"/>
            </a:xfrm>
            <a:prstGeom prst="rect">
              <a:avLst/>
            </a:prstGeom>
            <a:solidFill>
              <a:srgbClr val="79CE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gray">
            <a:xfrm>
              <a:off x="2736" y="1082"/>
              <a:ext cx="2535" cy="496"/>
            </a:xfrm>
            <a:prstGeom prst="rect">
              <a:avLst/>
            </a:prstGeom>
            <a:gradFill rotWithShape="1">
              <a:gsLst>
                <a:gs pos="0">
                  <a:srgbClr val="79CE24">
                    <a:gamma/>
                    <a:tint val="61176"/>
                    <a:invGamma/>
                  </a:srgbClr>
                </a:gs>
                <a:gs pos="100000">
                  <a:srgbClr val="79CE2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Group 17"/>
          <p:cNvGrpSpPr>
            <a:grpSpLocks/>
          </p:cNvGrpSpPr>
          <p:nvPr/>
        </p:nvGrpSpPr>
        <p:grpSpPr bwMode="auto">
          <a:xfrm>
            <a:off x="683568" y="1844824"/>
            <a:ext cx="8064896" cy="1321859"/>
            <a:chOff x="2728" y="2640"/>
            <a:chExt cx="2552" cy="576"/>
          </a:xfrm>
        </p:grpSpPr>
        <p:sp>
          <p:nvSpPr>
            <p:cNvPr id="38" name="Rectangle 18"/>
            <p:cNvSpPr>
              <a:spLocks noChangeArrowheads="1"/>
            </p:cNvSpPr>
            <p:nvPr/>
          </p:nvSpPr>
          <p:spPr bwMode="gray">
            <a:xfrm>
              <a:off x="2728" y="2640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19"/>
            <p:cNvSpPr>
              <a:spLocks noChangeArrowheads="1"/>
            </p:cNvSpPr>
            <p:nvPr/>
          </p:nvSpPr>
          <p:spPr bwMode="gray">
            <a:xfrm>
              <a:off x="2742" y="2646"/>
              <a:ext cx="2529" cy="262"/>
            </a:xfrm>
            <a:prstGeom prst="rect">
              <a:avLst/>
            </a:prstGeom>
            <a:solidFill>
              <a:srgbClr val="5FC3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gray">
            <a:xfrm>
              <a:off x="2736" y="2703"/>
              <a:ext cx="2535" cy="507"/>
            </a:xfrm>
            <a:prstGeom prst="rect">
              <a:avLst/>
            </a:prstGeom>
            <a:gradFill rotWithShape="1">
              <a:gsLst>
                <a:gs pos="0">
                  <a:srgbClr val="5FC3D7">
                    <a:gamma/>
                    <a:tint val="61176"/>
                    <a:invGamma/>
                  </a:srgbClr>
                </a:gs>
                <a:gs pos="100000">
                  <a:srgbClr val="5FC3D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Text Box 24"/>
          <p:cNvSpPr txBox="1">
            <a:spLocks noChangeArrowheads="1"/>
          </p:cNvSpPr>
          <p:nvPr/>
        </p:nvSpPr>
        <p:spPr bwMode="gray">
          <a:xfrm>
            <a:off x="813701" y="2063325"/>
            <a:ext cx="78204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S</a:t>
            </a:r>
            <a:r>
              <a:rPr lang="es-ES" sz="2000" dirty="0" smtClean="0"/>
              <a:t>on </a:t>
            </a:r>
            <a:r>
              <a:rPr lang="es-ES" sz="2000" dirty="0"/>
              <a:t>dispositivos que limitan intencionalmente las sobretensiones transitorias y dispersan las </a:t>
            </a:r>
            <a:r>
              <a:rPr lang="es-ES" sz="2000" dirty="0" smtClean="0"/>
              <a:t>sobrecorrientes </a:t>
            </a:r>
            <a:r>
              <a:rPr lang="es-ES" sz="2000" dirty="0"/>
              <a:t>transitorias buscando mitigar las interferencias electromagnéticas.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37" y="3888204"/>
            <a:ext cx="5463045" cy="1889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051720" y="6398994"/>
            <a:ext cx="5742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PROTECTORES CONTRA IMPULSOS DE TIPO ATMOSFÉRICO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1" grpId="0" animBg="1"/>
      <p:bldP spid="43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09376"/>
            <a:ext cx="79364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DISPOSITIVOS DE PROTECCIÓN CONTRA SOBRETENSIONES (DPS): 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51720" y="6398994"/>
            <a:ext cx="5742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CATEGORÍAS DE UBICACIÓN DE LOS DPS.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1712913" y="1461295"/>
            <a:ext cx="5568950" cy="4823793"/>
          </a:xfrm>
          <a:prstGeom prst="diamond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Normal1" dir="t"/>
          </a:scene3d>
          <a:sp3d extrusionH="492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2339752" y="4093896"/>
            <a:ext cx="2059211" cy="17113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D87A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2339752" y="2276872"/>
            <a:ext cx="4680520" cy="163702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AC8CD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4898172" y="4144707"/>
            <a:ext cx="2097758" cy="16097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85A3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44" y="4195517"/>
            <a:ext cx="18510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69" y="4212252"/>
            <a:ext cx="18335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27" y="2430218"/>
            <a:ext cx="43576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24" grpId="0" animBg="1"/>
      <p:bldP spid="26" grpId="0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79566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EQUIPOTENCIALIZACIÓN Y APANTALLAMIENTO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7" name="Picture 46" descr="cylinder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285875" y="4381500"/>
            <a:ext cx="2778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ylinder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010150" y="4381500"/>
            <a:ext cx="2778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06" y="2476022"/>
            <a:ext cx="2908862" cy="211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92" y="2491155"/>
            <a:ext cx="3051439" cy="211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1520" y="1844824"/>
            <a:ext cx="8385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La instalación interior de protección contra el rayo debe impedir la aparición de chispas peligrosas en la estructura a proteger.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185243" y="5098036"/>
            <a:ext cx="2427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mbria" pitchFamily="18" charset="0"/>
              </a:rPr>
              <a:t>Unión equipotencial interna.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415942" y="4959536"/>
            <a:ext cx="25179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mbria" pitchFamily="18" charset="0"/>
              </a:rPr>
              <a:t>Red de unión equipotencial de</a:t>
            </a:r>
            <a:r>
              <a:rPr lang="es-ES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s-ES" b="1" dirty="0">
                <a:latin typeface="Cambria" pitchFamily="18" charset="0"/>
              </a:rPr>
              <a:t>un edificio</a:t>
            </a:r>
          </a:p>
        </p:txBody>
      </p:sp>
    </p:spTree>
    <p:extLst>
      <p:ext uri="{BB962C8B-B14F-4D97-AF65-F5344CB8AC3E}">
        <p14:creationId xmlns:p14="http://schemas.microsoft.com/office/powerpoint/2010/main" val="30227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921593"/>
            <a:ext cx="241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INTRODUCCION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506215" y="1628800"/>
            <a:ext cx="8195569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ambria" pitchFamily="18" charset="0"/>
              </a:rPr>
              <a:t>Desde la más remota antigüedad el hombre fijo su atención en los fenómenos atmosféricos y  busco la forma de protegerse de los mismos.</a:t>
            </a:r>
          </a:p>
        </p:txBody>
      </p:sp>
      <p:sp>
        <p:nvSpPr>
          <p:cNvPr id="38" name="Text Box 28"/>
          <p:cNvSpPr txBox="1">
            <a:spLocks noChangeArrowheads="1"/>
          </p:cNvSpPr>
          <p:nvPr/>
        </p:nvSpPr>
        <p:spPr bwMode="black">
          <a:xfrm>
            <a:off x="251520" y="2621134"/>
            <a:ext cx="172716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mbria" pitchFamily="18" charset="0"/>
              </a:rPr>
              <a:t>La Caída de Rayos no tiene tiempo ni lugar</a:t>
            </a:r>
          </a:p>
          <a:p>
            <a:pPr algn="ctr"/>
            <a:endParaRPr lang="es-ES" b="1" dirty="0">
              <a:latin typeface="Cambria" pitchFamily="18" charset="0"/>
            </a:endParaRPr>
          </a:p>
        </p:txBody>
      </p:sp>
      <p:sp>
        <p:nvSpPr>
          <p:cNvPr id="39" name="Rectángulo 37"/>
          <p:cNvSpPr/>
          <p:nvPr/>
        </p:nvSpPr>
        <p:spPr>
          <a:xfrm>
            <a:off x="6960144" y="5357305"/>
            <a:ext cx="178832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600" b="1" dirty="0">
                <a:latin typeface="Cambria" pitchFamily="18" charset="0"/>
              </a:rPr>
              <a:t>Accidentes producidos por la caída de </a:t>
            </a:r>
            <a:r>
              <a:rPr lang="es-ES" sz="1600" b="1" dirty="0" smtClean="0">
                <a:latin typeface="Cambria" pitchFamily="18" charset="0"/>
              </a:rPr>
              <a:t>rayos</a:t>
            </a:r>
            <a:endParaRPr lang="es-ES" sz="1600" b="1" dirty="0">
              <a:latin typeface="Cambria" pitchFamily="18" charset="0"/>
            </a:endParaRPr>
          </a:p>
        </p:txBody>
      </p:sp>
      <p:grpSp>
        <p:nvGrpSpPr>
          <p:cNvPr id="40" name="39 Grupo"/>
          <p:cNvGrpSpPr/>
          <p:nvPr/>
        </p:nvGrpSpPr>
        <p:grpSpPr>
          <a:xfrm>
            <a:off x="1978687" y="2715364"/>
            <a:ext cx="4953000" cy="3301700"/>
            <a:chOff x="2438400" y="2590800"/>
            <a:chExt cx="5410200" cy="3657600"/>
          </a:xfrm>
        </p:grpSpPr>
        <p:grpSp>
          <p:nvGrpSpPr>
            <p:cNvPr id="41" name="2 Grupo"/>
            <p:cNvGrpSpPr>
              <a:grpSpLocks/>
            </p:cNvGrpSpPr>
            <p:nvPr/>
          </p:nvGrpSpPr>
          <p:grpSpPr bwMode="auto">
            <a:xfrm>
              <a:off x="3021038" y="2946700"/>
              <a:ext cx="4665518" cy="3092482"/>
              <a:chOff x="2370719" y="2918873"/>
              <a:chExt cx="4139940" cy="2862167"/>
            </a:xfrm>
          </p:grpSpPr>
          <p:sp>
            <p:nvSpPr>
              <p:cNvPr id="45" name="44 Forma libre"/>
              <p:cNvSpPr/>
              <p:nvPr/>
            </p:nvSpPr>
            <p:spPr>
              <a:xfrm>
                <a:off x="2370719" y="2942103"/>
                <a:ext cx="1906642" cy="2838937"/>
              </a:xfrm>
              <a:custGeom>
                <a:avLst/>
                <a:gdLst>
                  <a:gd name="connsiteX0" fmla="*/ 0 w 1625600"/>
                  <a:gd name="connsiteY0" fmla="*/ 270939 h 1625600"/>
                  <a:gd name="connsiteX1" fmla="*/ 270939 w 1625600"/>
                  <a:gd name="connsiteY1" fmla="*/ 0 h 1625600"/>
                  <a:gd name="connsiteX2" fmla="*/ 1354661 w 1625600"/>
                  <a:gd name="connsiteY2" fmla="*/ 0 h 1625600"/>
                  <a:gd name="connsiteX3" fmla="*/ 1625600 w 1625600"/>
                  <a:gd name="connsiteY3" fmla="*/ 270939 h 1625600"/>
                  <a:gd name="connsiteX4" fmla="*/ 1625600 w 1625600"/>
                  <a:gd name="connsiteY4" fmla="*/ 1354661 h 1625600"/>
                  <a:gd name="connsiteX5" fmla="*/ 1354661 w 1625600"/>
                  <a:gd name="connsiteY5" fmla="*/ 1625600 h 1625600"/>
                  <a:gd name="connsiteX6" fmla="*/ 270939 w 1625600"/>
                  <a:gd name="connsiteY6" fmla="*/ 1625600 h 1625600"/>
                  <a:gd name="connsiteX7" fmla="*/ 0 w 1625600"/>
                  <a:gd name="connsiteY7" fmla="*/ 1354661 h 1625600"/>
                  <a:gd name="connsiteX8" fmla="*/ 0 w 1625600"/>
                  <a:gd name="connsiteY8" fmla="*/ 270939 h 162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5600" h="1625600">
                    <a:moveTo>
                      <a:pt x="0" y="270939"/>
                    </a:moveTo>
                    <a:cubicBezTo>
                      <a:pt x="0" y="121304"/>
                      <a:pt x="121304" y="0"/>
                      <a:pt x="270939" y="0"/>
                    </a:cubicBezTo>
                    <a:lnTo>
                      <a:pt x="1354661" y="0"/>
                    </a:lnTo>
                    <a:cubicBezTo>
                      <a:pt x="1504296" y="0"/>
                      <a:pt x="1625600" y="121304"/>
                      <a:pt x="1625600" y="270939"/>
                    </a:cubicBezTo>
                    <a:lnTo>
                      <a:pt x="1625600" y="1354661"/>
                    </a:lnTo>
                    <a:cubicBezTo>
                      <a:pt x="1625600" y="1504296"/>
                      <a:pt x="1504296" y="1625600"/>
                      <a:pt x="1354661" y="1625600"/>
                    </a:cubicBezTo>
                    <a:lnTo>
                      <a:pt x="270939" y="1625600"/>
                    </a:lnTo>
                    <a:cubicBezTo>
                      <a:pt x="121304" y="1625600"/>
                      <a:pt x="0" y="1504296"/>
                      <a:pt x="0" y="1354661"/>
                    </a:cubicBezTo>
                    <a:lnTo>
                      <a:pt x="0" y="270939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350811"/>
                  <a:satOff val="3153"/>
                  <a:lumOff val="40399"/>
                  <a:alphaOff val="0"/>
                </a:schemeClr>
              </a:fillRef>
              <a:effectRef idx="2">
                <a:schemeClr val="accent1">
                  <a:shade val="50000"/>
                  <a:hueOff val="350811"/>
                  <a:satOff val="3153"/>
                  <a:lumOff val="4039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01275" tIns="201275" rIns="201275" bIns="201275" spcCol="1270" anchor="ctr"/>
              <a:lstStyle/>
              <a:p>
                <a:pPr algn="ctr" defTabSz="1422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3200" u="sng"/>
              </a:p>
            </p:txBody>
          </p:sp>
          <p:sp>
            <p:nvSpPr>
              <p:cNvPr id="46" name="45 Forma libre"/>
              <p:cNvSpPr/>
              <p:nvPr/>
            </p:nvSpPr>
            <p:spPr>
              <a:xfrm>
                <a:off x="4600580" y="2918873"/>
                <a:ext cx="1910079" cy="2838937"/>
              </a:xfrm>
              <a:custGeom>
                <a:avLst/>
                <a:gdLst>
                  <a:gd name="connsiteX0" fmla="*/ 0 w 1625600"/>
                  <a:gd name="connsiteY0" fmla="*/ 270939 h 1625600"/>
                  <a:gd name="connsiteX1" fmla="*/ 270939 w 1625600"/>
                  <a:gd name="connsiteY1" fmla="*/ 0 h 1625600"/>
                  <a:gd name="connsiteX2" fmla="*/ 1354661 w 1625600"/>
                  <a:gd name="connsiteY2" fmla="*/ 0 h 1625600"/>
                  <a:gd name="connsiteX3" fmla="*/ 1625600 w 1625600"/>
                  <a:gd name="connsiteY3" fmla="*/ 270939 h 1625600"/>
                  <a:gd name="connsiteX4" fmla="*/ 1625600 w 1625600"/>
                  <a:gd name="connsiteY4" fmla="*/ 1354661 h 1625600"/>
                  <a:gd name="connsiteX5" fmla="*/ 1354661 w 1625600"/>
                  <a:gd name="connsiteY5" fmla="*/ 1625600 h 1625600"/>
                  <a:gd name="connsiteX6" fmla="*/ 270939 w 1625600"/>
                  <a:gd name="connsiteY6" fmla="*/ 1625600 h 1625600"/>
                  <a:gd name="connsiteX7" fmla="*/ 0 w 1625600"/>
                  <a:gd name="connsiteY7" fmla="*/ 1354661 h 1625600"/>
                  <a:gd name="connsiteX8" fmla="*/ 0 w 1625600"/>
                  <a:gd name="connsiteY8" fmla="*/ 270939 h 162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5600" h="1625600">
                    <a:moveTo>
                      <a:pt x="0" y="270939"/>
                    </a:moveTo>
                    <a:cubicBezTo>
                      <a:pt x="0" y="121304"/>
                      <a:pt x="121304" y="0"/>
                      <a:pt x="270939" y="0"/>
                    </a:cubicBezTo>
                    <a:lnTo>
                      <a:pt x="1354661" y="0"/>
                    </a:lnTo>
                    <a:cubicBezTo>
                      <a:pt x="1504296" y="0"/>
                      <a:pt x="1625600" y="121304"/>
                      <a:pt x="1625600" y="270939"/>
                    </a:cubicBezTo>
                    <a:lnTo>
                      <a:pt x="1625600" y="1354661"/>
                    </a:lnTo>
                    <a:cubicBezTo>
                      <a:pt x="1625600" y="1504296"/>
                      <a:pt x="1504296" y="1625600"/>
                      <a:pt x="1354661" y="1625600"/>
                    </a:cubicBezTo>
                    <a:lnTo>
                      <a:pt x="270939" y="1625600"/>
                    </a:lnTo>
                    <a:cubicBezTo>
                      <a:pt x="121304" y="1625600"/>
                      <a:pt x="0" y="1504296"/>
                      <a:pt x="0" y="1354661"/>
                    </a:cubicBezTo>
                    <a:lnTo>
                      <a:pt x="0" y="270939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50000"/>
                  <a:hueOff val="175405"/>
                  <a:satOff val="1577"/>
                  <a:lumOff val="20200"/>
                  <a:alphaOff val="0"/>
                </a:schemeClr>
              </a:fillRef>
              <a:effectRef idx="2">
                <a:schemeClr val="accent1">
                  <a:shade val="50000"/>
                  <a:hueOff val="175405"/>
                  <a:satOff val="1577"/>
                  <a:lumOff val="2020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01275" tIns="201275" rIns="201275" bIns="201275" spcCol="1270" anchor="ctr"/>
              <a:lstStyle/>
              <a:p>
                <a:pPr algn="ctr" defTabSz="1422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3200" u="sng"/>
              </a:p>
            </p:txBody>
          </p:sp>
        </p:grpSp>
        <p:cxnSp>
          <p:nvCxnSpPr>
            <p:cNvPr id="42" name="41 Conector recto de flecha"/>
            <p:cNvCxnSpPr/>
            <p:nvPr/>
          </p:nvCxnSpPr>
          <p:spPr>
            <a:xfrm flipH="1">
              <a:off x="2438400" y="2590800"/>
              <a:ext cx="28676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 de flecha"/>
            <p:cNvCxnSpPr/>
            <p:nvPr/>
          </p:nvCxnSpPr>
          <p:spPr>
            <a:xfrm>
              <a:off x="5328067" y="6248400"/>
              <a:ext cx="25205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5284034" y="2590800"/>
              <a:ext cx="44033" cy="36576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/>
          <a:stretch/>
        </p:blipFill>
        <p:spPr bwMode="auto">
          <a:xfrm>
            <a:off x="2759300" y="4443746"/>
            <a:ext cx="1483166" cy="118484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123" y="3282542"/>
            <a:ext cx="1543745" cy="108367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54330"/>
            <a:ext cx="1665294" cy="104775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421089"/>
            <a:ext cx="1654817" cy="11357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754552" y="6488668"/>
            <a:ext cx="362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</a:rPr>
              <a:t>IEC 62305</a:t>
            </a:r>
            <a:r>
              <a:rPr lang="es-AR" dirty="0">
                <a:solidFill>
                  <a:schemeClr val="bg1"/>
                </a:solidFill>
              </a:rPr>
              <a:t>, </a:t>
            </a:r>
            <a:r>
              <a:rPr lang="es-AR" b="1" i="1" dirty="0">
                <a:solidFill>
                  <a:schemeClr val="bg1"/>
                </a:solidFill>
              </a:rPr>
              <a:t>IRAM  2184 </a:t>
            </a:r>
            <a:r>
              <a:rPr lang="es-AR" dirty="0">
                <a:solidFill>
                  <a:schemeClr val="bg1"/>
                </a:solidFill>
              </a:rPr>
              <a:t>y</a:t>
            </a:r>
            <a:r>
              <a:rPr lang="es-AR" b="1" i="1" dirty="0">
                <a:solidFill>
                  <a:schemeClr val="bg1"/>
                </a:solidFill>
              </a:rPr>
              <a:t> AEA 92305</a:t>
            </a:r>
            <a:r>
              <a:rPr lang="es-AR" dirty="0"/>
              <a:t>,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202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42033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PREVENCIÓN DE RIESGO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7" name="AutoShape 2"/>
          <p:cNvSpPr>
            <a:spLocks noChangeArrowheads="1"/>
          </p:cNvSpPr>
          <p:nvPr/>
        </p:nvSpPr>
        <p:spPr bwMode="gray">
          <a:xfrm>
            <a:off x="332483" y="2380471"/>
            <a:ext cx="2770188" cy="277672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s-ES" b="0">
              <a:cs typeface="Arial" charset="0"/>
            </a:endParaRPr>
          </a:p>
        </p:txBody>
      </p:sp>
      <p:grpSp>
        <p:nvGrpSpPr>
          <p:cNvPr id="68" name="Group 4"/>
          <p:cNvGrpSpPr>
            <a:grpSpLocks/>
          </p:cNvGrpSpPr>
          <p:nvPr/>
        </p:nvGrpSpPr>
        <p:grpSpPr bwMode="auto">
          <a:xfrm>
            <a:off x="3529013" y="2159809"/>
            <a:ext cx="2095500" cy="2681287"/>
            <a:chOff x="1922" y="1614"/>
            <a:chExt cx="1320" cy="1689"/>
          </a:xfrm>
        </p:grpSpPr>
        <p:sp>
          <p:nvSpPr>
            <p:cNvPr id="69" name="Freeform 5"/>
            <p:cNvSpPr>
              <a:spLocks/>
            </p:cNvSpPr>
            <p:nvPr/>
          </p:nvSpPr>
          <p:spPr bwMode="gray">
            <a:xfrm>
              <a:off x="1922" y="1875"/>
              <a:ext cx="654" cy="1428"/>
            </a:xfrm>
            <a:custGeom>
              <a:avLst/>
              <a:gdLst>
                <a:gd name="T0" fmla="*/ 1 w 654"/>
                <a:gd name="T1" fmla="*/ 0 h 1428"/>
                <a:gd name="T2" fmla="*/ 117 w 654"/>
                <a:gd name="T3" fmla="*/ 110 h 1428"/>
                <a:gd name="T4" fmla="*/ 117 w 654"/>
                <a:gd name="T5" fmla="*/ 1026 h 1428"/>
                <a:gd name="T6" fmla="*/ 649 w 654"/>
                <a:gd name="T7" fmla="*/ 1241 h 1428"/>
                <a:gd name="T8" fmla="*/ 654 w 654"/>
                <a:gd name="T9" fmla="*/ 1428 h 1428"/>
                <a:gd name="T10" fmla="*/ 0 w 654"/>
                <a:gd name="T11" fmla="*/ 1128 h 1428"/>
                <a:gd name="T12" fmla="*/ 1 w 654"/>
                <a:gd name="T13" fmla="*/ 0 h 14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4"/>
                <a:gd name="T22" fmla="*/ 0 h 1428"/>
                <a:gd name="T23" fmla="*/ 654 w 654"/>
                <a:gd name="T24" fmla="*/ 1428 h 14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4" h="1428">
                  <a:moveTo>
                    <a:pt x="1" y="0"/>
                  </a:moveTo>
                  <a:lnTo>
                    <a:pt x="117" y="110"/>
                  </a:lnTo>
                  <a:lnTo>
                    <a:pt x="117" y="1026"/>
                  </a:lnTo>
                  <a:lnTo>
                    <a:pt x="649" y="1241"/>
                  </a:lnTo>
                  <a:lnTo>
                    <a:pt x="654" y="1428"/>
                  </a:lnTo>
                  <a:lnTo>
                    <a:pt x="0" y="11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C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gray">
            <a:xfrm>
              <a:off x="2571" y="1880"/>
              <a:ext cx="671" cy="1422"/>
            </a:xfrm>
            <a:custGeom>
              <a:avLst/>
              <a:gdLst>
                <a:gd name="T0" fmla="*/ 654 w 671"/>
                <a:gd name="T1" fmla="*/ 0 h 1422"/>
                <a:gd name="T2" fmla="*/ 516 w 671"/>
                <a:gd name="T3" fmla="*/ 111 h 1422"/>
                <a:gd name="T4" fmla="*/ 519 w 671"/>
                <a:gd name="T5" fmla="*/ 1008 h 1422"/>
                <a:gd name="T6" fmla="*/ 0 w 671"/>
                <a:gd name="T7" fmla="*/ 1237 h 1422"/>
                <a:gd name="T8" fmla="*/ 2 w 671"/>
                <a:gd name="T9" fmla="*/ 1422 h 1422"/>
                <a:gd name="T10" fmla="*/ 671 w 671"/>
                <a:gd name="T11" fmla="*/ 1114 h 1422"/>
                <a:gd name="T12" fmla="*/ 654 w 671"/>
                <a:gd name="T13" fmla="*/ 0 h 14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1"/>
                <a:gd name="T22" fmla="*/ 0 h 1422"/>
                <a:gd name="T23" fmla="*/ 671 w 671"/>
                <a:gd name="T24" fmla="*/ 1422 h 14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1" h="1422">
                  <a:moveTo>
                    <a:pt x="654" y="0"/>
                  </a:moveTo>
                  <a:lnTo>
                    <a:pt x="516" y="111"/>
                  </a:lnTo>
                  <a:lnTo>
                    <a:pt x="519" y="1008"/>
                  </a:lnTo>
                  <a:lnTo>
                    <a:pt x="0" y="1237"/>
                  </a:lnTo>
                  <a:lnTo>
                    <a:pt x="2" y="1422"/>
                  </a:lnTo>
                  <a:lnTo>
                    <a:pt x="671" y="111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BE2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gray">
            <a:xfrm>
              <a:off x="1923" y="1614"/>
              <a:ext cx="1304" cy="377"/>
            </a:xfrm>
            <a:custGeom>
              <a:avLst/>
              <a:gdLst>
                <a:gd name="T0" fmla="*/ 0 w 1304"/>
                <a:gd name="T1" fmla="*/ 261 h 377"/>
                <a:gd name="T2" fmla="*/ 117 w 1304"/>
                <a:gd name="T3" fmla="*/ 374 h 377"/>
                <a:gd name="T4" fmla="*/ 638 w 1304"/>
                <a:gd name="T5" fmla="*/ 155 h 377"/>
                <a:gd name="T6" fmla="*/ 1164 w 1304"/>
                <a:gd name="T7" fmla="*/ 377 h 377"/>
                <a:gd name="T8" fmla="*/ 1304 w 1304"/>
                <a:gd name="T9" fmla="*/ 266 h 377"/>
                <a:gd name="T10" fmla="*/ 633 w 1304"/>
                <a:gd name="T11" fmla="*/ 0 h 377"/>
                <a:gd name="T12" fmla="*/ 0 w 1304"/>
                <a:gd name="T13" fmla="*/ 261 h 3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04"/>
                <a:gd name="T22" fmla="*/ 0 h 377"/>
                <a:gd name="T23" fmla="*/ 1304 w 1304"/>
                <a:gd name="T24" fmla="*/ 377 h 3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04" h="377">
                  <a:moveTo>
                    <a:pt x="0" y="261"/>
                  </a:moveTo>
                  <a:lnTo>
                    <a:pt x="117" y="374"/>
                  </a:lnTo>
                  <a:lnTo>
                    <a:pt x="638" y="155"/>
                  </a:lnTo>
                  <a:lnTo>
                    <a:pt x="1164" y="377"/>
                  </a:lnTo>
                  <a:lnTo>
                    <a:pt x="1304" y="266"/>
                  </a:lnTo>
                  <a:lnTo>
                    <a:pt x="633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FEF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gray">
            <a:xfrm>
              <a:off x="2037" y="1768"/>
              <a:ext cx="529" cy="1133"/>
            </a:xfrm>
            <a:custGeom>
              <a:avLst/>
              <a:gdLst>
                <a:gd name="T0" fmla="*/ 2 w 529"/>
                <a:gd name="T1" fmla="*/ 218 h 1133"/>
                <a:gd name="T2" fmla="*/ 0 w 529"/>
                <a:gd name="T3" fmla="*/ 1133 h 1133"/>
                <a:gd name="T4" fmla="*/ 529 w 529"/>
                <a:gd name="T5" fmla="*/ 878 h 1133"/>
                <a:gd name="T6" fmla="*/ 524 w 529"/>
                <a:gd name="T7" fmla="*/ 0 h 1133"/>
                <a:gd name="T8" fmla="*/ 2 w 529"/>
                <a:gd name="T9" fmla="*/ 218 h 1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9"/>
                <a:gd name="T16" fmla="*/ 0 h 1133"/>
                <a:gd name="T17" fmla="*/ 529 w 529"/>
                <a:gd name="T18" fmla="*/ 1133 h 1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9" h="1133">
                  <a:moveTo>
                    <a:pt x="2" y="218"/>
                  </a:moveTo>
                  <a:lnTo>
                    <a:pt x="0" y="1133"/>
                  </a:lnTo>
                  <a:lnTo>
                    <a:pt x="529" y="878"/>
                  </a:lnTo>
                  <a:lnTo>
                    <a:pt x="524" y="0"/>
                  </a:lnTo>
                  <a:lnTo>
                    <a:pt x="2" y="218"/>
                  </a:lnTo>
                  <a:close/>
                </a:path>
              </a:pathLst>
            </a:custGeom>
            <a:solidFill>
              <a:srgbClr val="FDE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gray">
            <a:xfrm>
              <a:off x="2562" y="1769"/>
              <a:ext cx="528" cy="1123"/>
            </a:xfrm>
            <a:custGeom>
              <a:avLst/>
              <a:gdLst>
                <a:gd name="T0" fmla="*/ 527 w 528"/>
                <a:gd name="T1" fmla="*/ 222 h 1123"/>
                <a:gd name="T2" fmla="*/ 528 w 528"/>
                <a:gd name="T3" fmla="*/ 1123 h 1123"/>
                <a:gd name="T4" fmla="*/ 0 w 528"/>
                <a:gd name="T5" fmla="*/ 879 h 1123"/>
                <a:gd name="T6" fmla="*/ 0 w 528"/>
                <a:gd name="T7" fmla="*/ 0 h 1123"/>
                <a:gd name="T8" fmla="*/ 527 w 528"/>
                <a:gd name="T9" fmla="*/ 222 h 1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1123"/>
                <a:gd name="T17" fmla="*/ 528 w 528"/>
                <a:gd name="T18" fmla="*/ 1123 h 1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1123">
                  <a:moveTo>
                    <a:pt x="527" y="222"/>
                  </a:moveTo>
                  <a:lnTo>
                    <a:pt x="528" y="1123"/>
                  </a:lnTo>
                  <a:lnTo>
                    <a:pt x="0" y="879"/>
                  </a:lnTo>
                  <a:lnTo>
                    <a:pt x="0" y="0"/>
                  </a:lnTo>
                  <a:lnTo>
                    <a:pt x="527" y="222"/>
                  </a:lnTo>
                  <a:close/>
                </a:path>
              </a:pathLst>
            </a:custGeom>
            <a:solidFill>
              <a:srgbClr val="FBC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gray">
            <a:xfrm>
              <a:off x="2034" y="2648"/>
              <a:ext cx="1061" cy="469"/>
            </a:xfrm>
            <a:custGeom>
              <a:avLst/>
              <a:gdLst>
                <a:gd name="T0" fmla="*/ 527 w 1061"/>
                <a:gd name="T1" fmla="*/ 0 h 469"/>
                <a:gd name="T2" fmla="*/ 0 w 1061"/>
                <a:gd name="T3" fmla="*/ 252 h 469"/>
                <a:gd name="T4" fmla="*/ 537 w 1061"/>
                <a:gd name="T5" fmla="*/ 469 h 469"/>
                <a:gd name="T6" fmla="*/ 1061 w 1061"/>
                <a:gd name="T7" fmla="*/ 241 h 469"/>
                <a:gd name="T8" fmla="*/ 527 w 1061"/>
                <a:gd name="T9" fmla="*/ 0 h 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469"/>
                <a:gd name="T17" fmla="*/ 1061 w 1061"/>
                <a:gd name="T18" fmla="*/ 469 h 4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469">
                  <a:moveTo>
                    <a:pt x="527" y="0"/>
                  </a:moveTo>
                  <a:lnTo>
                    <a:pt x="0" y="252"/>
                  </a:lnTo>
                  <a:lnTo>
                    <a:pt x="537" y="469"/>
                  </a:lnTo>
                  <a:lnTo>
                    <a:pt x="1061" y="24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FEE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 b="0">
                <a:cs typeface="Arial" charset="0"/>
              </a:endParaRPr>
            </a:p>
          </p:txBody>
        </p:sp>
      </p:grpSp>
      <p:sp>
        <p:nvSpPr>
          <p:cNvPr id="75" name="Line 11"/>
          <p:cNvSpPr>
            <a:spLocks noChangeShapeType="1"/>
          </p:cNvSpPr>
          <p:nvPr/>
        </p:nvSpPr>
        <p:spPr bwMode="auto">
          <a:xfrm flipV="1">
            <a:off x="2124074" y="4545821"/>
            <a:ext cx="1666875" cy="168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 flipH="1" flipV="1">
            <a:off x="5383213" y="4545820"/>
            <a:ext cx="1665287" cy="1685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7" name="Line 13"/>
          <p:cNvSpPr>
            <a:spLocks noChangeShapeType="1"/>
          </p:cNvSpPr>
          <p:nvPr/>
        </p:nvSpPr>
        <p:spPr bwMode="auto">
          <a:xfrm flipV="1">
            <a:off x="5599113" y="1693084"/>
            <a:ext cx="1422400" cy="138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" name="Line 14"/>
          <p:cNvSpPr>
            <a:spLocks noChangeShapeType="1"/>
          </p:cNvSpPr>
          <p:nvPr/>
        </p:nvSpPr>
        <p:spPr bwMode="auto">
          <a:xfrm flipH="1" flipV="1">
            <a:off x="2112963" y="1686734"/>
            <a:ext cx="1422400" cy="138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79" name="Picture 15" descr="light_shadow"/>
          <p:cNvPicPr>
            <a:picLocks noChangeAspect="1" noChangeArrowheads="1"/>
          </p:cNvPicPr>
          <p:nvPr/>
        </p:nvPicPr>
        <p:blipFill>
          <a:blip r:embed="rId7" cstate="print">
            <a:lum bright="-78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932238" y="4060046"/>
            <a:ext cx="12160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6" descr="circuler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90950" y="2801159"/>
            <a:ext cx="1479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17"/>
          <p:cNvSpPr>
            <a:spLocks noChangeArrowheads="1"/>
          </p:cNvSpPr>
          <p:nvPr/>
        </p:nvSpPr>
        <p:spPr bwMode="gray">
          <a:xfrm>
            <a:off x="3790950" y="2801159"/>
            <a:ext cx="1468438" cy="1484312"/>
          </a:xfrm>
          <a:prstGeom prst="ellipse">
            <a:avLst/>
          </a:prstGeom>
          <a:gradFill rotWithShape="1">
            <a:gsLst>
              <a:gs pos="0">
                <a:srgbClr val="004B66">
                  <a:alpha val="89999"/>
                </a:srgbClr>
              </a:gs>
              <a:gs pos="50000">
                <a:srgbClr val="6AC1FC">
                  <a:alpha val="55000"/>
                </a:srgbClr>
              </a:gs>
              <a:gs pos="100000">
                <a:srgbClr val="004B66"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latin typeface="Arial" pitchFamily="34" charset="0"/>
            </a:endParaRPr>
          </a:p>
        </p:txBody>
      </p:sp>
      <p:sp>
        <p:nvSpPr>
          <p:cNvPr id="82" name="Freeform 18"/>
          <p:cNvSpPr>
            <a:spLocks/>
          </p:cNvSpPr>
          <p:nvPr/>
        </p:nvSpPr>
        <p:spPr bwMode="ltGray">
          <a:xfrm>
            <a:off x="3943350" y="2831321"/>
            <a:ext cx="1154113" cy="514350"/>
          </a:xfrm>
          <a:custGeom>
            <a:avLst/>
            <a:gdLst>
              <a:gd name="T0" fmla="*/ 1136640 w 1321"/>
              <a:gd name="T1" fmla="*/ 289683 h 712"/>
              <a:gd name="T2" fmla="*/ 1150618 w 1321"/>
              <a:gd name="T3" fmla="*/ 319302 h 712"/>
              <a:gd name="T4" fmla="*/ 1154113 w 1321"/>
              <a:gd name="T5" fmla="*/ 347475 h 712"/>
              <a:gd name="T6" fmla="*/ 1148871 w 1321"/>
              <a:gd name="T7" fmla="*/ 372759 h 712"/>
              <a:gd name="T8" fmla="*/ 1134019 w 1321"/>
              <a:gd name="T9" fmla="*/ 397321 h 712"/>
              <a:gd name="T10" fmla="*/ 1111303 w 1321"/>
              <a:gd name="T11" fmla="*/ 418271 h 712"/>
              <a:gd name="T12" fmla="*/ 1082472 w 1321"/>
              <a:gd name="T13" fmla="*/ 436331 h 712"/>
              <a:gd name="T14" fmla="*/ 1044905 w 1321"/>
              <a:gd name="T15" fmla="*/ 453668 h 712"/>
              <a:gd name="T16" fmla="*/ 1002095 w 1321"/>
              <a:gd name="T17" fmla="*/ 468839 h 712"/>
              <a:gd name="T18" fmla="*/ 954044 w 1321"/>
              <a:gd name="T19" fmla="*/ 481842 h 712"/>
              <a:gd name="T20" fmla="*/ 900750 w 1321"/>
              <a:gd name="T21" fmla="*/ 493400 h 712"/>
              <a:gd name="T22" fmla="*/ 844835 w 1321"/>
              <a:gd name="T23" fmla="*/ 501347 h 712"/>
              <a:gd name="T24" fmla="*/ 782805 w 1321"/>
              <a:gd name="T25" fmla="*/ 508571 h 712"/>
              <a:gd name="T26" fmla="*/ 719901 w 1321"/>
              <a:gd name="T27" fmla="*/ 512905 h 712"/>
              <a:gd name="T28" fmla="*/ 694565 w 1321"/>
              <a:gd name="T29" fmla="*/ 514350 h 712"/>
              <a:gd name="T30" fmla="*/ 415865 w 1321"/>
              <a:gd name="T31" fmla="*/ 514350 h 712"/>
              <a:gd name="T32" fmla="*/ 412370 w 1321"/>
              <a:gd name="T33" fmla="*/ 514350 h 712"/>
              <a:gd name="T34" fmla="*/ 357329 w 1321"/>
              <a:gd name="T35" fmla="*/ 511460 h 712"/>
              <a:gd name="T36" fmla="*/ 304036 w 1321"/>
              <a:gd name="T37" fmla="*/ 508571 h 712"/>
              <a:gd name="T38" fmla="*/ 253363 w 1321"/>
              <a:gd name="T39" fmla="*/ 502792 h 712"/>
              <a:gd name="T40" fmla="*/ 205312 w 1321"/>
              <a:gd name="T41" fmla="*/ 497735 h 712"/>
              <a:gd name="T42" fmla="*/ 162502 w 1321"/>
              <a:gd name="T43" fmla="*/ 489066 h 712"/>
              <a:gd name="T44" fmla="*/ 123187 w 1321"/>
              <a:gd name="T45" fmla="*/ 478952 h 712"/>
              <a:gd name="T46" fmla="*/ 89114 w 1321"/>
              <a:gd name="T47" fmla="*/ 468116 h 712"/>
              <a:gd name="T48" fmla="*/ 58536 w 1321"/>
              <a:gd name="T49" fmla="*/ 455113 h 712"/>
              <a:gd name="T50" fmla="*/ 34073 w 1321"/>
              <a:gd name="T51" fmla="*/ 439220 h 712"/>
              <a:gd name="T52" fmla="*/ 15726 w 1321"/>
              <a:gd name="T53" fmla="*/ 421160 h 712"/>
              <a:gd name="T54" fmla="*/ 5242 w 1321"/>
              <a:gd name="T55" fmla="*/ 400211 h 712"/>
              <a:gd name="T56" fmla="*/ 0 w 1321"/>
              <a:gd name="T57" fmla="*/ 378539 h 712"/>
              <a:gd name="T58" fmla="*/ 0 w 1321"/>
              <a:gd name="T59" fmla="*/ 375649 h 712"/>
              <a:gd name="T60" fmla="*/ 3495 w 1321"/>
              <a:gd name="T61" fmla="*/ 351810 h 712"/>
              <a:gd name="T62" fmla="*/ 13979 w 1321"/>
              <a:gd name="T63" fmla="*/ 322191 h 712"/>
              <a:gd name="T64" fmla="*/ 44557 w 1321"/>
              <a:gd name="T65" fmla="*/ 267289 h 712"/>
              <a:gd name="T66" fmla="*/ 82125 w 1321"/>
              <a:gd name="T67" fmla="*/ 215998 h 712"/>
              <a:gd name="T68" fmla="*/ 128429 w 1321"/>
              <a:gd name="T69" fmla="*/ 169764 h 712"/>
              <a:gd name="T70" fmla="*/ 178228 w 1321"/>
              <a:gd name="T71" fmla="*/ 127143 h 712"/>
              <a:gd name="T72" fmla="*/ 235890 w 1321"/>
              <a:gd name="T73" fmla="*/ 90300 h 712"/>
              <a:gd name="T74" fmla="*/ 297920 w 1321"/>
              <a:gd name="T75" fmla="*/ 59237 h 712"/>
              <a:gd name="T76" fmla="*/ 362571 w 1321"/>
              <a:gd name="T77" fmla="*/ 33953 h 712"/>
              <a:gd name="T78" fmla="*/ 434212 w 1321"/>
              <a:gd name="T79" fmla="*/ 15170 h 712"/>
              <a:gd name="T80" fmla="*/ 507600 w 1321"/>
              <a:gd name="T81" fmla="*/ 4334 h 712"/>
              <a:gd name="T82" fmla="*/ 582735 w 1321"/>
              <a:gd name="T83" fmla="*/ 0 h 712"/>
              <a:gd name="T84" fmla="*/ 582735 w 1321"/>
              <a:gd name="T85" fmla="*/ 0 h 712"/>
              <a:gd name="T86" fmla="*/ 663113 w 1321"/>
              <a:gd name="T87" fmla="*/ 4334 h 712"/>
              <a:gd name="T88" fmla="*/ 739995 w 1321"/>
              <a:gd name="T89" fmla="*/ 16615 h 712"/>
              <a:gd name="T90" fmla="*/ 814257 w 1321"/>
              <a:gd name="T91" fmla="*/ 38287 h 712"/>
              <a:gd name="T92" fmla="*/ 882403 w 1321"/>
              <a:gd name="T93" fmla="*/ 65016 h 712"/>
              <a:gd name="T94" fmla="*/ 945307 w 1321"/>
              <a:gd name="T95" fmla="*/ 98969 h 712"/>
              <a:gd name="T96" fmla="*/ 1003842 w 1321"/>
              <a:gd name="T97" fmla="*/ 140146 h 712"/>
              <a:gd name="T98" fmla="*/ 1055389 w 1321"/>
              <a:gd name="T99" fmla="*/ 184935 h 712"/>
              <a:gd name="T100" fmla="*/ 1099072 w 1321"/>
              <a:gd name="T101" fmla="*/ 234781 h 712"/>
              <a:gd name="T102" fmla="*/ 1136640 w 1321"/>
              <a:gd name="T103" fmla="*/ 289683 h 712"/>
              <a:gd name="T104" fmla="*/ 1136640 w 1321"/>
              <a:gd name="T105" fmla="*/ 289683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71B9DD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s-ES" b="0">
              <a:cs typeface="Arial" charset="0"/>
            </a:endParaRPr>
          </a:p>
        </p:txBody>
      </p:sp>
      <p:sp>
        <p:nvSpPr>
          <p:cNvPr id="84" name="AutoShape 20"/>
          <p:cNvSpPr>
            <a:spLocks noChangeArrowheads="1"/>
          </p:cNvSpPr>
          <p:nvPr/>
        </p:nvSpPr>
        <p:spPr bwMode="gray">
          <a:xfrm>
            <a:off x="5938404" y="3230175"/>
            <a:ext cx="2770187" cy="22669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s-ES" b="0"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132892" y="4952907"/>
            <a:ext cx="30394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mbria" pitchFamily="18" charset="0"/>
              </a:rPr>
              <a:t>El riesgo de ser alcanzado por un rayo es mayor entre las personas que trabajan, juegan, caminan o permanecen al aire libre durante una tormenta eléctrica.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7" y="2707557"/>
            <a:ext cx="16510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05731" y="1759540"/>
            <a:ext cx="2287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Guía de seguridad personal</a:t>
            </a:r>
            <a:endParaRPr lang="es-E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52" y="3539093"/>
            <a:ext cx="2062791" cy="170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426079" y="2265286"/>
            <a:ext cx="217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/>
              <a:t>Sistema de alarma y detección preventiva de rayos</a:t>
            </a:r>
            <a:endParaRPr lang="es-ES" sz="1600" dirty="0"/>
          </a:p>
        </p:txBody>
      </p:sp>
      <p:sp>
        <p:nvSpPr>
          <p:cNvPr id="16" name="15 Rectángulo"/>
          <p:cNvSpPr/>
          <p:nvPr/>
        </p:nvSpPr>
        <p:spPr>
          <a:xfrm>
            <a:off x="680479" y="5157192"/>
            <a:ext cx="1862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Prevención de riesgo personal</a:t>
            </a:r>
            <a:endParaRPr lang="es-ES" dirty="0"/>
          </a:p>
        </p:txBody>
      </p:sp>
      <p:sp>
        <p:nvSpPr>
          <p:cNvPr id="7168" name="7167 Rectángulo"/>
          <p:cNvSpPr/>
          <p:nvPr/>
        </p:nvSpPr>
        <p:spPr>
          <a:xfrm>
            <a:off x="6870153" y="5479337"/>
            <a:ext cx="1727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/>
              <a:t>Medidor </a:t>
            </a:r>
            <a:r>
              <a:rPr lang="es-ES" sz="1600" b="1" dirty="0"/>
              <a:t>de campo magnético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4771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6" dur="20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67" grpId="0" animBg="1"/>
      <p:bldP spid="75" grpId="0" animBg="1"/>
      <p:bldP spid="76" grpId="0" animBg="1"/>
      <p:bldP spid="77" grpId="0" animBg="1"/>
      <p:bldP spid="78" grpId="0" animBg="1"/>
      <p:bldP spid="81" grpId="0" animBg="1"/>
      <p:bldP spid="82" grpId="0" animBg="1"/>
      <p:bldP spid="84" grpId="0" animBg="1"/>
      <p:bldP spid="11" grpId="0"/>
      <p:bldP spid="12" grpId="0"/>
      <p:bldP spid="13" grpId="0"/>
      <p:bldP spid="16" grpId="0"/>
      <p:bldP spid="716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009376"/>
            <a:ext cx="74388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APLICACIÓN DE UN SISTEMA DE PROTECCIÓN CONTRA  RAYOS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15301" y="1409486"/>
            <a:ext cx="5187241" cy="4954081"/>
          </a:xfrm>
          <a:prstGeom prst="diamond">
            <a:avLst/>
          </a:prstGeom>
          <a:gradFill rotWithShape="1">
            <a:gsLst>
              <a:gs pos="0">
                <a:srgbClr val="5598CF">
                  <a:shade val="51000"/>
                  <a:satMod val="130000"/>
                </a:srgbClr>
              </a:gs>
              <a:gs pos="80000">
                <a:srgbClr val="5598CF">
                  <a:shade val="93000"/>
                  <a:satMod val="130000"/>
                </a:srgbClr>
              </a:gs>
              <a:gs pos="100000">
                <a:srgbClr val="5598C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wrap="none" anchor="ctr">
            <a:flatTx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rgbClr val="BBEAA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gray">
          <a:xfrm>
            <a:off x="1619672" y="1986356"/>
            <a:ext cx="3600400" cy="38003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3D1">
                  <a:tint val="50000"/>
                  <a:satMod val="300000"/>
                </a:srgbClr>
              </a:gs>
              <a:gs pos="35000">
                <a:srgbClr val="DAF3D1">
                  <a:tint val="37000"/>
                  <a:satMod val="300000"/>
                </a:srgbClr>
              </a:gs>
              <a:gs pos="100000">
                <a:srgbClr val="DAF3D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AD955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238" y="3028348"/>
            <a:ext cx="2562225" cy="333375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81" y="2132856"/>
            <a:ext cx="292849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31011" y="6414383"/>
            <a:ext cx="7225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CUADRO ESTRUCTURA DE TRABAJO PARA DISEÑO DE SPCR.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34" grpId="0" animBg="1"/>
      <p:bldP spid="35" grpId="0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8599"/>
            <a:ext cx="75100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CARACTERÍSTICA DE LA ESTRUCTURA A PROTEGER: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gray">
          <a:xfrm>
            <a:off x="111515" y="5502056"/>
            <a:ext cx="8743950" cy="287337"/>
          </a:xfrm>
          <a:prstGeom prst="rect">
            <a:avLst/>
          </a:prstGeom>
          <a:solidFill>
            <a:srgbClr val="EAEAEA"/>
          </a:solidFill>
          <a:ln w="9525" algn="ctr">
            <a:prstDash val="dash"/>
            <a:miter lim="800000"/>
            <a:headEnd/>
            <a:tailEnd/>
          </a:ln>
          <a:effectLst/>
          <a:scene3d>
            <a:camera prst="legacyPerspectiveTop">
              <a:rot lat="600000" lon="0" rev="0"/>
            </a:camera>
            <a:lightRig rig="legacyFlat3" dir="r"/>
          </a:scene3d>
          <a:sp3d extrusionH="3783000" prstMaterial="legacyMatte">
            <a:bevelT w="13500" h="13500" prst="angle"/>
            <a:bevelB w="13500" h="13500" prst="angle"/>
            <a:extrusionClr>
              <a:srgbClr val="EAEAEA"/>
            </a:extrusionClr>
            <a:contourClr>
              <a:srgbClr val="EAEAEA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ltGray">
          <a:xfrm>
            <a:off x="5964628" y="2557243"/>
            <a:ext cx="2454275" cy="2736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ltGray">
          <a:xfrm>
            <a:off x="714765" y="2557243"/>
            <a:ext cx="2447925" cy="2736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7" descr="light_shadow"/>
          <p:cNvPicPr>
            <a:picLocks noChangeAspect="1" noChangeArrowheads="1"/>
          </p:cNvPicPr>
          <p:nvPr/>
        </p:nvPicPr>
        <p:blipFill>
          <a:blip r:embed="rId7" cstate="print">
            <a:lum bright="-78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78315" y="4938493"/>
            <a:ext cx="1581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ight_shadow"/>
          <p:cNvPicPr>
            <a:picLocks noChangeAspect="1" noChangeArrowheads="1"/>
          </p:cNvPicPr>
          <p:nvPr/>
        </p:nvPicPr>
        <p:blipFill>
          <a:blip r:embed="rId8" cstate="print">
            <a:lum bright="-9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513903" y="4948018"/>
            <a:ext cx="1463675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/>
          <p:cNvSpPr>
            <a:spLocks noChangeArrowheads="1"/>
          </p:cNvSpPr>
          <p:nvPr/>
        </p:nvSpPr>
        <p:spPr bwMode="gray">
          <a:xfrm>
            <a:off x="760802" y="2609630"/>
            <a:ext cx="2355850" cy="42545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4792D7">
                  <a:gamma/>
                  <a:shade val="46275"/>
                  <a:invGamma/>
                </a:srgbClr>
              </a:gs>
              <a:gs pos="100000">
                <a:srgbClr val="4792D7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gray">
          <a:xfrm>
            <a:off x="6005902" y="2591355"/>
            <a:ext cx="2371725" cy="42545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8CB929">
                  <a:gamma/>
                  <a:shade val="66667"/>
                  <a:invGamma/>
                </a:srgbClr>
              </a:gs>
              <a:gs pos="100000">
                <a:srgbClr val="8CB929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ltGray">
          <a:xfrm>
            <a:off x="3332553" y="2557243"/>
            <a:ext cx="2447925" cy="2736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16" descr="light_shadow"/>
          <p:cNvPicPr>
            <a:picLocks noChangeAspect="1" noChangeArrowheads="1"/>
          </p:cNvPicPr>
          <p:nvPr/>
        </p:nvPicPr>
        <p:blipFill>
          <a:blip r:embed="rId7" cstate="print">
            <a:lum bright="-78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96103" y="4938493"/>
            <a:ext cx="1581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15"/>
          <p:cNvSpPr>
            <a:spLocks noChangeArrowheads="1"/>
          </p:cNvSpPr>
          <p:nvPr/>
        </p:nvSpPr>
        <p:spPr bwMode="ltGray">
          <a:xfrm>
            <a:off x="726774" y="1971398"/>
            <a:ext cx="7650853" cy="57862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DDDD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gray">
          <a:xfrm>
            <a:off x="3346840" y="2609630"/>
            <a:ext cx="2355850" cy="42545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6750A">
                  <a:gamma/>
                  <a:shade val="46275"/>
                  <a:invGamma/>
                </a:srgbClr>
              </a:gs>
              <a:gs pos="100000">
                <a:srgbClr val="F6750A"/>
              </a:gs>
            </a:gsLst>
            <a:lin ang="5400000" scaled="1"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6" name="Group 20"/>
          <p:cNvGrpSpPr>
            <a:grpSpLocks/>
          </p:cNvGrpSpPr>
          <p:nvPr/>
        </p:nvGrpSpPr>
        <p:grpSpPr bwMode="auto">
          <a:xfrm>
            <a:off x="3626240" y="3243043"/>
            <a:ext cx="1905000" cy="2438400"/>
            <a:chOff x="2304" y="2496"/>
            <a:chExt cx="1200" cy="1536"/>
          </a:xfrm>
        </p:grpSpPr>
        <p:pic>
          <p:nvPicPr>
            <p:cNvPr id="27" name="Picture 21" descr="circuler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14" y="2544"/>
              <a:ext cx="1182" cy="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2"/>
            <p:cNvSpPr>
              <a:spLocks noChangeArrowheads="1"/>
            </p:cNvSpPr>
            <p:nvPr/>
          </p:nvSpPr>
          <p:spPr bwMode="gray">
            <a:xfrm>
              <a:off x="2314" y="2544"/>
              <a:ext cx="1190" cy="1199"/>
            </a:xfrm>
            <a:prstGeom prst="ellipse">
              <a:avLst/>
            </a:prstGeom>
            <a:solidFill>
              <a:srgbClr val="F6750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pic>
          <p:nvPicPr>
            <p:cNvPr id="29" name="Picture 23" descr="light_shadow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/>
            <a:stretch>
              <a:fillRect/>
            </a:stretch>
          </p:blipFill>
          <p:spPr bwMode="gray">
            <a:xfrm>
              <a:off x="2304" y="2496"/>
              <a:ext cx="871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4"/>
            <p:cNvGrpSpPr>
              <a:grpSpLocks/>
            </p:cNvGrpSpPr>
            <p:nvPr/>
          </p:nvGrpSpPr>
          <p:grpSpPr bwMode="auto">
            <a:xfrm rot="-3733502" flipH="1" flipV="1">
              <a:off x="2673" y="3381"/>
              <a:ext cx="1049" cy="253"/>
              <a:chOff x="2532" y="1051"/>
              <a:chExt cx="893" cy="246"/>
            </a:xfrm>
          </p:grpSpPr>
          <p:grpSp>
            <p:nvGrpSpPr>
              <p:cNvPr id="31" name="Group 2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0" name="AutoShape 2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AutoShape 2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AutoShape 2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AutoShape 2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3" name="AutoShape 3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AutoShape 3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AutoShape 3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AutoShape 3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4" name="Group 35"/>
          <p:cNvGrpSpPr>
            <a:grpSpLocks/>
          </p:cNvGrpSpPr>
          <p:nvPr/>
        </p:nvGrpSpPr>
        <p:grpSpPr bwMode="auto">
          <a:xfrm>
            <a:off x="1041790" y="3243043"/>
            <a:ext cx="1905000" cy="2438400"/>
            <a:chOff x="2304" y="2496"/>
            <a:chExt cx="1200" cy="1536"/>
          </a:xfrm>
        </p:grpSpPr>
        <p:pic>
          <p:nvPicPr>
            <p:cNvPr id="45" name="Picture 36" descr="circuler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14" y="2544"/>
              <a:ext cx="1182" cy="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Oval 37"/>
            <p:cNvSpPr>
              <a:spLocks noChangeArrowheads="1"/>
            </p:cNvSpPr>
            <p:nvPr/>
          </p:nvSpPr>
          <p:spPr bwMode="gray">
            <a:xfrm>
              <a:off x="2314" y="2544"/>
              <a:ext cx="1190" cy="1199"/>
            </a:xfrm>
            <a:prstGeom prst="ellipse">
              <a:avLst/>
            </a:prstGeom>
            <a:solidFill>
              <a:srgbClr val="4792D7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pic>
          <p:nvPicPr>
            <p:cNvPr id="47" name="Picture 38" descr="light_shadow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/>
            <a:stretch>
              <a:fillRect/>
            </a:stretch>
          </p:blipFill>
          <p:spPr bwMode="gray">
            <a:xfrm>
              <a:off x="2304" y="2496"/>
              <a:ext cx="871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" name="Group 39"/>
            <p:cNvGrpSpPr>
              <a:grpSpLocks/>
            </p:cNvGrpSpPr>
            <p:nvPr/>
          </p:nvGrpSpPr>
          <p:grpSpPr bwMode="auto">
            <a:xfrm rot="-3733502" flipH="1" flipV="1">
              <a:off x="2673" y="3381"/>
              <a:ext cx="1049" cy="253"/>
              <a:chOff x="2532" y="1051"/>
              <a:chExt cx="893" cy="246"/>
            </a:xfrm>
          </p:grpSpPr>
          <p:grpSp>
            <p:nvGrpSpPr>
              <p:cNvPr id="49" name="Group 4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5" name="AutoShape 4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AutoShape 4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AutoShape 4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AutoShape 4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4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51" name="AutoShape 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AutoShape 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AutoShape 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AutoShape 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9" name="Group 50"/>
          <p:cNvGrpSpPr>
            <a:grpSpLocks/>
          </p:cNvGrpSpPr>
          <p:nvPr/>
        </p:nvGrpSpPr>
        <p:grpSpPr bwMode="auto">
          <a:xfrm>
            <a:off x="6328165" y="3243043"/>
            <a:ext cx="1905000" cy="2438400"/>
            <a:chOff x="2304" y="2496"/>
            <a:chExt cx="1200" cy="1536"/>
          </a:xfrm>
        </p:grpSpPr>
        <p:pic>
          <p:nvPicPr>
            <p:cNvPr id="60" name="Picture 51" descr="circuler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14" y="2544"/>
              <a:ext cx="1182" cy="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Oval 52"/>
            <p:cNvSpPr>
              <a:spLocks noChangeArrowheads="1"/>
            </p:cNvSpPr>
            <p:nvPr/>
          </p:nvSpPr>
          <p:spPr bwMode="gray">
            <a:xfrm>
              <a:off x="2314" y="2544"/>
              <a:ext cx="1190" cy="1199"/>
            </a:xfrm>
            <a:prstGeom prst="ellipse">
              <a:avLst/>
            </a:prstGeom>
            <a:solidFill>
              <a:srgbClr val="8CB92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pic>
          <p:nvPicPr>
            <p:cNvPr id="62" name="Picture 53" descr="light_shadow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/>
            <a:stretch>
              <a:fillRect/>
            </a:stretch>
          </p:blipFill>
          <p:spPr bwMode="gray">
            <a:xfrm>
              <a:off x="2304" y="2496"/>
              <a:ext cx="871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Group 54"/>
            <p:cNvGrpSpPr>
              <a:grpSpLocks/>
            </p:cNvGrpSpPr>
            <p:nvPr/>
          </p:nvGrpSpPr>
          <p:grpSpPr bwMode="auto">
            <a:xfrm rot="-3733502" flipH="1" flipV="1">
              <a:off x="2673" y="3381"/>
              <a:ext cx="1049" cy="253"/>
              <a:chOff x="2532" y="1051"/>
              <a:chExt cx="893" cy="246"/>
            </a:xfrm>
          </p:grpSpPr>
          <p:grpSp>
            <p:nvGrpSpPr>
              <p:cNvPr id="64" name="Group 5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0" name="AutoShape 5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AutoShape 5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AutoShape 5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AutoShape 5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Group 6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66" name="AutoShape 6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AutoShape 6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8" name="AutoShape 6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AutoShape 6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34" y="3340889"/>
            <a:ext cx="1941405" cy="1836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155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31" y="3330732"/>
            <a:ext cx="1932544" cy="19346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155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52" y="3344649"/>
            <a:ext cx="1976548" cy="1920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648284" y="2076044"/>
            <a:ext cx="6022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Imágenes del </a:t>
            </a:r>
            <a:r>
              <a:rPr lang="es-ES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Laboratorio de UTN FR La Rioja</a:t>
            </a:r>
            <a:endParaRPr lang="es-ES" sz="4000" dirty="0"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13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09320"/>
            <a:ext cx="915373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2731" y="1018980"/>
            <a:ext cx="8255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EVALUACIÓN DEL RIESGO Y DETERMINAR EL NIVEL DE PROTECCIÓN: 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4" descr="Resultado de imagen para pizarra blanc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20" b="93309" l="5744" r="95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3" t="8712" r="6868" b="8783"/>
          <a:stretch/>
        </p:blipFill>
        <p:spPr bwMode="auto">
          <a:xfrm>
            <a:off x="1030514" y="1611086"/>
            <a:ext cx="6659837" cy="4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08" y="1857648"/>
            <a:ext cx="12763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160868" y="196825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Donde 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80" y="1994689"/>
            <a:ext cx="19335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85890"/>
            <a:ext cx="3623358" cy="57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23" y="3215819"/>
            <a:ext cx="1704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39" y="3643307"/>
            <a:ext cx="4865448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24" y="5085184"/>
            <a:ext cx="3771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0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487078"/>
            <a:ext cx="9153738" cy="37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2731" y="1018980"/>
            <a:ext cx="8255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EVALUACIÓN DEL RIESGO Y DETERMINAR EL NIVEL DE PROTECCIÓN: 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4" descr="Resultado de imagen para pizarra blanc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20" b="93309" l="5744" r="95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3" t="8712" r="6868" b="8783"/>
          <a:stretch/>
        </p:blipFill>
        <p:spPr bwMode="auto">
          <a:xfrm>
            <a:off x="1403648" y="1766349"/>
            <a:ext cx="6659837" cy="4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691680" y="2044005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mbria" pitchFamily="18" charset="0"/>
              </a:rPr>
              <a:t>Una vez obtenidos los valores de </a:t>
            </a:r>
            <a:r>
              <a:rPr lang="es-ES" sz="1400" dirty="0" err="1">
                <a:latin typeface="Cambria" pitchFamily="18" charset="0"/>
              </a:rPr>
              <a:t>Nc</a:t>
            </a:r>
            <a:r>
              <a:rPr lang="es-ES" sz="1400" dirty="0">
                <a:latin typeface="Cambria" pitchFamily="18" charset="0"/>
              </a:rPr>
              <a:t> y Nd, los introducimos en el diagrama de flujo, mas precisamente en el símbolo de decisión.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87" y="2809875"/>
            <a:ext cx="1847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731078" y="3429000"/>
            <a:ext cx="5836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Cambria" pitchFamily="18" charset="0"/>
              </a:rPr>
              <a:t>Al no cumplirse la condición continuamos avanzando en el diagrama de flujo, calculamos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34" y="4072346"/>
            <a:ext cx="5690409" cy="151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5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17" grpId="0"/>
      <p:bldP spid="2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163912"/>
            <a:ext cx="9153738" cy="6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898599"/>
            <a:ext cx="43628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DISPOSITIVOS CAPTORES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Freeform 3"/>
          <p:cNvSpPr>
            <a:spLocks/>
          </p:cNvSpPr>
          <p:nvPr/>
        </p:nvSpPr>
        <p:spPr bwMode="gray">
          <a:xfrm flipH="1" flipV="1">
            <a:off x="746410" y="3964744"/>
            <a:ext cx="7607300" cy="1944687"/>
          </a:xfrm>
          <a:custGeom>
            <a:avLst/>
            <a:gdLst>
              <a:gd name="T0" fmla="*/ 3724 w 3796"/>
              <a:gd name="T1" fmla="*/ 288 h 816"/>
              <a:gd name="T2" fmla="*/ 1346 w 3796"/>
              <a:gd name="T3" fmla="*/ 290 h 816"/>
              <a:gd name="T4" fmla="*/ 1246 w 3796"/>
              <a:gd name="T5" fmla="*/ 258 h 816"/>
              <a:gd name="T6" fmla="*/ 1066 w 3796"/>
              <a:gd name="T7" fmla="*/ 79 h 816"/>
              <a:gd name="T8" fmla="*/ 923 w 3796"/>
              <a:gd name="T9" fmla="*/ 4 h 816"/>
              <a:gd name="T10" fmla="*/ 103 w 3796"/>
              <a:gd name="T11" fmla="*/ 4 h 816"/>
              <a:gd name="T12" fmla="*/ 2 w 3796"/>
              <a:gd name="T13" fmla="*/ 88 h 816"/>
              <a:gd name="T14" fmla="*/ 2 w 3796"/>
              <a:gd name="T15" fmla="*/ 729 h 816"/>
              <a:gd name="T16" fmla="*/ 103 w 3796"/>
              <a:gd name="T17" fmla="*/ 804 h 816"/>
              <a:gd name="T18" fmla="*/ 3688 w 3796"/>
              <a:gd name="T19" fmla="*/ 804 h 816"/>
              <a:gd name="T20" fmla="*/ 3790 w 3796"/>
              <a:gd name="T21" fmla="*/ 716 h 816"/>
              <a:gd name="T22" fmla="*/ 3790 w 3796"/>
              <a:gd name="T23" fmla="*/ 356 h 816"/>
              <a:gd name="T24" fmla="*/ 3724 w 3796"/>
              <a:gd name="T25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rgbClr val="AAD955"/>
              </a:gs>
              <a:gs pos="100000">
                <a:srgbClr val="AAD955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Freeform 4"/>
          <p:cNvSpPr>
            <a:spLocks/>
          </p:cNvSpPr>
          <p:nvPr/>
        </p:nvSpPr>
        <p:spPr bwMode="gray">
          <a:xfrm>
            <a:off x="732122" y="1794631"/>
            <a:ext cx="7607300" cy="2117725"/>
          </a:xfrm>
          <a:custGeom>
            <a:avLst/>
            <a:gdLst>
              <a:gd name="T0" fmla="*/ 3724 w 3796"/>
              <a:gd name="T1" fmla="*/ 288 h 816"/>
              <a:gd name="T2" fmla="*/ 1346 w 3796"/>
              <a:gd name="T3" fmla="*/ 290 h 816"/>
              <a:gd name="T4" fmla="*/ 1246 w 3796"/>
              <a:gd name="T5" fmla="*/ 258 h 816"/>
              <a:gd name="T6" fmla="*/ 1066 w 3796"/>
              <a:gd name="T7" fmla="*/ 79 h 816"/>
              <a:gd name="T8" fmla="*/ 923 w 3796"/>
              <a:gd name="T9" fmla="*/ 4 h 816"/>
              <a:gd name="T10" fmla="*/ 103 w 3796"/>
              <a:gd name="T11" fmla="*/ 4 h 816"/>
              <a:gd name="T12" fmla="*/ 2 w 3796"/>
              <a:gd name="T13" fmla="*/ 88 h 816"/>
              <a:gd name="T14" fmla="*/ 2 w 3796"/>
              <a:gd name="T15" fmla="*/ 729 h 816"/>
              <a:gd name="T16" fmla="*/ 103 w 3796"/>
              <a:gd name="T17" fmla="*/ 804 h 816"/>
              <a:gd name="T18" fmla="*/ 3688 w 3796"/>
              <a:gd name="T19" fmla="*/ 804 h 816"/>
              <a:gd name="T20" fmla="*/ 3790 w 3796"/>
              <a:gd name="T21" fmla="*/ 716 h 816"/>
              <a:gd name="T22" fmla="*/ 3790 w 3796"/>
              <a:gd name="T23" fmla="*/ 356 h 816"/>
              <a:gd name="T24" fmla="*/ 3724 w 3796"/>
              <a:gd name="T25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0">
                <a:srgbClr val="C7AA6F"/>
              </a:gs>
              <a:gs pos="100000">
                <a:srgbClr val="C7AA6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952785" y="3074156"/>
            <a:ext cx="1922088" cy="16398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gray">
          <a:xfrm>
            <a:off x="2458014" y="3074156"/>
            <a:ext cx="1979333" cy="16398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gray">
          <a:xfrm>
            <a:off x="4624672" y="3074156"/>
            <a:ext cx="2283758" cy="16398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gray">
          <a:xfrm>
            <a:off x="6064536" y="3074156"/>
            <a:ext cx="2044700" cy="1639888"/>
          </a:xfrm>
          <a:prstGeom prst="rect">
            <a:avLst/>
          </a:prstGeom>
          <a:gradFill rotWithShape="1">
            <a:gsLst>
              <a:gs pos="0">
                <a:srgbClr val="DAE9FA">
                  <a:gamma/>
                  <a:tint val="0"/>
                  <a:invGamma/>
                </a:srgbClr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white">
          <a:xfrm>
            <a:off x="577777" y="1794631"/>
            <a:ext cx="2504888" cy="776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400" b="1" i="1" dirty="0" smtClean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Conductores Mallados sobre planta de techo</a:t>
            </a:r>
            <a:endParaRPr lang="en-US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white">
          <a:xfrm>
            <a:off x="6120097" y="4999793"/>
            <a:ext cx="2233613" cy="92352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Vista de conductores Mallados sobre fachada Frontal.</a:t>
            </a:r>
          </a:p>
        </p:txBody>
      </p:sp>
      <p:cxnSp>
        <p:nvCxnSpPr>
          <p:cNvPr id="19" name="AutoShape 13"/>
          <p:cNvCxnSpPr>
            <a:cxnSpLocks noChangeShapeType="1"/>
            <a:stCxn id="11" idx="0"/>
          </p:cNvCxnSpPr>
          <p:nvPr/>
        </p:nvCxnSpPr>
        <p:spPr bwMode="gray">
          <a:xfrm rot="5400000" flipH="1" flipV="1">
            <a:off x="3037149" y="1665088"/>
            <a:ext cx="285749" cy="2532389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AutoShape 14"/>
          <p:cNvCxnSpPr>
            <a:cxnSpLocks noChangeShapeType="1"/>
            <a:stCxn id="16" idx="0"/>
          </p:cNvCxnSpPr>
          <p:nvPr/>
        </p:nvCxnSpPr>
        <p:spPr bwMode="gray">
          <a:xfrm rot="16200000" flipV="1">
            <a:off x="5623678" y="1610948"/>
            <a:ext cx="285748" cy="2640668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AutoShape 15"/>
          <p:cNvCxnSpPr>
            <a:cxnSpLocks noChangeShapeType="1"/>
            <a:stCxn id="11" idx="2"/>
            <a:endCxn id="12" idx="2"/>
          </p:cNvCxnSpPr>
          <p:nvPr/>
        </p:nvCxnSpPr>
        <p:spPr bwMode="gray">
          <a:xfrm rot="16200000" flipH="1">
            <a:off x="2680755" y="3947118"/>
            <a:ext cx="12700" cy="1533852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AutoShape 16"/>
          <p:cNvCxnSpPr>
            <a:cxnSpLocks noChangeShapeType="1"/>
            <a:stCxn id="13" idx="2"/>
            <a:endCxn id="16" idx="2"/>
          </p:cNvCxnSpPr>
          <p:nvPr/>
        </p:nvCxnSpPr>
        <p:spPr bwMode="gray">
          <a:xfrm rot="16200000" flipH="1">
            <a:off x="6426718" y="4053876"/>
            <a:ext cx="12700" cy="1320335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47" y="3074158"/>
            <a:ext cx="2165715" cy="163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9"/>
          <a:stretch>
            <a:fillRect/>
          </a:stretch>
        </p:blipFill>
        <p:spPr bwMode="auto">
          <a:xfrm>
            <a:off x="4788024" y="3232975"/>
            <a:ext cx="3252949" cy="14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330" y="6163912"/>
            <a:ext cx="9095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Cambria" pitchFamily="18" charset="0"/>
              </a:rPr>
              <a:t>Para la instalación de las mallas se tendrá en cuenta el nivel de protección I, con una distancia entre conductores paralelos de 5m.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190512" y="1550647"/>
            <a:ext cx="5773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Conductores Mallados sobre el techo, mallados y horizontales: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9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/>
      <p:bldP spid="18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510956"/>
            <a:ext cx="9153738" cy="3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29376"/>
            <a:ext cx="4913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BARRAS CAPTORAS VERTICALES: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ltGray">
          <a:xfrm>
            <a:off x="3632200" y="4581129"/>
            <a:ext cx="5188271" cy="1406922"/>
          </a:xfrm>
          <a:prstGeom prst="roundRect">
            <a:avLst>
              <a:gd name="adj" fmla="val 16667"/>
            </a:avLst>
          </a:prstGeom>
          <a:solidFill>
            <a:srgbClr val="E3D9D3"/>
          </a:solidFill>
          <a:ln w="57150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Freeform 4"/>
          <p:cNvSpPr>
            <a:spLocks/>
          </p:cNvSpPr>
          <p:nvPr/>
        </p:nvSpPr>
        <p:spPr bwMode="gray">
          <a:xfrm>
            <a:off x="971550" y="2919413"/>
            <a:ext cx="1900238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E3D9D3">
                  <a:alpha val="0"/>
                </a:srgb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Freeform 5"/>
          <p:cNvSpPr>
            <a:spLocks/>
          </p:cNvSpPr>
          <p:nvPr/>
        </p:nvSpPr>
        <p:spPr bwMode="gray">
          <a:xfrm>
            <a:off x="2890838" y="2854325"/>
            <a:ext cx="366712" cy="1562100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rgbClr val="E3D9D3">
                  <a:alpha val="0"/>
                </a:srgb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Freeform 6"/>
          <p:cNvSpPr>
            <a:spLocks/>
          </p:cNvSpPr>
          <p:nvPr/>
        </p:nvSpPr>
        <p:spPr bwMode="gray">
          <a:xfrm flipH="1">
            <a:off x="3290888" y="2919413"/>
            <a:ext cx="1900237" cy="137636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E3D9D3">
                  <a:alpha val="0"/>
                </a:srgb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251520" y="1720850"/>
            <a:ext cx="2620268" cy="1886744"/>
            <a:chOff x="4320" y="1152"/>
            <a:chExt cx="414" cy="402"/>
          </a:xfrm>
        </p:grpSpPr>
        <p:sp>
          <p:nvSpPr>
            <p:cNvPr id="49" name="AutoShape 8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5E87CA"/>
                </a:gs>
                <a:gs pos="100000">
                  <a:srgbClr val="5E87CA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5E87CA">
                    <a:gamma/>
                    <a:tint val="48627"/>
                    <a:invGamma/>
                  </a:srgbClr>
                </a:gs>
                <a:gs pos="50000">
                  <a:srgbClr val="5E87CA">
                    <a:alpha val="0"/>
                  </a:srgbClr>
                </a:gs>
                <a:gs pos="100000">
                  <a:srgbClr val="5E87CA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3127375" y="1730374"/>
            <a:ext cx="2740769" cy="1986657"/>
            <a:chOff x="4320" y="1152"/>
            <a:chExt cx="414" cy="402"/>
          </a:xfrm>
        </p:grpSpPr>
        <p:sp>
          <p:nvSpPr>
            <p:cNvPr id="56" name="AutoShape 15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5DB648"/>
                </a:gs>
                <a:gs pos="100000">
                  <a:srgbClr val="5DB648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5DB648">
                    <a:gamma/>
                    <a:tint val="48627"/>
                    <a:invGamma/>
                  </a:srgbClr>
                </a:gs>
                <a:gs pos="50000">
                  <a:srgbClr val="5DB648">
                    <a:alpha val="0"/>
                  </a:srgbClr>
                </a:gs>
                <a:gs pos="100000">
                  <a:srgbClr val="5DB648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4042460" y="4745981"/>
            <a:ext cx="4585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hangingPunct="0">
              <a:buClr>
                <a:srgbClr val="D7181F"/>
              </a:buClr>
            </a:pPr>
            <a:r>
              <a:rPr lang="es-ES" sz="1600" dirty="0" smtClean="0">
                <a:latin typeface="Cambria" pitchFamily="18" charset="0"/>
              </a:rPr>
              <a:t>se </a:t>
            </a:r>
            <a:r>
              <a:rPr lang="es-ES" sz="1600" dirty="0">
                <a:latin typeface="Cambria" pitchFamily="18" charset="0"/>
              </a:rPr>
              <a:t>utilizaran dos barras captoras verticales de 5m con respecto a la estructura, que aportan un ángulo de protección de 60º aproximadamente  con respecto al cuadro del nivel de protección I.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62" name="Picture 21" descr="YG_circl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427538"/>
            <a:ext cx="19367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5" y="1961015"/>
            <a:ext cx="2467978" cy="13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81" y="1815902"/>
            <a:ext cx="2628963" cy="179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2533490" y="183143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ambria" pitchFamily="18" charset="0"/>
              </a:rPr>
              <a:t>A</a:t>
            </a:r>
            <a:endParaRPr lang="es-ES" b="1" dirty="0">
              <a:latin typeface="Cambria" pitchFamily="18" charset="0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5100748" y="2546793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ambria" pitchFamily="18" charset="0"/>
              </a:rPr>
              <a:t>B</a:t>
            </a:r>
            <a:endParaRPr lang="es-ES" b="1" dirty="0">
              <a:latin typeface="Cambria" pitchFamily="18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065514" y="1892321"/>
            <a:ext cx="25959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s-ES" sz="1400" dirty="0">
                <a:latin typeface="Cambria" pitchFamily="18" charset="0"/>
              </a:rPr>
              <a:t>Puntas captoras verticales sobre fachada frontal</a:t>
            </a:r>
          </a:p>
          <a:p>
            <a:pPr marL="342900" indent="-342900">
              <a:buFont typeface="+mj-lt"/>
              <a:buAutoNum type="alphaUcPeriod"/>
            </a:pPr>
            <a:r>
              <a:rPr lang="es-AR" sz="1400" dirty="0">
                <a:latin typeface="Cambria" pitchFamily="18" charset="0"/>
              </a:rPr>
              <a:t>Ubicación de puntas captoras verticales sobre planta de techo. </a:t>
            </a:r>
            <a:endParaRPr lang="es-ES" sz="1400" dirty="0">
              <a:latin typeface="Cambria" pitchFamily="18" charset="0"/>
            </a:endParaRPr>
          </a:p>
        </p:txBody>
      </p:sp>
      <p:sp>
        <p:nvSpPr>
          <p:cNvPr id="4096" name="4095 Rectángulo"/>
          <p:cNvSpPr/>
          <p:nvPr/>
        </p:nvSpPr>
        <p:spPr>
          <a:xfrm>
            <a:off x="404871" y="4141886"/>
            <a:ext cx="2307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Cambria" pitchFamily="18" charset="0"/>
              </a:rPr>
              <a:t>En este caso aplicaremos el </a:t>
            </a:r>
            <a:endParaRPr lang="es-ES" sz="1400" dirty="0"/>
          </a:p>
        </p:txBody>
      </p:sp>
      <p:sp>
        <p:nvSpPr>
          <p:cNvPr id="4097" name="4096 Rectángulo"/>
          <p:cNvSpPr/>
          <p:nvPr/>
        </p:nvSpPr>
        <p:spPr>
          <a:xfrm>
            <a:off x="2543014" y="4938236"/>
            <a:ext cx="1233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i="1" dirty="0">
                <a:latin typeface="Cambria" pitchFamily="18" charset="0"/>
              </a:rPr>
              <a:t>método del ángulo de protección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9559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44" grpId="0" animBg="1"/>
      <p:bldP spid="45" grpId="0" animBg="1"/>
      <p:bldP spid="46" grpId="0" animBg="1"/>
      <p:bldP spid="47" grpId="0" animBg="1"/>
      <p:bldP spid="60" grpId="0"/>
      <p:bldP spid="67" grpId="0"/>
      <p:bldP spid="68" grpId="0"/>
      <p:bldP spid="23" grpId="0"/>
      <p:bldP spid="4096" grpId="0"/>
      <p:bldP spid="40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510956"/>
            <a:ext cx="9153738" cy="3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29376"/>
            <a:ext cx="4913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BARRAS CAPTORAS VERTICALES: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. 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blackGray">
          <a:xfrm rot="18137677" flipH="1" flipV="1">
            <a:off x="1908605" y="2782265"/>
            <a:ext cx="993040" cy="732574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blackGray">
          <a:xfrm rot="15063818" flipH="1" flipV="1">
            <a:off x="6023233" y="2809162"/>
            <a:ext cx="993040" cy="732574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596860" y="1768793"/>
            <a:ext cx="7575540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dirty="0">
                <a:latin typeface="Cambria" pitchFamily="18" charset="0"/>
              </a:rPr>
              <a:t>En la sig. figura  aplicamos el método de la </a:t>
            </a:r>
            <a:r>
              <a:rPr lang="es-ES" sz="1600" b="1" i="1" dirty="0">
                <a:latin typeface="Cambria" pitchFamily="18" charset="0"/>
              </a:rPr>
              <a:t>esfera rodante</a:t>
            </a:r>
            <a:r>
              <a:rPr lang="es-ES" sz="1600" dirty="0">
                <a:latin typeface="Cambria" pitchFamily="18" charset="0"/>
              </a:rPr>
              <a:t>, se tendrá en cuenta la tabla y el nivel de protección I, quien establece una esfera rodante de R=20m, con puntas de 0.50m y distanciadas entre si unos 6m.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>
            <a:fillRect/>
          </a:stretch>
        </p:blipFill>
        <p:spPr bwMode="auto">
          <a:xfrm>
            <a:off x="446404" y="3645025"/>
            <a:ext cx="3736990" cy="2070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3"/>
            </a:solidFill>
            <a:miter lim="800000"/>
            <a:headEnd/>
            <a:tailEnd/>
          </a:ln>
          <a:effectLst/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17" y="3715343"/>
            <a:ext cx="2575436" cy="2089773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6491" y="5805116"/>
            <a:ext cx="3738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latin typeface="Cambria" pitchFamily="18" charset="0"/>
              </a:rPr>
              <a:t>Aplicación del método de la esfera rodante.</a:t>
            </a:r>
            <a:endParaRPr lang="es-ES" sz="1400" dirty="0">
              <a:latin typeface="Cambria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65599" y="594686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b="1" dirty="0">
                <a:latin typeface="Cambria" pitchFamily="18" charset="0"/>
              </a:rPr>
              <a:t>Vista de puntas captoras sobre planta de techo.</a:t>
            </a:r>
          </a:p>
        </p:txBody>
      </p:sp>
    </p:spTree>
    <p:extLst>
      <p:ext uri="{BB962C8B-B14F-4D97-AF65-F5344CB8AC3E}">
        <p14:creationId xmlns:p14="http://schemas.microsoft.com/office/powerpoint/2010/main" val="7857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27" grpId="0" animBg="1"/>
      <p:bldP spid="28" grpId="0" animBg="1"/>
      <p:bldP spid="2" grpId="0" animBg="1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8599"/>
            <a:ext cx="4913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BARRAS CAPTORAS VERTICALES: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2838450" y="2173288"/>
            <a:ext cx="4991100" cy="1303337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rgbClr val="AAD95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2847975" y="3546475"/>
            <a:ext cx="4991100" cy="1327150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rgbClr val="C7AA6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gray">
          <a:xfrm>
            <a:off x="2076450" y="1651000"/>
            <a:ext cx="2438400" cy="1785938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rgbClr val="AAD955">
                  <a:gamma/>
                  <a:shade val="66275"/>
                  <a:invGamma/>
                </a:srgbClr>
              </a:gs>
              <a:gs pos="100000">
                <a:srgbClr val="AAD955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AAD955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gray">
          <a:xfrm>
            <a:off x="1476375" y="3032125"/>
            <a:ext cx="2438400" cy="1785938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rgbClr val="C7AA6F">
                  <a:gamma/>
                  <a:shade val="56078"/>
                  <a:invGamma/>
                </a:srgbClr>
              </a:gs>
              <a:gs pos="100000">
                <a:srgbClr val="C7AA6F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7AA6F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gray">
          <a:xfrm>
            <a:off x="2166938" y="4941888"/>
            <a:ext cx="5662612" cy="1316037"/>
          </a:xfrm>
          <a:prstGeom prst="roundRect">
            <a:avLst>
              <a:gd name="adj" fmla="val 9144"/>
            </a:avLst>
          </a:prstGeom>
          <a:solidFill>
            <a:srgbClr val="F8F8F8"/>
          </a:solidFill>
          <a:ln w="28575">
            <a:solidFill>
              <a:srgbClr val="5598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gray">
          <a:xfrm>
            <a:off x="895350" y="4421188"/>
            <a:ext cx="2438400" cy="1785937"/>
          </a:xfrm>
          <a:prstGeom prst="upArrow">
            <a:avLst>
              <a:gd name="adj1" fmla="val 50000"/>
              <a:gd name="adj2" fmla="val 18667"/>
            </a:avLst>
          </a:prstGeom>
          <a:gradFill rotWithShape="1">
            <a:gsLst>
              <a:gs pos="0">
                <a:srgbClr val="5598CF">
                  <a:gamma/>
                  <a:shade val="57255"/>
                  <a:invGamma/>
                </a:srgbClr>
              </a:gs>
              <a:gs pos="100000">
                <a:srgbClr val="5598CF"/>
              </a:gs>
            </a:gsLst>
            <a:lin ang="18900000" scaled="1"/>
          </a:gradFill>
          <a:ln>
            <a:noFill/>
          </a:ln>
          <a:effectLst/>
          <a:scene3d>
            <a:camera prst="legacyPerspectiveBottom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5598CF"/>
            </a:extrusionClr>
          </a:sp3d>
          <a:extLst>
            <a:ext uri="{91240B29-F687-4F45-9708-019B960494DF}">
              <a14:hiddenLine xmlns:a14="http://schemas.microsoft.com/office/drawing/2010/main" w="1905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26" y="2262469"/>
            <a:ext cx="3629025" cy="11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750911" y="1831796"/>
            <a:ext cx="1163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Vista de posición de mástiles para alambres captores aéreos.</a:t>
            </a:r>
            <a:endParaRPr lang="es-E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38550"/>
            <a:ext cx="38040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166938" y="3413071"/>
            <a:ext cx="1110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Alambres captores aéreos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981501"/>
            <a:ext cx="2457425" cy="12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697646" y="4981500"/>
            <a:ext cx="997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 de techo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251520" y="6403234"/>
            <a:ext cx="8740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mbria" pitchFamily="18" charset="0"/>
              </a:rPr>
              <a:t>En este sistema se utilizaran  conductores  suspendidos sobre la estructura a proteger.</a:t>
            </a:r>
          </a:p>
        </p:txBody>
      </p:sp>
    </p:spTree>
    <p:extLst>
      <p:ext uri="{BB962C8B-B14F-4D97-AF65-F5344CB8AC3E}">
        <p14:creationId xmlns:p14="http://schemas.microsoft.com/office/powerpoint/2010/main" val="17469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/>
      <p:bldP spid="5" grpId="0"/>
      <p:bldP spid="6" grpId="0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8599"/>
            <a:ext cx="56902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DISPOSITIVOS CAPTORES NATURALES: 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285725" y="389275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821484" y="3746671"/>
            <a:ext cx="3949654" cy="1624500"/>
            <a:chOff x="2016025" y="2727000"/>
            <a:chExt cx="4994374" cy="1404000"/>
          </a:xfrm>
        </p:grpSpPr>
        <p:sp>
          <p:nvSpPr>
            <p:cNvPr id="23" name="22 Forma libre"/>
            <p:cNvSpPr/>
            <p:nvPr/>
          </p:nvSpPr>
          <p:spPr>
            <a:xfrm>
              <a:off x="5541466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24" name="23 Forma libre"/>
            <p:cNvSpPr/>
            <p:nvPr/>
          </p:nvSpPr>
          <p:spPr>
            <a:xfrm>
              <a:off x="3778746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  <p:sp>
          <p:nvSpPr>
            <p:cNvPr id="25" name="24 Forma libre"/>
            <p:cNvSpPr/>
            <p:nvPr/>
          </p:nvSpPr>
          <p:spPr>
            <a:xfrm>
              <a:off x="2016025" y="2727000"/>
              <a:ext cx="1468933" cy="1404000"/>
            </a:xfrm>
            <a:custGeom>
              <a:avLst/>
              <a:gdLst>
                <a:gd name="connsiteX0" fmla="*/ 0 w 1468933"/>
                <a:gd name="connsiteY0" fmla="*/ 0 h 1404000"/>
                <a:gd name="connsiteX1" fmla="*/ 1468933 w 1468933"/>
                <a:gd name="connsiteY1" fmla="*/ 0 h 1404000"/>
                <a:gd name="connsiteX2" fmla="*/ 1468933 w 1468933"/>
                <a:gd name="connsiteY2" fmla="*/ 1404000 h 1404000"/>
                <a:gd name="connsiteX3" fmla="*/ 0 w 1468933"/>
                <a:gd name="connsiteY3" fmla="*/ 1404000 h 1404000"/>
                <a:gd name="connsiteX4" fmla="*/ 0 w 1468933"/>
                <a:gd name="connsiteY4" fmla="*/ 0 h 140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933" h="1404000">
                  <a:moveTo>
                    <a:pt x="0" y="0"/>
                  </a:moveTo>
                  <a:lnTo>
                    <a:pt x="1468933" y="0"/>
                  </a:lnTo>
                  <a:lnTo>
                    <a:pt x="1468933" y="1404000"/>
                  </a:lnTo>
                  <a:lnTo>
                    <a:pt x="0" y="140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6240" rIns="0" bIns="39624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900" kern="1200"/>
            </a:p>
          </p:txBody>
        </p:sp>
      </p:grpSp>
      <p:sp>
        <p:nvSpPr>
          <p:cNvPr id="32" name="AutoShape 3"/>
          <p:cNvSpPr>
            <a:spLocks noChangeArrowheads="1"/>
          </p:cNvSpPr>
          <p:nvPr/>
        </p:nvSpPr>
        <p:spPr bwMode="gray">
          <a:xfrm>
            <a:off x="5389897" y="2536131"/>
            <a:ext cx="3275012" cy="3269339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5598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5453397" y="2627734"/>
            <a:ext cx="3107156" cy="3101536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rgbClr val="5598CF">
                  <a:gamma/>
                  <a:tint val="38039"/>
                  <a:invGamma/>
                </a:srgbClr>
              </a:gs>
              <a:gs pos="100000">
                <a:srgbClr val="5598CF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gray">
          <a:xfrm>
            <a:off x="583937" y="2714468"/>
            <a:ext cx="3134322" cy="2959711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AAD95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blackGray">
          <a:xfrm rot="10806395" flipH="1" flipV="1">
            <a:off x="3800809" y="3507242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34"/>
          <p:cNvSpPr>
            <a:spLocks noChangeArrowheads="1"/>
          </p:cNvSpPr>
          <p:nvPr/>
        </p:nvSpPr>
        <p:spPr bwMode="blackGray">
          <a:xfrm rot="10793605" flipV="1">
            <a:off x="3769059" y="4112079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5598CF">
                  <a:gamma/>
                  <a:tint val="0"/>
                  <a:invGamma/>
                  <a:alpha val="0"/>
                </a:srgbClr>
              </a:gs>
              <a:gs pos="100000">
                <a:srgbClr val="5598C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663909" y="2794854"/>
            <a:ext cx="2973677" cy="2842813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rgbClr val="9AC44C">
                  <a:tint val="50000"/>
                  <a:satMod val="300000"/>
                </a:srgbClr>
              </a:gs>
              <a:gs pos="35000">
                <a:srgbClr val="9AC44C">
                  <a:tint val="37000"/>
                  <a:satMod val="300000"/>
                </a:srgbClr>
              </a:gs>
              <a:gs pos="100000">
                <a:srgbClr val="9AC44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AC44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889988" y="2864710"/>
            <a:ext cx="256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itchFamily="18" charset="0"/>
              </a:rPr>
              <a:t>Dispositivos captores naturales en fachada frontal</a:t>
            </a:r>
            <a:endParaRPr lang="es-ES" sz="1600" dirty="0">
              <a:latin typeface="Cambria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587525" y="2627734"/>
            <a:ext cx="2838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itchFamily="18" charset="0"/>
              </a:rPr>
              <a:t>Dispositivo captor sobre planta de techo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>
            <a:fillRect/>
          </a:stretch>
        </p:blipFill>
        <p:spPr bwMode="auto">
          <a:xfrm>
            <a:off x="806052" y="3725462"/>
            <a:ext cx="2733175" cy="17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80209"/>
            <a:ext cx="2664296" cy="22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1811" y="1700808"/>
            <a:ext cx="8004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mbria" pitchFamily="18" charset="0"/>
              </a:rPr>
              <a:t>Teniendo en cuenta las características de la estructura a proteger, se podría utilizar el techo como dispositivo captor natural.</a:t>
            </a:r>
          </a:p>
        </p:txBody>
      </p:sp>
    </p:spTree>
    <p:extLst>
      <p:ext uri="{BB962C8B-B14F-4D97-AF65-F5344CB8AC3E}">
        <p14:creationId xmlns:p14="http://schemas.microsoft.com/office/powerpoint/2010/main" val="21512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2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/>
      <p:bldP spid="4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921593"/>
            <a:ext cx="2311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JUSTIFICACION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20 Forma libre"/>
          <p:cNvSpPr/>
          <p:nvPr/>
        </p:nvSpPr>
        <p:spPr>
          <a:xfrm>
            <a:off x="3569838" y="3648845"/>
            <a:ext cx="2039977" cy="2571708"/>
          </a:xfrm>
          <a:custGeom>
            <a:avLst/>
            <a:gdLst>
              <a:gd name="connsiteX0" fmla="*/ 209176 w 1992153"/>
              <a:gd name="connsiteY0" fmla="*/ 0 h 2598419"/>
              <a:gd name="connsiteX1" fmla="*/ 1782977 w 1992153"/>
              <a:gd name="connsiteY1" fmla="*/ 0 h 2598419"/>
              <a:gd name="connsiteX2" fmla="*/ 1992153 w 1992153"/>
              <a:gd name="connsiteY2" fmla="*/ 209176 h 2598419"/>
              <a:gd name="connsiteX3" fmla="*/ 1992153 w 1992153"/>
              <a:gd name="connsiteY3" fmla="*/ 2598419 h 2598419"/>
              <a:gd name="connsiteX4" fmla="*/ 1992153 w 1992153"/>
              <a:gd name="connsiteY4" fmla="*/ 2598419 h 2598419"/>
              <a:gd name="connsiteX5" fmla="*/ 0 w 1992153"/>
              <a:gd name="connsiteY5" fmla="*/ 2598419 h 2598419"/>
              <a:gd name="connsiteX6" fmla="*/ 0 w 1992153"/>
              <a:gd name="connsiteY6" fmla="*/ 2598419 h 2598419"/>
              <a:gd name="connsiteX7" fmla="*/ 0 w 1992153"/>
              <a:gd name="connsiteY7" fmla="*/ 209176 h 2598419"/>
              <a:gd name="connsiteX8" fmla="*/ 209176 w 1992153"/>
              <a:gd name="connsiteY8" fmla="*/ 0 h 259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153" h="2598419">
                <a:moveTo>
                  <a:pt x="1782977" y="2598419"/>
                </a:moveTo>
                <a:lnTo>
                  <a:pt x="209176" y="2598419"/>
                </a:lnTo>
                <a:cubicBezTo>
                  <a:pt x="93651" y="2598419"/>
                  <a:pt x="0" y="2504768"/>
                  <a:pt x="0" y="2389243"/>
                </a:cubicBezTo>
                <a:lnTo>
                  <a:pt x="0" y="0"/>
                </a:lnTo>
                <a:lnTo>
                  <a:pt x="0" y="0"/>
                </a:lnTo>
                <a:lnTo>
                  <a:pt x="1992153" y="0"/>
                </a:lnTo>
                <a:lnTo>
                  <a:pt x="1992153" y="0"/>
                </a:lnTo>
                <a:lnTo>
                  <a:pt x="1992153" y="2389243"/>
                </a:lnTo>
                <a:cubicBezTo>
                  <a:pt x="1992153" y="2504768"/>
                  <a:pt x="1898502" y="2598419"/>
                  <a:pt x="1782977" y="2598419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298" tIns="256032" rIns="317298" bIns="317298" numCol="1" spcCol="1270" anchor="t" anchorCtr="0">
            <a:no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endParaRPr lang="en-US" sz="13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22 Forma libre"/>
          <p:cNvSpPr/>
          <p:nvPr/>
        </p:nvSpPr>
        <p:spPr>
          <a:xfrm>
            <a:off x="1387179" y="3648844"/>
            <a:ext cx="1992153" cy="2571709"/>
          </a:xfrm>
          <a:custGeom>
            <a:avLst/>
            <a:gdLst>
              <a:gd name="connsiteX0" fmla="*/ 209176 w 1992153"/>
              <a:gd name="connsiteY0" fmla="*/ 0 h 2598419"/>
              <a:gd name="connsiteX1" fmla="*/ 1782977 w 1992153"/>
              <a:gd name="connsiteY1" fmla="*/ 0 h 2598419"/>
              <a:gd name="connsiteX2" fmla="*/ 1992153 w 1992153"/>
              <a:gd name="connsiteY2" fmla="*/ 209176 h 2598419"/>
              <a:gd name="connsiteX3" fmla="*/ 1992153 w 1992153"/>
              <a:gd name="connsiteY3" fmla="*/ 2598419 h 2598419"/>
              <a:gd name="connsiteX4" fmla="*/ 1992153 w 1992153"/>
              <a:gd name="connsiteY4" fmla="*/ 2598419 h 2598419"/>
              <a:gd name="connsiteX5" fmla="*/ 0 w 1992153"/>
              <a:gd name="connsiteY5" fmla="*/ 2598419 h 2598419"/>
              <a:gd name="connsiteX6" fmla="*/ 0 w 1992153"/>
              <a:gd name="connsiteY6" fmla="*/ 2598419 h 2598419"/>
              <a:gd name="connsiteX7" fmla="*/ 0 w 1992153"/>
              <a:gd name="connsiteY7" fmla="*/ 209176 h 2598419"/>
              <a:gd name="connsiteX8" fmla="*/ 209176 w 1992153"/>
              <a:gd name="connsiteY8" fmla="*/ 0 h 259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153" h="2598419">
                <a:moveTo>
                  <a:pt x="1782977" y="2598419"/>
                </a:moveTo>
                <a:lnTo>
                  <a:pt x="209176" y="2598419"/>
                </a:lnTo>
                <a:cubicBezTo>
                  <a:pt x="93651" y="2598419"/>
                  <a:pt x="0" y="2504768"/>
                  <a:pt x="0" y="2389243"/>
                </a:cubicBezTo>
                <a:lnTo>
                  <a:pt x="0" y="0"/>
                </a:lnTo>
                <a:lnTo>
                  <a:pt x="0" y="0"/>
                </a:lnTo>
                <a:lnTo>
                  <a:pt x="1992153" y="0"/>
                </a:lnTo>
                <a:lnTo>
                  <a:pt x="1992153" y="0"/>
                </a:lnTo>
                <a:lnTo>
                  <a:pt x="1992153" y="2389243"/>
                </a:lnTo>
                <a:cubicBezTo>
                  <a:pt x="1992153" y="2504768"/>
                  <a:pt x="1898502" y="2598419"/>
                  <a:pt x="1782977" y="2598419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298" tIns="256032" rIns="317298" bIns="317298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600" kern="1200">
              <a:solidFill>
                <a:schemeClr val="tx1"/>
              </a:solidFill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1387179" y="2027306"/>
            <a:ext cx="1992153" cy="1392937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24 Rectángulo redondeado"/>
          <p:cNvSpPr/>
          <p:nvPr/>
        </p:nvSpPr>
        <p:spPr>
          <a:xfrm>
            <a:off x="3578548" y="2027306"/>
            <a:ext cx="1992153" cy="1392937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-8272"/>
              <a:satOff val="297"/>
              <a:lumOff val="-965"/>
              <a:alphaOff val="0"/>
            </a:schemeClr>
          </a:fillRef>
          <a:effectRef idx="2">
            <a:schemeClr val="accent1">
              <a:tint val="50000"/>
              <a:hueOff val="-8272"/>
              <a:satOff val="297"/>
              <a:lumOff val="-9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25 Rectángulo redondeado"/>
          <p:cNvSpPr/>
          <p:nvPr/>
        </p:nvSpPr>
        <p:spPr>
          <a:xfrm>
            <a:off x="5769917" y="2027306"/>
            <a:ext cx="1992153" cy="1392937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-16544"/>
              <a:satOff val="594"/>
              <a:lumOff val="-1929"/>
              <a:alphaOff val="0"/>
            </a:schemeClr>
          </a:fillRef>
          <a:effectRef idx="2">
            <a:schemeClr val="accent1">
              <a:tint val="50000"/>
              <a:hueOff val="-16544"/>
              <a:satOff val="594"/>
              <a:lumOff val="-192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31 Rectángulo redondeado"/>
          <p:cNvSpPr/>
          <p:nvPr/>
        </p:nvSpPr>
        <p:spPr>
          <a:xfrm>
            <a:off x="1175014" y="1916832"/>
            <a:ext cx="6781800" cy="1732012"/>
          </a:xfrm>
          <a:prstGeom prst="roundRect">
            <a:avLst>
              <a:gd name="adj" fmla="val 1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Text Box 18"/>
          <p:cNvSpPr txBox="1">
            <a:spLocks noChangeArrowheads="1"/>
          </p:cNvSpPr>
          <p:nvPr/>
        </p:nvSpPr>
        <p:spPr bwMode="gray">
          <a:xfrm>
            <a:off x="1434510" y="4564368"/>
            <a:ext cx="1897489" cy="7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Cambria" pitchFamily="18" charset="0"/>
              </a:rPr>
              <a:t>EFECTO POR FULMINAMIENTO</a:t>
            </a:r>
            <a:endParaRPr lang="es-ES" sz="1600" b="1" dirty="0">
              <a:latin typeface="Cambria" pitchFamily="18" charset="0"/>
            </a:endParaRPr>
          </a:p>
        </p:txBody>
      </p:sp>
      <p:sp>
        <p:nvSpPr>
          <p:cNvPr id="22" name="21 Forma libre"/>
          <p:cNvSpPr/>
          <p:nvPr/>
        </p:nvSpPr>
        <p:spPr>
          <a:xfrm>
            <a:off x="5799206" y="3648843"/>
            <a:ext cx="1992154" cy="2499701"/>
          </a:xfrm>
          <a:custGeom>
            <a:avLst/>
            <a:gdLst>
              <a:gd name="connsiteX0" fmla="*/ 209176 w 1992153"/>
              <a:gd name="connsiteY0" fmla="*/ 0 h 2598419"/>
              <a:gd name="connsiteX1" fmla="*/ 1782977 w 1992153"/>
              <a:gd name="connsiteY1" fmla="*/ 0 h 2598419"/>
              <a:gd name="connsiteX2" fmla="*/ 1992153 w 1992153"/>
              <a:gd name="connsiteY2" fmla="*/ 209176 h 2598419"/>
              <a:gd name="connsiteX3" fmla="*/ 1992153 w 1992153"/>
              <a:gd name="connsiteY3" fmla="*/ 2598419 h 2598419"/>
              <a:gd name="connsiteX4" fmla="*/ 1992153 w 1992153"/>
              <a:gd name="connsiteY4" fmla="*/ 2598419 h 2598419"/>
              <a:gd name="connsiteX5" fmla="*/ 0 w 1992153"/>
              <a:gd name="connsiteY5" fmla="*/ 2598419 h 2598419"/>
              <a:gd name="connsiteX6" fmla="*/ 0 w 1992153"/>
              <a:gd name="connsiteY6" fmla="*/ 2598419 h 2598419"/>
              <a:gd name="connsiteX7" fmla="*/ 0 w 1992153"/>
              <a:gd name="connsiteY7" fmla="*/ 209176 h 2598419"/>
              <a:gd name="connsiteX8" fmla="*/ 209176 w 1992153"/>
              <a:gd name="connsiteY8" fmla="*/ 0 h 259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153" h="2598419">
                <a:moveTo>
                  <a:pt x="1782977" y="2598419"/>
                </a:moveTo>
                <a:lnTo>
                  <a:pt x="209176" y="2598419"/>
                </a:lnTo>
                <a:cubicBezTo>
                  <a:pt x="93651" y="2598419"/>
                  <a:pt x="0" y="2504768"/>
                  <a:pt x="0" y="2389243"/>
                </a:cubicBezTo>
                <a:lnTo>
                  <a:pt x="0" y="0"/>
                </a:lnTo>
                <a:lnTo>
                  <a:pt x="0" y="0"/>
                </a:lnTo>
                <a:lnTo>
                  <a:pt x="1992153" y="0"/>
                </a:lnTo>
                <a:lnTo>
                  <a:pt x="1992153" y="0"/>
                </a:lnTo>
                <a:lnTo>
                  <a:pt x="1992153" y="2389243"/>
                </a:lnTo>
                <a:cubicBezTo>
                  <a:pt x="1992153" y="2504768"/>
                  <a:pt x="1898502" y="2598419"/>
                  <a:pt x="1782977" y="259841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33874"/>
              <a:satOff val="2102"/>
              <a:lumOff val="26933"/>
              <a:alphaOff val="0"/>
            </a:schemeClr>
          </a:fillRef>
          <a:effectRef idx="2">
            <a:schemeClr val="accent1">
              <a:shade val="50000"/>
              <a:hueOff val="233874"/>
              <a:satOff val="2102"/>
              <a:lumOff val="2693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298" tIns="256033" rIns="317299" bIns="317298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600" kern="12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16" y="2088030"/>
            <a:ext cx="1897489" cy="1389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48" y="2086995"/>
            <a:ext cx="1952736" cy="139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06" y="2056389"/>
            <a:ext cx="1933575" cy="139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8"/>
          <p:cNvSpPr txBox="1">
            <a:spLocks noChangeArrowheads="1"/>
          </p:cNvSpPr>
          <p:nvPr/>
        </p:nvSpPr>
        <p:spPr bwMode="gray">
          <a:xfrm>
            <a:off x="3673212" y="4511082"/>
            <a:ext cx="18974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Cambria" pitchFamily="18" charset="0"/>
              </a:rPr>
              <a:t>TENSIÓN DE CONTACTO</a:t>
            </a:r>
            <a:endParaRPr lang="es-ES" sz="1600" b="1" dirty="0">
              <a:latin typeface="Cambria" pitchFamily="18" charset="0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gray">
          <a:xfrm>
            <a:off x="5825552" y="4564367"/>
            <a:ext cx="18974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Cambria" pitchFamily="18" charset="0"/>
              </a:rPr>
              <a:t>TENSIONES DE PASO</a:t>
            </a:r>
            <a:endParaRPr lang="es-ES" sz="1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1" grpId="0" animBg="1"/>
      <p:bldP spid="23" grpId="0" animBg="1"/>
      <p:bldP spid="27" grpId="0"/>
      <p:bldP spid="22" grpId="0" animBg="1"/>
      <p:bldP spid="36" grpId="0"/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47521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CONDUCTORES DE BAJADA: 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251520" y="6317801"/>
            <a:ext cx="8740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mbria" pitchFamily="18" charset="0"/>
              </a:rPr>
              <a:t>Para los conductores de bajada, no vamos a tener en cuenta la estructura del edificio y utilizar las esquinas de la misma para realizar las bajadas.</a:t>
            </a:r>
          </a:p>
        </p:txBody>
      </p:sp>
      <p:sp>
        <p:nvSpPr>
          <p:cNvPr id="38" name="AutoShape 3"/>
          <p:cNvSpPr>
            <a:spLocks noChangeArrowheads="1"/>
          </p:cNvSpPr>
          <p:nvPr/>
        </p:nvSpPr>
        <p:spPr bwMode="gray">
          <a:xfrm rot="5400000">
            <a:off x="631607" y="3590630"/>
            <a:ext cx="2397226" cy="2608647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FFFFF">
                  <a:gamma/>
                  <a:shade val="78824"/>
                  <a:invGamma/>
                  <a:alpha val="98000"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8824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AutoShape 7"/>
          <p:cNvSpPr>
            <a:spLocks noChangeArrowheads="1"/>
          </p:cNvSpPr>
          <p:nvPr/>
        </p:nvSpPr>
        <p:spPr bwMode="gray">
          <a:xfrm rot="5400000">
            <a:off x="3337384" y="3583497"/>
            <a:ext cx="2397224" cy="2664296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FFFFF">
                  <a:gamma/>
                  <a:shade val="78824"/>
                  <a:invGamma/>
                  <a:alpha val="98000"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8824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1"/>
          <p:cNvSpPr>
            <a:spLocks noChangeArrowheads="1"/>
          </p:cNvSpPr>
          <p:nvPr/>
        </p:nvSpPr>
        <p:spPr bwMode="gray">
          <a:xfrm rot="5400000">
            <a:off x="6083250" y="3723432"/>
            <a:ext cx="2397224" cy="2384425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FFFFF">
                  <a:gamma/>
                  <a:shade val="78824"/>
                  <a:invGamma/>
                  <a:alpha val="98000"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8824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1" name="Group 15"/>
          <p:cNvGrpSpPr>
            <a:grpSpLocks/>
          </p:cNvGrpSpPr>
          <p:nvPr/>
        </p:nvGrpSpPr>
        <p:grpSpPr bwMode="auto">
          <a:xfrm>
            <a:off x="3362325" y="1955006"/>
            <a:ext cx="2382838" cy="538163"/>
            <a:chOff x="2251" y="1126"/>
            <a:chExt cx="1501" cy="339"/>
          </a:xfrm>
        </p:grpSpPr>
        <p:sp>
          <p:nvSpPr>
            <p:cNvPr id="52" name="AutoShape 16"/>
            <p:cNvSpPr>
              <a:spLocks noChangeArrowheads="1"/>
            </p:cNvSpPr>
            <p:nvPr/>
          </p:nvSpPr>
          <p:spPr bwMode="gray">
            <a:xfrm>
              <a:off x="2251" y="1126"/>
              <a:ext cx="1501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AutoShape 17"/>
            <p:cNvSpPr>
              <a:spLocks noChangeArrowheads="1"/>
            </p:cNvSpPr>
            <p:nvPr/>
          </p:nvSpPr>
          <p:spPr bwMode="gray">
            <a:xfrm>
              <a:off x="2269" y="1145"/>
              <a:ext cx="1465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639B9">
                    <a:alpha val="89999"/>
                  </a:srgbClr>
                </a:gs>
                <a:gs pos="50000">
                  <a:srgbClr val="B639B9">
                    <a:gamma/>
                    <a:tint val="33725"/>
                    <a:invGamma/>
                  </a:srgbClr>
                </a:gs>
                <a:gs pos="100000">
                  <a:srgbClr val="B639B9">
                    <a:alpha val="89999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Rectangle 18"/>
          <p:cNvSpPr>
            <a:spLocks noChangeArrowheads="1"/>
          </p:cNvSpPr>
          <p:nvPr/>
        </p:nvSpPr>
        <p:spPr bwMode="gray">
          <a:xfrm>
            <a:off x="3716976" y="1994842"/>
            <a:ext cx="1730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Bajantes vista fachada </a:t>
            </a:r>
            <a:r>
              <a:rPr lang="es-ES" sz="1400" b="1" dirty="0" err="1"/>
              <a:t>nor</a:t>
            </a:r>
            <a:r>
              <a:rPr lang="es-ES" sz="1400" b="1" dirty="0"/>
              <a:t>-este</a:t>
            </a:r>
          </a:p>
        </p:txBody>
      </p: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6089650" y="1955006"/>
            <a:ext cx="2384425" cy="538163"/>
            <a:chOff x="3969" y="1126"/>
            <a:chExt cx="1502" cy="339"/>
          </a:xfrm>
        </p:grpSpPr>
        <p:sp>
          <p:nvSpPr>
            <p:cNvPr id="56" name="AutoShape 20"/>
            <p:cNvSpPr>
              <a:spLocks noChangeArrowheads="1"/>
            </p:cNvSpPr>
            <p:nvPr/>
          </p:nvSpPr>
          <p:spPr bwMode="gray">
            <a:xfrm>
              <a:off x="3969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AutoShape 21"/>
            <p:cNvSpPr>
              <a:spLocks noChangeArrowheads="1"/>
            </p:cNvSpPr>
            <p:nvPr/>
          </p:nvSpPr>
          <p:spPr bwMode="gray">
            <a:xfrm>
              <a:off x="3988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9C00">
                    <a:alpha val="89999"/>
                  </a:srgbClr>
                </a:gs>
                <a:gs pos="50000">
                  <a:srgbClr val="EA9C00">
                    <a:gamma/>
                    <a:tint val="33725"/>
                    <a:invGamma/>
                  </a:srgbClr>
                </a:gs>
                <a:gs pos="100000">
                  <a:srgbClr val="EA9C00">
                    <a:alpha val="89999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Rectangle 22"/>
          <p:cNvSpPr>
            <a:spLocks noChangeArrowheads="1"/>
          </p:cNvSpPr>
          <p:nvPr/>
        </p:nvSpPr>
        <p:spPr bwMode="gray">
          <a:xfrm>
            <a:off x="6151229" y="1994842"/>
            <a:ext cx="22926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Bajantes principales en vista Planta de Techo</a:t>
            </a:r>
            <a:endParaRPr lang="en-US" sz="1400" b="1" dirty="0"/>
          </a:p>
        </p:txBody>
      </p:sp>
      <p:grpSp>
        <p:nvGrpSpPr>
          <p:cNvPr id="59" name="Group 23"/>
          <p:cNvGrpSpPr>
            <a:grpSpLocks/>
          </p:cNvGrpSpPr>
          <p:nvPr/>
        </p:nvGrpSpPr>
        <p:grpSpPr bwMode="auto">
          <a:xfrm>
            <a:off x="669925" y="1955006"/>
            <a:ext cx="2384425" cy="538163"/>
            <a:chOff x="555" y="1126"/>
            <a:chExt cx="1502" cy="339"/>
          </a:xfrm>
        </p:grpSpPr>
        <p:sp>
          <p:nvSpPr>
            <p:cNvPr id="60" name="AutoShape 24"/>
            <p:cNvSpPr>
              <a:spLocks noChangeArrowheads="1"/>
            </p:cNvSpPr>
            <p:nvPr/>
          </p:nvSpPr>
          <p:spPr bwMode="gray">
            <a:xfrm>
              <a:off x="555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973B9">
                    <a:gamma/>
                    <a:shade val="36078"/>
                    <a:invGamma/>
                  </a:srgbClr>
                </a:gs>
                <a:gs pos="50000">
                  <a:srgbClr val="3973B9"/>
                </a:gs>
                <a:gs pos="100000">
                  <a:srgbClr val="3973B9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AutoShape 25"/>
            <p:cNvSpPr>
              <a:spLocks noChangeArrowheads="1"/>
            </p:cNvSpPr>
            <p:nvPr/>
          </p:nvSpPr>
          <p:spPr bwMode="gray">
            <a:xfrm>
              <a:off x="574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973B9">
                    <a:alpha val="89999"/>
                  </a:srgbClr>
                </a:gs>
                <a:gs pos="50000">
                  <a:srgbClr val="3973B9">
                    <a:gamma/>
                    <a:tint val="33725"/>
                    <a:invGamma/>
                  </a:srgbClr>
                </a:gs>
                <a:gs pos="100000">
                  <a:srgbClr val="3973B9">
                    <a:alpha val="89999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3" name="AutoShape 27"/>
          <p:cNvSpPr>
            <a:spLocks noChangeArrowheads="1"/>
          </p:cNvSpPr>
          <p:nvPr/>
        </p:nvSpPr>
        <p:spPr bwMode="gray">
          <a:xfrm flipV="1">
            <a:off x="855663" y="2529681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3973B9"/>
              </a:gs>
              <a:gs pos="100000">
                <a:srgbClr val="3973B9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AutoShape 28"/>
          <p:cNvSpPr>
            <a:spLocks noChangeArrowheads="1"/>
          </p:cNvSpPr>
          <p:nvPr/>
        </p:nvSpPr>
        <p:spPr bwMode="gray">
          <a:xfrm flipV="1">
            <a:off x="3522663" y="2529681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B639B9"/>
              </a:gs>
              <a:gs pos="100000">
                <a:srgbClr val="B639B9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AutoShape 29"/>
          <p:cNvSpPr>
            <a:spLocks noChangeArrowheads="1"/>
          </p:cNvSpPr>
          <p:nvPr/>
        </p:nvSpPr>
        <p:spPr bwMode="gray">
          <a:xfrm flipV="1">
            <a:off x="6265863" y="2529681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EA9C00"/>
              </a:gs>
              <a:gs pos="100000">
                <a:srgbClr val="EA9C00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2"/>
          <a:stretch>
            <a:fillRect/>
          </a:stretch>
        </p:blipFill>
        <p:spPr bwMode="auto">
          <a:xfrm>
            <a:off x="622590" y="4107604"/>
            <a:ext cx="2349836" cy="149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00088" y="1985169"/>
            <a:ext cx="2136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Ubicación de conductores de bajada en fachada frontal</a:t>
            </a:r>
            <a:endParaRPr lang="es-E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107964"/>
            <a:ext cx="2407554" cy="149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4060216"/>
            <a:ext cx="2033943" cy="174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9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41" grpId="0"/>
      <p:bldP spid="38" grpId="0" animBg="1"/>
      <p:bldP spid="43" grpId="0" animBg="1"/>
      <p:bldP spid="47" grpId="0" animBg="1"/>
      <p:bldP spid="54" grpId="0"/>
      <p:bldP spid="58" grpId="0"/>
      <p:bldP spid="63" grpId="0" animBg="1"/>
      <p:bldP spid="64" grpId="0" animBg="1"/>
      <p:bldP spid="65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5942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ELECTRODOS DE PUESTA A TIERRA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59"/>
            <a:ext cx="2695575" cy="1666875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3635" y="5013176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Direcciones para medición de resistividad del suelo.</a:t>
            </a:r>
            <a:endParaRPr lang="es-ES" sz="1400" dirty="0">
              <a:latin typeface="Cambr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32" y="2487506"/>
            <a:ext cx="5109939" cy="3264334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Triángulo isósceles"/>
          <p:cNvSpPr/>
          <p:nvPr/>
        </p:nvSpPr>
        <p:spPr>
          <a:xfrm rot="5564542" flipH="1" flipV="1">
            <a:off x="2869167" y="3640696"/>
            <a:ext cx="864096" cy="523399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88936" y="6418623"/>
            <a:ext cx="828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mbria" pitchFamily="18" charset="0"/>
              </a:rPr>
              <a:t>Para el SPT vamos a utilizar las dos disposiciones disponibles, del tipo A y el tipo B.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583287" y="1988840"/>
            <a:ext cx="549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mbria" pitchFamily="18" charset="0"/>
              </a:rPr>
              <a:t>Medición de resistividad especifica del terreno.</a:t>
            </a:r>
            <a:endParaRPr lang="es-E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2" grpId="0"/>
      <p:bldP spid="13" grpId="0" animBg="1"/>
      <p:bldP spid="5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47822"/>
            <a:ext cx="5942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ELECTRODOS DE PUESTA A TIERRA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6" name="1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32025"/>
            <a:ext cx="6120679" cy="4585776"/>
          </a:xfrm>
          <a:prstGeom prst="rect">
            <a:avLst/>
          </a:prstGeom>
        </p:spPr>
      </p:pic>
      <p:pic>
        <p:nvPicPr>
          <p:cNvPr id="17" name="Picture 2" descr="http://k43.kn3.net/84615C28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" y="2708919"/>
            <a:ext cx="2439686" cy="34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161557"/>
            <a:ext cx="5635376" cy="148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957847" y="3663229"/>
            <a:ext cx="2310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latin typeface="Cambria" pitchFamily="18" charset="0"/>
              </a:rPr>
              <a:t>Resistividad promedio</a:t>
            </a:r>
            <a:endParaRPr lang="es-ES" sz="1600" dirty="0">
              <a:latin typeface="Cambr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112108"/>
            <a:ext cx="3298825" cy="19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444208" y="4734170"/>
            <a:ext cx="192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Grafico Resistividad promedio – profundidad.</a:t>
            </a:r>
            <a:endParaRPr lang="es-ES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6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8599"/>
            <a:ext cx="58838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DETERMINACIÓN DE LONGITUD MÍNIMA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712913" y="1461295"/>
            <a:ext cx="5568950" cy="4823793"/>
          </a:xfrm>
          <a:prstGeom prst="diamond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Normal1" dir="t"/>
          </a:scene3d>
          <a:sp3d extrusionH="49200" prstMaterial="legacyMatte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2200512" y="3873191"/>
            <a:ext cx="2515504" cy="213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D87AA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gray">
          <a:xfrm>
            <a:off x="3200394" y="1920480"/>
            <a:ext cx="2714812" cy="17810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AC8CD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gray">
          <a:xfrm>
            <a:off x="4716017" y="3873191"/>
            <a:ext cx="2565846" cy="213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76200">
            <a:solidFill>
              <a:srgbClr val="85A3D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83" y="1997032"/>
            <a:ext cx="2284944" cy="162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47051" y="1920480"/>
            <a:ext cx="2257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itchFamily="18" charset="0"/>
              </a:rPr>
              <a:t>Longitudes mínimas de electrodos de tierra</a:t>
            </a:r>
            <a:endParaRPr lang="es-ES" sz="1600" dirty="0">
              <a:latin typeface="Cambria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01" y="4149080"/>
            <a:ext cx="2354219" cy="160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7860"/>
            <a:ext cx="2215563" cy="16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7504" y="4926573"/>
            <a:ext cx="209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Cambria" pitchFamily="18" charset="0"/>
              </a:rPr>
              <a:t>Puesta a tierra tipo A y B en fachada frontal y planta de techo.</a:t>
            </a:r>
          </a:p>
        </p:txBody>
      </p:sp>
    </p:spTree>
    <p:extLst>
      <p:ext uri="{BB962C8B-B14F-4D97-AF65-F5344CB8AC3E}">
        <p14:creationId xmlns:p14="http://schemas.microsoft.com/office/powerpoint/2010/main" val="39311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9" grpId="0" animBg="1"/>
      <p:bldP spid="10" grpId="0" animBg="1"/>
      <p:bldP spid="11" grpId="0" animBg="1"/>
      <p:bldP spid="12" grpId="0" animBg="1"/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4880" y="894232"/>
            <a:ext cx="8568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DISEÑO DE UN SPCR PARA LABORATORIO UTN FR LA RIOJA.</a:t>
            </a:r>
          </a:p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SISTEMA DE PROTECCIÓN EXTERNO (SPE):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8936" y="6317801"/>
            <a:ext cx="8431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  <a:latin typeface="Cambria" pitchFamily="18" charset="0"/>
              </a:rPr>
              <a:t>                     </a:t>
            </a:r>
            <a:endParaRPr lang="es-ES" sz="1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7" y="2060848"/>
            <a:ext cx="870488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" y="1916832"/>
            <a:ext cx="89160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9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" y="6317801"/>
            <a:ext cx="9153738" cy="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2502"/>
            <a:ext cx="6258844" cy="53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70681"/>
            <a:ext cx="87129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Cambria" pitchFamily="18" charset="0"/>
              </a:rPr>
              <a:t>SISTEMA DE PROTECCIÓN INTERNO (SPI) Y PREVENCIÓN DE RIESGOS:</a:t>
            </a:r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16" name="Grupo 42"/>
          <p:cNvGrpSpPr/>
          <p:nvPr/>
        </p:nvGrpSpPr>
        <p:grpSpPr>
          <a:xfrm>
            <a:off x="827584" y="1401569"/>
            <a:ext cx="7798436" cy="4751821"/>
            <a:chOff x="2474590" y="1288658"/>
            <a:chExt cx="6389154" cy="4751821"/>
          </a:xfrm>
        </p:grpSpPr>
        <p:cxnSp>
          <p:nvCxnSpPr>
            <p:cNvPr id="17" name="Conector recto 27"/>
            <p:cNvCxnSpPr/>
            <p:nvPr/>
          </p:nvCxnSpPr>
          <p:spPr>
            <a:xfrm flipH="1">
              <a:off x="4570722" y="1409019"/>
              <a:ext cx="936327" cy="7023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upo 26"/>
            <p:cNvGrpSpPr/>
            <p:nvPr/>
          </p:nvGrpSpPr>
          <p:grpSpPr>
            <a:xfrm>
              <a:off x="2474590" y="2040437"/>
              <a:ext cx="6389154" cy="4000042"/>
              <a:chOff x="2372254" y="1881475"/>
              <a:chExt cx="6491490" cy="4168403"/>
            </a:xfrm>
          </p:grpSpPr>
          <p:cxnSp>
            <p:nvCxnSpPr>
              <p:cNvPr id="23" name="Conector recto 19"/>
              <p:cNvCxnSpPr/>
              <p:nvPr/>
            </p:nvCxnSpPr>
            <p:spPr>
              <a:xfrm flipH="1">
                <a:off x="2933649" y="1881475"/>
                <a:ext cx="1" cy="401969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upo 25"/>
              <p:cNvGrpSpPr/>
              <p:nvPr/>
            </p:nvGrpSpPr>
            <p:grpSpPr>
              <a:xfrm>
                <a:off x="2372254" y="1881475"/>
                <a:ext cx="6491490" cy="4168403"/>
                <a:chOff x="2372254" y="1881475"/>
                <a:chExt cx="6491490" cy="4168403"/>
              </a:xfrm>
            </p:grpSpPr>
            <p:sp>
              <p:nvSpPr>
                <p:cNvPr id="25" name="AutoShape 8"/>
                <p:cNvSpPr>
                  <a:spLocks noChangeArrowheads="1"/>
                </p:cNvSpPr>
                <p:nvPr/>
              </p:nvSpPr>
              <p:spPr bwMode="gray">
                <a:xfrm>
                  <a:off x="2701686" y="5901172"/>
                  <a:ext cx="6162058" cy="1487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6" name="Conector recto 24"/>
                <p:cNvCxnSpPr/>
                <p:nvPr/>
              </p:nvCxnSpPr>
              <p:spPr>
                <a:xfrm flipH="1">
                  <a:off x="8195932" y="1881475"/>
                  <a:ext cx="1" cy="401207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AutoShape 8"/>
                <p:cNvSpPr>
                  <a:spLocks noChangeArrowheads="1"/>
                </p:cNvSpPr>
                <p:nvPr/>
              </p:nvSpPr>
              <p:spPr bwMode="gray">
                <a:xfrm>
                  <a:off x="2372254" y="1898753"/>
                  <a:ext cx="6162058" cy="1487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21" name="Conector recto 30"/>
            <p:cNvCxnSpPr/>
            <p:nvPr/>
          </p:nvCxnSpPr>
          <p:spPr>
            <a:xfrm flipH="1" flipV="1">
              <a:off x="5507048" y="1409021"/>
              <a:ext cx="813860" cy="63038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2" descr="Resultado de imagen para clavo cabeza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204" b="94286" l="68714" r="86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45" t="67873" r="13997" b="5044"/>
            <a:stretch/>
          </p:blipFill>
          <p:spPr bwMode="auto">
            <a:xfrm>
              <a:off x="5332237" y="1288658"/>
              <a:ext cx="349625" cy="34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43" y="2590463"/>
            <a:ext cx="1970344" cy="125658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90462"/>
            <a:ext cx="1716443" cy="1256589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857224" y="2849424"/>
            <a:ext cx="15958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Instalación interior de barra equipotencial.</a:t>
            </a:r>
            <a:endParaRPr lang="es-ES" sz="1400" dirty="0">
              <a:latin typeface="Cambria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43" y="4103408"/>
            <a:ext cx="16478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841" y="3972304"/>
            <a:ext cx="1187771" cy="153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86" y="4115668"/>
            <a:ext cx="22193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492361" y="5702913"/>
            <a:ext cx="6700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mbria" pitchFamily="18" charset="0"/>
              </a:rPr>
              <a:t>Sensor detector de tormentas y Carteles seguridad personal.</a:t>
            </a:r>
          </a:p>
        </p:txBody>
      </p:sp>
    </p:spTree>
    <p:extLst>
      <p:ext uri="{BB962C8B-B14F-4D97-AF65-F5344CB8AC3E}">
        <p14:creationId xmlns:p14="http://schemas.microsoft.com/office/powerpoint/2010/main" val="7013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09127"/>
            <a:ext cx="8712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OBSERVACIONES DE CAMPO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106" name="Group 3"/>
          <p:cNvGrpSpPr>
            <a:grpSpLocks/>
          </p:cNvGrpSpPr>
          <p:nvPr/>
        </p:nvGrpSpPr>
        <p:grpSpPr bwMode="auto">
          <a:xfrm>
            <a:off x="4654164" y="1877356"/>
            <a:ext cx="2244677" cy="608013"/>
            <a:chOff x="3701" y="1158"/>
            <a:chExt cx="1499" cy="383"/>
          </a:xfrm>
        </p:grpSpPr>
        <p:sp>
          <p:nvSpPr>
            <p:cNvPr id="107" name="AutoShape 4"/>
            <p:cNvSpPr>
              <a:spLocks noChangeArrowheads="1"/>
            </p:cNvSpPr>
            <p:nvPr/>
          </p:nvSpPr>
          <p:spPr bwMode="gray">
            <a:xfrm>
              <a:off x="3701" y="1162"/>
              <a:ext cx="1499" cy="37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DB648"/>
                </a:gs>
                <a:gs pos="100000">
                  <a:srgbClr val="5DB648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8" name="Picture 5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" y="1331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6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20" y="1158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0" name="Group 7"/>
          <p:cNvGrpSpPr>
            <a:grpSpLocks/>
          </p:cNvGrpSpPr>
          <p:nvPr/>
        </p:nvGrpSpPr>
        <p:grpSpPr bwMode="auto">
          <a:xfrm>
            <a:off x="2363328" y="1847988"/>
            <a:ext cx="2244676" cy="608013"/>
            <a:chOff x="2112" y="1158"/>
            <a:chExt cx="1499" cy="383"/>
          </a:xfrm>
        </p:grpSpPr>
        <p:sp>
          <p:nvSpPr>
            <p:cNvPr id="111" name="AutoShape 8"/>
            <p:cNvSpPr>
              <a:spLocks noChangeArrowheads="1"/>
            </p:cNvSpPr>
            <p:nvPr/>
          </p:nvSpPr>
          <p:spPr bwMode="gray">
            <a:xfrm>
              <a:off x="2112" y="1162"/>
              <a:ext cx="1499" cy="37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75D86"/>
                </a:gs>
                <a:gs pos="100000">
                  <a:srgbClr val="B75D86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2" name="Picture 9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" y="1331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0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36" y="1158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oup 11"/>
          <p:cNvGrpSpPr>
            <a:grpSpLocks/>
          </p:cNvGrpSpPr>
          <p:nvPr/>
        </p:nvGrpSpPr>
        <p:grpSpPr bwMode="auto">
          <a:xfrm>
            <a:off x="51593" y="1830837"/>
            <a:ext cx="2244677" cy="608013"/>
            <a:chOff x="547" y="1158"/>
            <a:chExt cx="1499" cy="383"/>
          </a:xfrm>
        </p:grpSpPr>
        <p:sp>
          <p:nvSpPr>
            <p:cNvPr id="115" name="AutoShape 12"/>
            <p:cNvSpPr>
              <a:spLocks noChangeArrowheads="1"/>
            </p:cNvSpPr>
            <p:nvPr/>
          </p:nvSpPr>
          <p:spPr bwMode="gray">
            <a:xfrm>
              <a:off x="547" y="1162"/>
              <a:ext cx="1499" cy="37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87CA"/>
                </a:gs>
                <a:gs pos="100000">
                  <a:srgbClr val="5E87CA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6" name="Picture 13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" y="1325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14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770" y="1158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5"/>
          <p:cNvGrpSpPr>
            <a:grpSpLocks/>
          </p:cNvGrpSpPr>
          <p:nvPr/>
        </p:nvGrpSpPr>
        <p:grpSpPr bwMode="auto">
          <a:xfrm>
            <a:off x="65881" y="2389637"/>
            <a:ext cx="2235691" cy="3765550"/>
            <a:chOff x="313" y="1316"/>
            <a:chExt cx="1660" cy="2637"/>
          </a:xfrm>
        </p:grpSpPr>
        <p:sp>
          <p:nvSpPr>
            <p:cNvPr id="119" name="Rectangle 16"/>
            <p:cNvSpPr>
              <a:spLocks noChangeArrowheads="1"/>
            </p:cNvSpPr>
            <p:nvPr/>
          </p:nvSpPr>
          <p:spPr bwMode="gray">
            <a:xfrm>
              <a:off x="313" y="3908"/>
              <a:ext cx="1660" cy="45"/>
            </a:xfrm>
            <a:prstGeom prst="rect">
              <a:avLst/>
            </a:prstGeom>
            <a:solidFill>
              <a:srgbClr val="5E87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Line 17"/>
            <p:cNvSpPr>
              <a:spLocks noChangeShapeType="1"/>
            </p:cNvSpPr>
            <p:nvPr/>
          </p:nvSpPr>
          <p:spPr bwMode="gray">
            <a:xfrm>
              <a:off x="451" y="1316"/>
              <a:ext cx="0" cy="2633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2" name="Group 178"/>
          <p:cNvGrpSpPr>
            <a:grpSpLocks/>
          </p:cNvGrpSpPr>
          <p:nvPr/>
        </p:nvGrpSpPr>
        <p:grpSpPr bwMode="auto">
          <a:xfrm>
            <a:off x="2393491" y="2406788"/>
            <a:ext cx="2252164" cy="3765550"/>
            <a:chOff x="2046" y="1316"/>
            <a:chExt cx="1673" cy="2637"/>
          </a:xfrm>
        </p:grpSpPr>
        <p:sp>
          <p:nvSpPr>
            <p:cNvPr id="173" name="Rectangle 179"/>
            <p:cNvSpPr>
              <a:spLocks noChangeArrowheads="1"/>
            </p:cNvSpPr>
            <p:nvPr/>
          </p:nvSpPr>
          <p:spPr bwMode="gray">
            <a:xfrm>
              <a:off x="2046" y="3908"/>
              <a:ext cx="1673" cy="45"/>
            </a:xfrm>
            <a:prstGeom prst="rect">
              <a:avLst/>
            </a:prstGeom>
            <a:solidFill>
              <a:srgbClr val="B75D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Line 180"/>
            <p:cNvSpPr>
              <a:spLocks noChangeShapeType="1"/>
            </p:cNvSpPr>
            <p:nvPr/>
          </p:nvSpPr>
          <p:spPr bwMode="gray">
            <a:xfrm>
              <a:off x="2046" y="1316"/>
              <a:ext cx="0" cy="2633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5" name="Group 181"/>
          <p:cNvGrpSpPr>
            <a:grpSpLocks/>
          </p:cNvGrpSpPr>
          <p:nvPr/>
        </p:nvGrpSpPr>
        <p:grpSpPr bwMode="auto">
          <a:xfrm>
            <a:off x="4687502" y="2436156"/>
            <a:ext cx="2253661" cy="3765550"/>
            <a:chOff x="3816" y="1316"/>
            <a:chExt cx="1673" cy="2637"/>
          </a:xfrm>
        </p:grpSpPr>
        <p:sp>
          <p:nvSpPr>
            <p:cNvPr id="176" name="Rectangle 182"/>
            <p:cNvSpPr>
              <a:spLocks noChangeArrowheads="1"/>
            </p:cNvSpPr>
            <p:nvPr/>
          </p:nvSpPr>
          <p:spPr bwMode="gray">
            <a:xfrm>
              <a:off x="3816" y="3908"/>
              <a:ext cx="1673" cy="45"/>
            </a:xfrm>
            <a:prstGeom prst="rect">
              <a:avLst/>
            </a:prstGeom>
            <a:solidFill>
              <a:srgbClr val="5DB64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Line 183"/>
            <p:cNvSpPr>
              <a:spLocks noChangeShapeType="1"/>
            </p:cNvSpPr>
            <p:nvPr/>
          </p:nvSpPr>
          <p:spPr bwMode="gray">
            <a:xfrm>
              <a:off x="3816" y="1316"/>
              <a:ext cx="0" cy="2633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267225" y="1953352"/>
            <a:ext cx="1731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small" dirty="0">
                <a:solidFill>
                  <a:schemeClr val="bg1"/>
                </a:solidFill>
                <a:latin typeface="Cambria" pitchFamily="18" charset="0"/>
              </a:rPr>
              <a:t>Observación 1: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8" y="2567511"/>
            <a:ext cx="1516544" cy="10742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MG_134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/>
          <a:stretch/>
        </p:blipFill>
        <p:spPr bwMode="auto">
          <a:xfrm>
            <a:off x="330796" y="4849328"/>
            <a:ext cx="1626230" cy="11478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9" y="3728078"/>
            <a:ext cx="1587678" cy="1057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185 Rectángulo"/>
          <p:cNvSpPr/>
          <p:nvPr/>
        </p:nvSpPr>
        <p:spPr>
          <a:xfrm>
            <a:off x="2619475" y="1944752"/>
            <a:ext cx="1794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small" dirty="0">
                <a:solidFill>
                  <a:schemeClr val="bg1"/>
                </a:solidFill>
                <a:latin typeface="Cambria" pitchFamily="18" charset="0"/>
              </a:rPr>
              <a:t>Observación </a:t>
            </a:r>
            <a:r>
              <a:rPr lang="es-ES" b="1" cap="small" dirty="0" smtClean="0">
                <a:solidFill>
                  <a:schemeClr val="bg1"/>
                </a:solidFill>
                <a:latin typeface="Cambria" pitchFamily="18" charset="0"/>
              </a:rPr>
              <a:t>2: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7" name="186 Rectángulo"/>
          <p:cNvSpPr/>
          <p:nvPr/>
        </p:nvSpPr>
        <p:spPr>
          <a:xfrm>
            <a:off x="4894302" y="1979546"/>
            <a:ext cx="179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small" dirty="0">
                <a:solidFill>
                  <a:schemeClr val="bg1"/>
                </a:solidFill>
                <a:latin typeface="Cambria" pitchFamily="18" charset="0"/>
              </a:rPr>
              <a:t>Observación </a:t>
            </a:r>
            <a:r>
              <a:rPr lang="es-ES" b="1" cap="small" dirty="0" smtClean="0">
                <a:solidFill>
                  <a:schemeClr val="bg1"/>
                </a:solidFill>
                <a:latin typeface="Cambria" pitchFamily="18" charset="0"/>
              </a:rPr>
              <a:t>3: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86" y="2586931"/>
            <a:ext cx="1707092" cy="10720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75" y="3756432"/>
            <a:ext cx="1694974" cy="10460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IMG_13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75" y="4883924"/>
            <a:ext cx="1694974" cy="98934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32" y="2614030"/>
            <a:ext cx="1662169" cy="107429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34" y="3865084"/>
            <a:ext cx="1635214" cy="8763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70" y="4917348"/>
            <a:ext cx="1661970" cy="112638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" name="Group 11"/>
          <p:cNvGrpSpPr>
            <a:grpSpLocks/>
          </p:cNvGrpSpPr>
          <p:nvPr/>
        </p:nvGrpSpPr>
        <p:grpSpPr bwMode="auto">
          <a:xfrm>
            <a:off x="6941163" y="1906724"/>
            <a:ext cx="2083827" cy="608013"/>
            <a:chOff x="547" y="1158"/>
            <a:chExt cx="1499" cy="383"/>
          </a:xfrm>
        </p:grpSpPr>
        <p:sp>
          <p:nvSpPr>
            <p:cNvPr id="195" name="AutoShape 12"/>
            <p:cNvSpPr>
              <a:spLocks noChangeArrowheads="1"/>
            </p:cNvSpPr>
            <p:nvPr/>
          </p:nvSpPr>
          <p:spPr bwMode="gray">
            <a:xfrm>
              <a:off x="547" y="1162"/>
              <a:ext cx="1499" cy="37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87CA"/>
                </a:gs>
                <a:gs pos="100000">
                  <a:srgbClr val="5E87CA">
                    <a:gamma/>
                    <a:shade val="7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6" name="Picture 13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" y="1325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14" descr="Picture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770" y="1158"/>
              <a:ext cx="264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8" name="Group 15"/>
          <p:cNvGrpSpPr>
            <a:grpSpLocks/>
          </p:cNvGrpSpPr>
          <p:nvPr/>
        </p:nvGrpSpPr>
        <p:grpSpPr bwMode="auto">
          <a:xfrm>
            <a:off x="6894064" y="2441661"/>
            <a:ext cx="2130640" cy="3759838"/>
            <a:chOff x="313" y="1316"/>
            <a:chExt cx="1582" cy="2633"/>
          </a:xfrm>
        </p:grpSpPr>
        <p:sp>
          <p:nvSpPr>
            <p:cNvPr id="199" name="Rectangle 16"/>
            <p:cNvSpPr>
              <a:spLocks noChangeArrowheads="1"/>
            </p:cNvSpPr>
            <p:nvPr/>
          </p:nvSpPr>
          <p:spPr bwMode="gray">
            <a:xfrm>
              <a:off x="313" y="3908"/>
              <a:ext cx="1582" cy="32"/>
            </a:xfrm>
            <a:prstGeom prst="rect">
              <a:avLst/>
            </a:prstGeom>
            <a:solidFill>
              <a:srgbClr val="5E87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Line 17"/>
            <p:cNvSpPr>
              <a:spLocks noChangeShapeType="1"/>
            </p:cNvSpPr>
            <p:nvPr/>
          </p:nvSpPr>
          <p:spPr bwMode="gray">
            <a:xfrm>
              <a:off x="313" y="1316"/>
              <a:ext cx="0" cy="2633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1" name="200 Rectángulo"/>
          <p:cNvSpPr/>
          <p:nvPr/>
        </p:nvSpPr>
        <p:spPr>
          <a:xfrm>
            <a:off x="7095408" y="2014675"/>
            <a:ext cx="1731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small" dirty="0">
                <a:solidFill>
                  <a:schemeClr val="bg1"/>
                </a:solidFill>
                <a:latin typeface="Cambria" pitchFamily="18" charset="0"/>
              </a:rPr>
              <a:t>Observación </a:t>
            </a:r>
            <a:r>
              <a:rPr lang="es-ES" b="1" cap="small" dirty="0" smtClean="0">
                <a:solidFill>
                  <a:schemeClr val="bg1"/>
                </a:solidFill>
                <a:latin typeface="Cambria" pitchFamily="18" charset="0"/>
              </a:rPr>
              <a:t>4:</a:t>
            </a:r>
            <a:endParaRPr lang="es-ES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98" y="2704609"/>
            <a:ext cx="1676491" cy="9371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8" y="3861229"/>
            <a:ext cx="1729401" cy="821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08" y="4917348"/>
            <a:ext cx="1729401" cy="10465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86" grpId="0"/>
      <p:bldP spid="187" grpId="0"/>
      <p:bldP spid="20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0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939904"/>
            <a:ext cx="87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RECOMENDACIONES y CONCLUSIONES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93921" y="172981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3" name="17 Grupo"/>
          <p:cNvGrpSpPr/>
          <p:nvPr/>
        </p:nvGrpSpPr>
        <p:grpSpPr>
          <a:xfrm>
            <a:off x="1966990" y="1729814"/>
            <a:ext cx="5282028" cy="4700740"/>
            <a:chOff x="2939084" y="1397000"/>
            <a:chExt cx="3265831" cy="4063999"/>
          </a:xfrm>
        </p:grpSpPr>
        <p:sp>
          <p:nvSpPr>
            <p:cNvPr id="34" name="18 Forma libre"/>
            <p:cNvSpPr/>
            <p:nvPr/>
          </p:nvSpPr>
          <p:spPr>
            <a:xfrm rot="21600000">
              <a:off x="2939084" y="2122829"/>
              <a:ext cx="1596665" cy="2612746"/>
            </a:xfrm>
            <a:custGeom>
              <a:avLst/>
              <a:gdLst>
                <a:gd name="connsiteX0" fmla="*/ 266164 w 2612745"/>
                <a:gd name="connsiteY0" fmla="*/ 0 h 1596664"/>
                <a:gd name="connsiteX1" fmla="*/ 2346581 w 2612745"/>
                <a:gd name="connsiteY1" fmla="*/ 0 h 1596664"/>
                <a:gd name="connsiteX2" fmla="*/ 2612745 w 2612745"/>
                <a:gd name="connsiteY2" fmla="*/ 266164 h 1596664"/>
                <a:gd name="connsiteX3" fmla="*/ 2612745 w 2612745"/>
                <a:gd name="connsiteY3" fmla="*/ 1596664 h 1596664"/>
                <a:gd name="connsiteX4" fmla="*/ 2612745 w 2612745"/>
                <a:gd name="connsiteY4" fmla="*/ 1596664 h 1596664"/>
                <a:gd name="connsiteX5" fmla="*/ 0 w 2612745"/>
                <a:gd name="connsiteY5" fmla="*/ 1596664 h 1596664"/>
                <a:gd name="connsiteX6" fmla="*/ 0 w 2612745"/>
                <a:gd name="connsiteY6" fmla="*/ 1596664 h 1596664"/>
                <a:gd name="connsiteX7" fmla="*/ 0 w 2612745"/>
                <a:gd name="connsiteY7" fmla="*/ 266164 h 1596664"/>
                <a:gd name="connsiteX8" fmla="*/ 266164 w 2612745"/>
                <a:gd name="connsiteY8" fmla="*/ 0 h 159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2745" h="1596664">
                  <a:moveTo>
                    <a:pt x="1" y="1434009"/>
                  </a:moveTo>
                  <a:lnTo>
                    <a:pt x="1" y="162655"/>
                  </a:lnTo>
                  <a:cubicBezTo>
                    <a:pt x="1" y="72823"/>
                    <a:pt x="195001" y="0"/>
                    <a:pt x="435545" y="0"/>
                  </a:cubicBezTo>
                  <a:lnTo>
                    <a:pt x="2612744" y="0"/>
                  </a:lnTo>
                  <a:lnTo>
                    <a:pt x="2612744" y="0"/>
                  </a:lnTo>
                  <a:lnTo>
                    <a:pt x="2612744" y="1596664"/>
                  </a:lnTo>
                  <a:lnTo>
                    <a:pt x="2612744" y="1596664"/>
                  </a:lnTo>
                  <a:lnTo>
                    <a:pt x="435545" y="1596664"/>
                  </a:lnTo>
                  <a:cubicBezTo>
                    <a:pt x="195001" y="1596664"/>
                    <a:pt x="1" y="1523841"/>
                    <a:pt x="1" y="1434009"/>
                  </a:cubicBezTo>
                  <a:close/>
                </a:path>
              </a:pathLst>
            </a:custGeom>
            <a:gradFill rotWithShape="1">
              <a:gsLst>
                <a:gs pos="0">
                  <a:srgbClr val="4472C4">
                    <a:tint val="50000"/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tint val="50000"/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tint val="50000"/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flat" dir="t"/>
            </a:scene3d>
            <a:sp3d z="-190500" prstMaterial="plastic">
              <a:bevelT w="88900" h="88900"/>
              <a:bevelB w="88900" h="31750" prst="angle"/>
            </a:sp3d>
          </p:spPr>
          <p:txBody>
            <a:bodyPr spcFirstLastPara="0" vert="horz" wrap="square" lIns="199878" tIns="281157" rIns="182880" bIns="281158" numCol="1" spcCol="1270" anchor="t" anchorCtr="0">
              <a:noAutofit/>
            </a:bodyPr>
            <a:lstStyle/>
            <a:p>
              <a:pPr marL="0" marR="0" lvl="0" indent="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22 Forma libre"/>
            <p:cNvSpPr/>
            <p:nvPr/>
          </p:nvSpPr>
          <p:spPr>
            <a:xfrm>
              <a:off x="4608250" y="2122829"/>
              <a:ext cx="1596665" cy="2612746"/>
            </a:xfrm>
            <a:custGeom>
              <a:avLst/>
              <a:gdLst>
                <a:gd name="connsiteX0" fmla="*/ 266164 w 2612745"/>
                <a:gd name="connsiteY0" fmla="*/ 0 h 1596664"/>
                <a:gd name="connsiteX1" fmla="*/ 2346581 w 2612745"/>
                <a:gd name="connsiteY1" fmla="*/ 0 h 1596664"/>
                <a:gd name="connsiteX2" fmla="*/ 2612745 w 2612745"/>
                <a:gd name="connsiteY2" fmla="*/ 266164 h 1596664"/>
                <a:gd name="connsiteX3" fmla="*/ 2612745 w 2612745"/>
                <a:gd name="connsiteY3" fmla="*/ 1596664 h 1596664"/>
                <a:gd name="connsiteX4" fmla="*/ 2612745 w 2612745"/>
                <a:gd name="connsiteY4" fmla="*/ 1596664 h 1596664"/>
                <a:gd name="connsiteX5" fmla="*/ 0 w 2612745"/>
                <a:gd name="connsiteY5" fmla="*/ 1596664 h 1596664"/>
                <a:gd name="connsiteX6" fmla="*/ 0 w 2612745"/>
                <a:gd name="connsiteY6" fmla="*/ 1596664 h 1596664"/>
                <a:gd name="connsiteX7" fmla="*/ 0 w 2612745"/>
                <a:gd name="connsiteY7" fmla="*/ 266164 h 1596664"/>
                <a:gd name="connsiteX8" fmla="*/ 266164 w 2612745"/>
                <a:gd name="connsiteY8" fmla="*/ 0 h 159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2745" h="1596664">
                  <a:moveTo>
                    <a:pt x="2612744" y="162655"/>
                  </a:moveTo>
                  <a:lnTo>
                    <a:pt x="2612744" y="1434009"/>
                  </a:lnTo>
                  <a:cubicBezTo>
                    <a:pt x="2612744" y="1523841"/>
                    <a:pt x="2417744" y="1596664"/>
                    <a:pt x="2177200" y="1596664"/>
                  </a:cubicBezTo>
                  <a:lnTo>
                    <a:pt x="1" y="1596664"/>
                  </a:lnTo>
                  <a:lnTo>
                    <a:pt x="1" y="1596664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77200" y="0"/>
                  </a:lnTo>
                  <a:cubicBezTo>
                    <a:pt x="2417744" y="0"/>
                    <a:pt x="2612744" y="72823"/>
                    <a:pt x="2612744" y="162655"/>
                  </a:cubicBezTo>
                  <a:close/>
                </a:path>
              </a:pathLst>
            </a:custGeom>
            <a:gradFill rotWithShape="1">
              <a:gsLst>
                <a:gs pos="0">
                  <a:srgbClr val="4472C4">
                    <a:tint val="50000"/>
                    <a:hueOff val="20133360"/>
                    <a:satOff val="-53534"/>
                    <a:lumOff val="1386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tint val="50000"/>
                    <a:hueOff val="20133360"/>
                    <a:satOff val="-53534"/>
                    <a:lumOff val="1386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tint val="50000"/>
                    <a:hueOff val="20133360"/>
                    <a:satOff val="-53534"/>
                    <a:lumOff val="1386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flat" dir="t"/>
            </a:scene3d>
            <a:sp3d z="-190500" prstMaterial="plastic">
              <a:bevelT w="88900" h="88900"/>
              <a:bevelB w="88900" h="31750" prst="angle"/>
            </a:sp3d>
          </p:spPr>
          <p:txBody>
            <a:bodyPr spcFirstLastPara="0" vert="horz" wrap="square" lIns="182881" tIns="281158" rIns="199877" bIns="281157" numCol="1" spcCol="1270" anchor="t" anchorCtr="0">
              <a:noAutofit/>
            </a:bodyPr>
            <a:lstStyle/>
            <a:p>
              <a:pPr marL="0" marR="0" lvl="0" indent="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3200" b="0" i="0" u="none" strike="noStrike" kern="1200" cap="none" spc="0" normalizeH="0" baseline="0" noProof="0">
                <a:ln>
                  <a:noFill/>
                </a:ln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23 Flecha circular"/>
            <p:cNvSpPr/>
            <p:nvPr/>
          </p:nvSpPr>
          <p:spPr>
            <a:xfrm>
              <a:off x="3737253" y="1397000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gradFill rotWithShape="1">
              <a:gsLst>
                <a:gs pos="0">
                  <a:srgbClr val="4472C4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37" name="24 Flecha circular"/>
            <p:cNvSpPr/>
            <p:nvPr/>
          </p:nvSpPr>
          <p:spPr>
            <a:xfrm rot="10800000">
              <a:off x="3737253" y="3791915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gradFill rotWithShape="1">
              <a:gsLst>
                <a:gs pos="0">
                  <a:srgbClr val="4472C4">
                    <a:hueOff val="19951454"/>
                    <a:satOff val="-40534"/>
                    <a:lumOff val="-27255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19951454"/>
                    <a:satOff val="-40534"/>
                    <a:lumOff val="-27255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19951454"/>
                    <a:satOff val="-40534"/>
                    <a:lumOff val="-27255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</p:grpSp>
      <p:pic>
        <p:nvPicPr>
          <p:cNvPr id="38" name="Picture 4" descr="http://www.vectorizados.com/muestras/3-hombres-de-negocio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5" b="100000" l="1205" r="33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52"/>
          <a:stretch/>
        </p:blipFill>
        <p:spPr bwMode="auto">
          <a:xfrm flipH="1">
            <a:off x="-10955" y="2376840"/>
            <a:ext cx="1594383" cy="42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vectorizados.com/muestras/3-hombres-de-negocio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5" b="100000" l="1205" r="33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52"/>
          <a:stretch/>
        </p:blipFill>
        <p:spPr bwMode="auto">
          <a:xfrm>
            <a:off x="7321768" y="2394462"/>
            <a:ext cx="1657350" cy="42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966990" y="2690336"/>
            <a:ext cx="2582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mbria" pitchFamily="18" charset="0"/>
              </a:rPr>
              <a:t>Es importante </a:t>
            </a:r>
            <a:r>
              <a:rPr lang="es-ES" dirty="0">
                <a:latin typeface="Cambria" pitchFamily="18" charset="0"/>
              </a:rPr>
              <a:t>conocer las normas de aplicación para la realización de este tipo de  proyectos, ya sean nacionales o internacionales, cuyo objetivo fundamental es la protección de las personas y de los bienes materiales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74" y="2722237"/>
            <a:ext cx="2399006" cy="277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3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943059"/>
            <a:ext cx="257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MARCO TEÓRICO</a:t>
            </a:r>
          </a:p>
        </p:txBody>
      </p:sp>
      <p:grpSp>
        <p:nvGrpSpPr>
          <p:cNvPr id="28" name="Grupo 2"/>
          <p:cNvGrpSpPr/>
          <p:nvPr/>
        </p:nvGrpSpPr>
        <p:grpSpPr>
          <a:xfrm>
            <a:off x="395535" y="440712"/>
            <a:ext cx="8208913" cy="6417288"/>
            <a:chOff x="-1545189" y="-576402"/>
            <a:chExt cx="9062344" cy="7547410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1" b="97030" l="9559" r="948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755" y="4069001"/>
              <a:ext cx="1953747" cy="2902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0" b="45000" l="38344" r="66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8" r="30283" b="50000"/>
            <a:stretch/>
          </p:blipFill>
          <p:spPr bwMode="auto">
            <a:xfrm>
              <a:off x="2326109" y="-576402"/>
              <a:ext cx="1031038" cy="3833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4" descr="http://mlm-s2-p.mlstatic.com/pantalla-de-proyeccion-klip-xtreme-72-color-blanco-mate-7379-MLM5211112189_102013-F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3400" b="86500" l="1700" r="97500">
                          <a14:foregroundMark x1="3800" y1="15500" x2="94800" y2="15500"/>
                          <a14:foregroundMark x1="4000" y1="17500" x2="94800" y2="16400"/>
                          <a14:foregroundMark x1="2900" y1="14800" x2="95700" y2="14500"/>
                          <a14:foregroundMark x1="10400" y1="84500" x2="90200" y2="85100"/>
                          <a14:foregroundMark x1="9500" y1="18700" x2="90000" y2="83100"/>
                          <a14:foregroundMark x1="9700" y1="83500" x2="90200" y2="1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92" b="13711"/>
            <a:stretch/>
          </p:blipFill>
          <p:spPr bwMode="auto">
            <a:xfrm>
              <a:off x="-1545189" y="820915"/>
              <a:ext cx="9062344" cy="4835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1264995" y="2091288"/>
            <a:ext cx="6469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mbria" pitchFamily="18" charset="0"/>
              </a:rPr>
              <a:t>La tierra existe en la atmósfera en condiciones normales de buen tiempo, además un campo eléctrico  permanente con superficies equipotenciales concéntricas, cuyo centro coincide con el de la tierra.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75" y="2924252"/>
            <a:ext cx="4058723" cy="261527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412495" y="3457300"/>
            <a:ext cx="2488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mbria" pitchFamily="18" charset="0"/>
              </a:rPr>
              <a:t>Corriente de conducción, precipitación y convección.</a:t>
            </a:r>
            <a:endParaRPr lang="es-E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84"/>
          <a:stretch/>
        </p:blipFill>
        <p:spPr>
          <a:xfrm>
            <a:off x="0" y="-171399"/>
            <a:ext cx="9144000" cy="2376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4" b="27099"/>
          <a:stretch/>
        </p:blipFill>
        <p:spPr>
          <a:xfrm>
            <a:off x="-44772" y="-171399"/>
            <a:ext cx="9263732" cy="313959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9" b="5012"/>
          <a:stretch/>
        </p:blipFill>
        <p:spPr>
          <a:xfrm>
            <a:off x="0" y="3615152"/>
            <a:ext cx="9144000" cy="324284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67" b="56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51" b="40620"/>
          <a:stretch/>
        </p:blipFill>
        <p:spPr>
          <a:xfrm>
            <a:off x="-12700" y="2942799"/>
            <a:ext cx="9169400" cy="151470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3" name="2 Rectángulo"/>
          <p:cNvSpPr/>
          <p:nvPr/>
        </p:nvSpPr>
        <p:spPr>
          <a:xfrm>
            <a:off x="323528" y="501021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AR" sz="4000" b="1" dirty="0" smtClean="0">
                <a:solidFill>
                  <a:schemeClr val="bg1"/>
                </a:solidFill>
                <a:latin typeface="Cambria" pitchFamily="18" charset="0"/>
              </a:rPr>
              <a:t>DESCARGAS ATMOSFÉRICAS</a:t>
            </a:r>
            <a:endParaRPr lang="es-AR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324548" y="3042323"/>
            <a:ext cx="443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600" b="1" dirty="0" smtClean="0">
                <a:solidFill>
                  <a:schemeClr val="bg1"/>
                </a:solidFill>
                <a:latin typeface="Cambria" pitchFamily="18" charset="0"/>
              </a:rPr>
              <a:t>MUCHAS GRACIAS!!!</a:t>
            </a:r>
            <a:endParaRPr lang="es-AR" sz="3600" dirty="0"/>
          </a:p>
        </p:txBody>
      </p:sp>
      <p:sp>
        <p:nvSpPr>
          <p:cNvPr id="14" name="13 Rectángulo"/>
          <p:cNvSpPr/>
          <p:nvPr/>
        </p:nvSpPr>
        <p:spPr>
          <a:xfrm>
            <a:off x="7956376" y="623731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i="1" dirty="0" smtClean="0">
                <a:solidFill>
                  <a:schemeClr val="bg1"/>
                </a:solidFill>
              </a:rPr>
              <a:t>2017</a:t>
            </a:r>
            <a:endParaRPr lang="es-AR" sz="2400" dirty="0">
              <a:solidFill>
                <a:schemeClr val="bg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39996"/>
            <a:ext cx="9153738" cy="18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n 1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"/>
          <a:stretch/>
        </p:blipFill>
        <p:spPr bwMode="auto">
          <a:xfrm>
            <a:off x="8015609" y="5589240"/>
            <a:ext cx="688164" cy="688248"/>
          </a:xfrm>
          <a:prstGeom prst="rect">
            <a:avLst/>
          </a:prstGeom>
          <a:noFill/>
          <a:ln>
            <a:noFill/>
          </a:ln>
          <a:effectLst>
            <a:glow rad="88900">
              <a:schemeClr val="accent5">
                <a:lumMod val="50000"/>
                <a:alpha val="55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03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943059"/>
            <a:ext cx="2975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MARCO TEÓRICO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blackGray">
          <a:xfrm rot="9662747" flipH="1" flipV="1">
            <a:off x="3770573" y="2850901"/>
            <a:ext cx="1623612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AAD955">
                  <a:gamma/>
                  <a:tint val="0"/>
                  <a:invGamma/>
                  <a:alpha val="0"/>
                </a:srgbClr>
              </a:gs>
              <a:gs pos="100000">
                <a:srgbClr val="AAD955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2" name="17 Grupo"/>
          <p:cNvGrpSpPr/>
          <p:nvPr/>
        </p:nvGrpSpPr>
        <p:grpSpPr>
          <a:xfrm>
            <a:off x="559853" y="1772816"/>
            <a:ext cx="5207694" cy="4567893"/>
            <a:chOff x="2939084" y="1397000"/>
            <a:chExt cx="3265831" cy="4063999"/>
          </a:xfrm>
        </p:grpSpPr>
        <p:sp>
          <p:nvSpPr>
            <p:cNvPr id="23" name="18 Forma libre"/>
            <p:cNvSpPr/>
            <p:nvPr/>
          </p:nvSpPr>
          <p:spPr>
            <a:xfrm rot="21600000">
              <a:off x="2939084" y="2122829"/>
              <a:ext cx="1596665" cy="2612746"/>
            </a:xfrm>
            <a:custGeom>
              <a:avLst/>
              <a:gdLst>
                <a:gd name="connsiteX0" fmla="*/ 266164 w 2612745"/>
                <a:gd name="connsiteY0" fmla="*/ 0 h 1596664"/>
                <a:gd name="connsiteX1" fmla="*/ 2346581 w 2612745"/>
                <a:gd name="connsiteY1" fmla="*/ 0 h 1596664"/>
                <a:gd name="connsiteX2" fmla="*/ 2612745 w 2612745"/>
                <a:gd name="connsiteY2" fmla="*/ 266164 h 1596664"/>
                <a:gd name="connsiteX3" fmla="*/ 2612745 w 2612745"/>
                <a:gd name="connsiteY3" fmla="*/ 1596664 h 1596664"/>
                <a:gd name="connsiteX4" fmla="*/ 2612745 w 2612745"/>
                <a:gd name="connsiteY4" fmla="*/ 1596664 h 1596664"/>
                <a:gd name="connsiteX5" fmla="*/ 0 w 2612745"/>
                <a:gd name="connsiteY5" fmla="*/ 1596664 h 1596664"/>
                <a:gd name="connsiteX6" fmla="*/ 0 w 2612745"/>
                <a:gd name="connsiteY6" fmla="*/ 1596664 h 1596664"/>
                <a:gd name="connsiteX7" fmla="*/ 0 w 2612745"/>
                <a:gd name="connsiteY7" fmla="*/ 266164 h 1596664"/>
                <a:gd name="connsiteX8" fmla="*/ 266164 w 2612745"/>
                <a:gd name="connsiteY8" fmla="*/ 0 h 159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2745" h="1596664">
                  <a:moveTo>
                    <a:pt x="1" y="1434009"/>
                  </a:moveTo>
                  <a:lnTo>
                    <a:pt x="1" y="162655"/>
                  </a:lnTo>
                  <a:cubicBezTo>
                    <a:pt x="1" y="72823"/>
                    <a:pt x="195001" y="0"/>
                    <a:pt x="435545" y="0"/>
                  </a:cubicBezTo>
                  <a:lnTo>
                    <a:pt x="2612744" y="0"/>
                  </a:lnTo>
                  <a:lnTo>
                    <a:pt x="2612744" y="0"/>
                  </a:lnTo>
                  <a:lnTo>
                    <a:pt x="2612744" y="1596664"/>
                  </a:lnTo>
                  <a:lnTo>
                    <a:pt x="2612744" y="1596664"/>
                  </a:lnTo>
                  <a:lnTo>
                    <a:pt x="435545" y="1596664"/>
                  </a:lnTo>
                  <a:cubicBezTo>
                    <a:pt x="195001" y="1596664"/>
                    <a:pt x="1" y="1523841"/>
                    <a:pt x="1" y="1434009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878" tIns="281157" rIns="182880" bIns="281158" numCol="1" spcCol="1270" anchor="t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3200" kern="1200"/>
            </a:p>
          </p:txBody>
        </p:sp>
        <p:sp>
          <p:nvSpPr>
            <p:cNvPr id="24" name="22 Forma libre"/>
            <p:cNvSpPr/>
            <p:nvPr/>
          </p:nvSpPr>
          <p:spPr>
            <a:xfrm>
              <a:off x="4608250" y="2122829"/>
              <a:ext cx="1596665" cy="2612746"/>
            </a:xfrm>
            <a:custGeom>
              <a:avLst/>
              <a:gdLst>
                <a:gd name="connsiteX0" fmla="*/ 266164 w 2612745"/>
                <a:gd name="connsiteY0" fmla="*/ 0 h 1596664"/>
                <a:gd name="connsiteX1" fmla="*/ 2346581 w 2612745"/>
                <a:gd name="connsiteY1" fmla="*/ 0 h 1596664"/>
                <a:gd name="connsiteX2" fmla="*/ 2612745 w 2612745"/>
                <a:gd name="connsiteY2" fmla="*/ 266164 h 1596664"/>
                <a:gd name="connsiteX3" fmla="*/ 2612745 w 2612745"/>
                <a:gd name="connsiteY3" fmla="*/ 1596664 h 1596664"/>
                <a:gd name="connsiteX4" fmla="*/ 2612745 w 2612745"/>
                <a:gd name="connsiteY4" fmla="*/ 1596664 h 1596664"/>
                <a:gd name="connsiteX5" fmla="*/ 0 w 2612745"/>
                <a:gd name="connsiteY5" fmla="*/ 1596664 h 1596664"/>
                <a:gd name="connsiteX6" fmla="*/ 0 w 2612745"/>
                <a:gd name="connsiteY6" fmla="*/ 1596664 h 1596664"/>
                <a:gd name="connsiteX7" fmla="*/ 0 w 2612745"/>
                <a:gd name="connsiteY7" fmla="*/ 266164 h 1596664"/>
                <a:gd name="connsiteX8" fmla="*/ 266164 w 2612745"/>
                <a:gd name="connsiteY8" fmla="*/ 0 h 159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2745" h="1596664">
                  <a:moveTo>
                    <a:pt x="2612744" y="162655"/>
                  </a:moveTo>
                  <a:lnTo>
                    <a:pt x="2612744" y="1434009"/>
                  </a:lnTo>
                  <a:cubicBezTo>
                    <a:pt x="2612744" y="1523841"/>
                    <a:pt x="2417744" y="1596664"/>
                    <a:pt x="2177200" y="1596664"/>
                  </a:cubicBezTo>
                  <a:lnTo>
                    <a:pt x="1" y="1596664"/>
                  </a:lnTo>
                  <a:lnTo>
                    <a:pt x="1" y="1596664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77200" y="0"/>
                  </a:lnTo>
                  <a:cubicBezTo>
                    <a:pt x="2417744" y="0"/>
                    <a:pt x="2612744" y="72823"/>
                    <a:pt x="2612744" y="162655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50000"/>
                <a:hueOff val="20133360"/>
                <a:satOff val="-53534"/>
                <a:lumOff val="1386"/>
                <a:alphaOff val="0"/>
              </a:schemeClr>
            </a:fillRef>
            <a:effectRef idx="2">
              <a:schemeClr val="accent5">
                <a:tint val="50000"/>
                <a:hueOff val="20133360"/>
                <a:satOff val="-53534"/>
                <a:lumOff val="138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1" tIns="281158" rIns="199877" bIns="281157" numCol="1" spcCol="1270" anchor="t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3200" kern="1200"/>
            </a:p>
          </p:txBody>
        </p:sp>
        <p:sp>
          <p:nvSpPr>
            <p:cNvPr id="25" name="23 Flecha circular"/>
            <p:cNvSpPr/>
            <p:nvPr/>
          </p:nvSpPr>
          <p:spPr>
            <a:xfrm>
              <a:off x="3737253" y="1397000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24 Flecha circular"/>
            <p:cNvSpPr/>
            <p:nvPr/>
          </p:nvSpPr>
          <p:spPr>
            <a:xfrm rot="10800000">
              <a:off x="3737253" y="3791915"/>
              <a:ext cx="1669165" cy="166908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olidFill>
              <a:srgbClr val="7030A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9951454"/>
                <a:satOff val="-40534"/>
                <a:lumOff val="-27255"/>
                <a:alphaOff val="0"/>
              </a:schemeClr>
            </a:fillRef>
            <a:effectRef idx="2">
              <a:schemeClr val="accent5">
                <a:hueOff val="19951454"/>
                <a:satOff val="-40534"/>
                <a:lumOff val="-27255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50" y="2898888"/>
            <a:ext cx="1949427" cy="2316201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87" y="2898887"/>
            <a:ext cx="2045268" cy="2316201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6208464" y="2607702"/>
            <a:ext cx="2540000" cy="28103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Cambria" pitchFamily="18" charset="0"/>
              </a:rPr>
              <a:t>Después de más de 250 años, el principio de protección sigue siendo el mismo para los pararrayos acabados en </a:t>
            </a:r>
            <a:r>
              <a:rPr lang="es-ES" dirty="0" smtClean="0">
                <a:latin typeface="Cambria" pitchFamily="18" charset="0"/>
              </a:rPr>
              <a:t>punta.</a:t>
            </a:r>
            <a:endParaRPr lang="es-ES" dirty="0">
              <a:latin typeface="Cambria" pitchFamily="18" charset="0"/>
            </a:endParaRPr>
          </a:p>
        </p:txBody>
      </p:sp>
      <p:sp>
        <p:nvSpPr>
          <p:cNvPr id="8" name="7 Flecha izquierda"/>
          <p:cNvSpPr/>
          <p:nvPr/>
        </p:nvSpPr>
        <p:spPr>
          <a:xfrm>
            <a:off x="5854474" y="5445923"/>
            <a:ext cx="2918376" cy="672525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>
            <a:spAutoFit/>
          </a:bodyPr>
          <a:lstStyle/>
          <a:p>
            <a:r>
              <a:rPr lang="es-ES" sz="1600" b="1" dirty="0">
                <a:latin typeface="Cambria" pitchFamily="18" charset="0"/>
              </a:rPr>
              <a:t>Experimento de B. Franklin</a:t>
            </a:r>
            <a:endParaRPr lang="es-ES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7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6261" y="943059"/>
            <a:ext cx="6565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ambria" pitchFamily="18" charset="0"/>
              </a:rPr>
              <a:t>MODELOS DE PRECIPITACIÓN Y CONVECCIÓN.</a:t>
            </a:r>
            <a:endParaRPr lang="es-ES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23976" y="1857564"/>
            <a:ext cx="4841118" cy="4323834"/>
          </a:xfrm>
          <a:prstGeom prst="diamond">
            <a:avLst/>
          </a:prstGeom>
          <a:gradFill rotWithShape="1">
            <a:gsLst>
              <a:gs pos="0">
                <a:srgbClr val="5598CF">
                  <a:shade val="51000"/>
                  <a:satMod val="130000"/>
                </a:srgbClr>
              </a:gs>
              <a:gs pos="80000">
                <a:srgbClr val="5598CF">
                  <a:shade val="93000"/>
                  <a:satMod val="130000"/>
                </a:srgbClr>
              </a:gs>
              <a:gs pos="100000">
                <a:srgbClr val="5598C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wrap="none" anchor="ctr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BBEAA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>
            <a:off x="1424355" y="2507313"/>
            <a:ext cx="3240360" cy="30243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AF3D1">
                  <a:tint val="50000"/>
                  <a:satMod val="300000"/>
                </a:srgbClr>
              </a:gs>
              <a:gs pos="35000">
                <a:srgbClr val="DAF3D1">
                  <a:tint val="37000"/>
                  <a:satMod val="300000"/>
                </a:srgbClr>
              </a:gs>
              <a:gs pos="100000">
                <a:srgbClr val="DAF3D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AD955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45" y="2659246"/>
            <a:ext cx="2889379" cy="2686879"/>
          </a:xfrm>
          <a:prstGeom prst="rect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87" y="3287713"/>
            <a:ext cx="32178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3262" y="6505575"/>
            <a:ext cx="57113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TEORÍA DE LA PRECIPITACIÓN Y LA CONVECCIÓN.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 animBg="1"/>
      <p:bldP spid="19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 50"/>
          <p:cNvSpPr>
            <a:spLocks noChangeShapeType="1"/>
          </p:cNvSpPr>
          <p:nvPr/>
        </p:nvSpPr>
        <p:spPr bwMode="ltGray">
          <a:xfrm>
            <a:off x="4225499" y="561107"/>
            <a:ext cx="0" cy="1507182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55" name="Line 50"/>
          <p:cNvSpPr>
            <a:spLocks noChangeShapeType="1"/>
          </p:cNvSpPr>
          <p:nvPr/>
        </p:nvSpPr>
        <p:spPr bwMode="ltGray">
          <a:xfrm flipH="1" flipV="1">
            <a:off x="7730699" y="3973165"/>
            <a:ext cx="1413301" cy="145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56" name="Line 50"/>
          <p:cNvSpPr>
            <a:spLocks noChangeShapeType="1"/>
          </p:cNvSpPr>
          <p:nvPr/>
        </p:nvSpPr>
        <p:spPr bwMode="ltGray">
          <a:xfrm flipV="1">
            <a:off x="4311223" y="5992738"/>
            <a:ext cx="17370" cy="600364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57" name="AutoShape 96"/>
          <p:cNvSpPr>
            <a:spLocks noChangeArrowheads="1"/>
          </p:cNvSpPr>
          <p:nvPr/>
        </p:nvSpPr>
        <p:spPr bwMode="gray">
          <a:xfrm>
            <a:off x="899592" y="2110031"/>
            <a:ext cx="6831107" cy="3882707"/>
          </a:xfrm>
          <a:prstGeom prst="roundRect">
            <a:avLst>
              <a:gd name="adj" fmla="val 4657"/>
            </a:avLst>
          </a:prstGeom>
          <a:solidFill>
            <a:srgbClr val="FFFFFF">
              <a:alpha val="50000"/>
            </a:srgbClr>
          </a:solidFill>
          <a:ln w="28575">
            <a:solidFill>
              <a:srgbClr val="000000">
                <a:alpha val="30000"/>
              </a:srgbClr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8" name="Line 50"/>
          <p:cNvSpPr>
            <a:spLocks noChangeShapeType="1"/>
          </p:cNvSpPr>
          <p:nvPr/>
        </p:nvSpPr>
        <p:spPr bwMode="ltGray">
          <a:xfrm flipV="1">
            <a:off x="-10955" y="3906707"/>
            <a:ext cx="910546" cy="0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51520" y="747767"/>
            <a:ext cx="3157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Cambria" pitchFamily="18" charset="0"/>
              </a:rPr>
              <a:t>INTRODUCCIÓN</a:t>
            </a:r>
            <a:endParaRPr lang="es-ES" sz="32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51" b="27100"/>
          <a:stretch/>
        </p:blipFill>
        <p:spPr>
          <a:xfrm>
            <a:off x="-10955" y="-27296"/>
            <a:ext cx="9186239" cy="93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68" b="33957"/>
          <a:stretch/>
        </p:blipFill>
        <p:spPr>
          <a:xfrm>
            <a:off x="3988" y="395240"/>
            <a:ext cx="9144000" cy="10956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5" y="6494990"/>
            <a:ext cx="9153738" cy="3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5512" y="838867"/>
            <a:ext cx="1959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Cambria" pitchFamily="18" charset="0"/>
              </a:rPr>
              <a:t>EL RAYO</a:t>
            </a:r>
            <a:endParaRPr lang="es-ES" sz="3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1145429" y="2160238"/>
            <a:ext cx="6306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Cambria" pitchFamily="18" charset="0"/>
              </a:rPr>
              <a:t>Entre los fenómenos naturales que se producen cotidianamente, uno de los más frecuentes es el rayo. Según su intensidad puede ser más o menos peligroso, para ello existen medidas de seguridad que pueden prevenir accidentes e incluso la muerte por exposición al mismo.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93" y="3717032"/>
            <a:ext cx="3133300" cy="1970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" y="3786773"/>
            <a:ext cx="3133300" cy="1831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4" grpId="0"/>
      <p:bldP spid="2" grpId="0"/>
      <p:bldP spid="5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2254</Words>
  <Application>Microsoft Office PowerPoint</Application>
  <PresentationFormat>Presentación en pantalla (4:3)</PresentationFormat>
  <Paragraphs>288</Paragraphs>
  <Slides>60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GermanSanchezMarin</dc:creator>
  <cp:lastModifiedBy>WinUser</cp:lastModifiedBy>
  <cp:revision>176</cp:revision>
  <dcterms:created xsi:type="dcterms:W3CDTF">2014-06-30T21:45:05Z</dcterms:created>
  <dcterms:modified xsi:type="dcterms:W3CDTF">2017-11-24T16:27:05Z</dcterms:modified>
</cp:coreProperties>
</file>