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80" r:id="rId3"/>
    <p:sldId id="257" r:id="rId4"/>
    <p:sldId id="258" r:id="rId5"/>
    <p:sldId id="259" r:id="rId6"/>
    <p:sldId id="260" r:id="rId7"/>
    <p:sldId id="261" r:id="rId8"/>
    <p:sldId id="263" r:id="rId9"/>
    <p:sldId id="264" r:id="rId10"/>
    <p:sldId id="265" r:id="rId11"/>
    <p:sldId id="266" r:id="rId12"/>
    <p:sldId id="267" r:id="rId13"/>
    <p:sldId id="274" r:id="rId14"/>
    <p:sldId id="268" r:id="rId15"/>
    <p:sldId id="269" r:id="rId16"/>
    <p:sldId id="270" r:id="rId17"/>
    <p:sldId id="271" r:id="rId18"/>
    <p:sldId id="272" r:id="rId19"/>
    <p:sldId id="262" r:id="rId20"/>
    <p:sldId id="273" r:id="rId21"/>
    <p:sldId id="275" r:id="rId22"/>
    <p:sldId id="276" r:id="rId23"/>
    <p:sldId id="277" r:id="rId24"/>
    <p:sldId id="278" r:id="rId25"/>
    <p:sldId id="279" r:id="rId2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5" name="4 Marcador de pie de página"/>
          <p:cNvSpPr>
            <a:spLocks noGrp="1"/>
          </p:cNvSpPr>
          <p:nvPr>
            <p:ph type="ftr" sz="quarter" idx="11"/>
          </p:nvPr>
        </p:nvSpPr>
        <p:spPr>
          <a:xfrm>
            <a:off x="2640597" y="6377459"/>
            <a:ext cx="3836404" cy="365125"/>
          </a:xfrm>
        </p:spPr>
        <p:txBody>
          <a:bodyPr/>
          <a:lstStyle/>
          <a:p>
            <a:endParaRPr lang="es-AR"/>
          </a:p>
        </p:txBody>
      </p:sp>
      <p:sp>
        <p:nvSpPr>
          <p:cNvPr id="6" name="5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C598E7F-F3D7-4582-9127-A49D162A2ED4}" type="datetimeFigureOut">
              <a:rPr lang="es-AR" smtClean="0"/>
              <a:t>20/3/2019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BCA0112-B66C-4427-80FE-0E0FA18E1732}" type="slidenum">
              <a:rPr lang="es-AR" smtClean="0"/>
              <a:t>‹Nº›</a:t>
            </a:fld>
            <a:endParaRPr lang="es-AR"/>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5C598E7F-F3D7-4582-9127-A49D162A2ED4}" type="datetimeFigureOut">
              <a:rPr lang="es-AR" smtClean="0"/>
              <a:t>20/3/2019</a:t>
            </a:fld>
            <a:endParaRPr lang="es-AR"/>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AR"/>
          </a:p>
        </p:txBody>
      </p:sp>
      <p:sp>
        <p:nvSpPr>
          <p:cNvPr id="7" name="6 Marcador de número de diapositiva"/>
          <p:cNvSpPr>
            <a:spLocks noGrp="1"/>
          </p:cNvSpPr>
          <p:nvPr>
            <p:ph type="sldNum" sz="quarter" idx="12"/>
          </p:nvPr>
        </p:nvSpPr>
        <p:spPr>
          <a:xfrm>
            <a:off x="8339328" y="1170432"/>
            <a:ext cx="733864" cy="201168"/>
          </a:xfrm>
        </p:spPr>
        <p:txBody>
          <a:bodyPr/>
          <a:lstStyle/>
          <a:p>
            <a:fld id="{0BCA0112-B66C-4427-80FE-0E0FA18E1732}"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C598E7F-F3D7-4582-9127-A49D162A2ED4}" type="datetimeFigureOut">
              <a:rPr lang="es-AR" smtClean="0"/>
              <a:t>20/3/2019</a:t>
            </a:fld>
            <a:endParaRPr lang="es-AR"/>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A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BCA0112-B66C-4427-80FE-0E0FA18E1732}"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77686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AR" dirty="0">
                <a:solidFill>
                  <a:schemeClr val="tx1"/>
                </a:solidFill>
              </a:rPr>
              <a:t>.</a:t>
            </a:r>
          </a:p>
        </p:txBody>
      </p:sp>
    </p:spTree>
    <p:extLst>
      <p:ext uri="{BB962C8B-B14F-4D97-AF65-F5344CB8AC3E}">
        <p14:creationId xmlns:p14="http://schemas.microsoft.com/office/powerpoint/2010/main" val="14048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PALAS CARGADORAS</a:t>
            </a:r>
            <a:endParaRPr lang="es-A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5522987" cy="414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732240" y="1628800"/>
            <a:ext cx="1872208" cy="3785652"/>
          </a:xfrm>
          <a:prstGeom prst="rect">
            <a:avLst/>
          </a:prstGeom>
          <a:noFill/>
        </p:spPr>
        <p:txBody>
          <a:bodyPr wrap="square" rtlCol="0">
            <a:spAutoFit/>
          </a:bodyPr>
          <a:lstStyle/>
          <a:p>
            <a:pPr algn="ctr"/>
            <a:r>
              <a:rPr lang="es-AR" sz="2000" dirty="0" smtClean="0"/>
              <a:t>Las palas cargadoras son un equipo tractor, que tiene un cucharón de gran tamaño en su extremo frontal, montado en orugas o en ruedas.</a:t>
            </a:r>
            <a:endParaRPr lang="es-AR" sz="2000" dirty="0"/>
          </a:p>
        </p:txBody>
      </p:sp>
      <p:sp>
        <p:nvSpPr>
          <p:cNvPr id="4" name="3 CuadroTexto"/>
          <p:cNvSpPr txBox="1"/>
          <p:nvPr/>
        </p:nvSpPr>
        <p:spPr>
          <a:xfrm>
            <a:off x="395536" y="5414452"/>
            <a:ext cx="4104456" cy="1200329"/>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73 HP</a:t>
            </a:r>
          </a:p>
          <a:p>
            <a:pPr marL="285750" indent="-285750">
              <a:buFont typeface="Arial" panose="020B0604020202020204" pitchFamily="34" charset="0"/>
              <a:buChar char="•"/>
            </a:pPr>
            <a:r>
              <a:rPr lang="es-AR" dirty="0" smtClean="0"/>
              <a:t>CUCHARON: 0,75 m3  a  1,2</a:t>
            </a:r>
          </a:p>
          <a:p>
            <a:pPr marL="285750" indent="-285750">
              <a:buFont typeface="Arial" panose="020B0604020202020204" pitchFamily="34" charset="0"/>
              <a:buChar char="•"/>
            </a:pPr>
            <a:r>
              <a:rPr lang="es-AR" dirty="0" smtClean="0"/>
              <a:t>COMBUSTIBLE: 52 LTS.</a:t>
            </a:r>
          </a:p>
          <a:p>
            <a:pPr marL="285750" indent="-285750">
              <a:buFont typeface="Arial" panose="020B0604020202020204" pitchFamily="34" charset="0"/>
              <a:buChar char="•"/>
            </a:pPr>
            <a:r>
              <a:rPr lang="es-AR" dirty="0" smtClean="0"/>
              <a:t>COSTO: 44,5  dólares/hora.</a:t>
            </a:r>
            <a:endParaRPr lang="es-AR" dirty="0"/>
          </a:p>
        </p:txBody>
      </p:sp>
    </p:spTree>
    <p:extLst>
      <p:ext uri="{BB962C8B-B14F-4D97-AF65-F5344CB8AC3E}">
        <p14:creationId xmlns:p14="http://schemas.microsoft.com/office/powerpoint/2010/main" val="1249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EQUIPO DE TRANSPORTE</a:t>
            </a:r>
            <a:endParaRPr lang="es-A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29049"/>
            <a:ext cx="5609729" cy="411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672376" y="1844824"/>
            <a:ext cx="2592288" cy="2677656"/>
          </a:xfrm>
          <a:prstGeom prst="rect">
            <a:avLst/>
          </a:prstGeom>
          <a:noFill/>
        </p:spPr>
        <p:txBody>
          <a:bodyPr wrap="square" rtlCol="0">
            <a:spAutoFit/>
          </a:bodyPr>
          <a:lstStyle/>
          <a:p>
            <a:pPr algn="ctr"/>
            <a:r>
              <a:rPr lang="es-AR" sz="2400" dirty="0" smtClean="0"/>
              <a:t>Las máquinas de transporte están diseñadas para el acarreo de material y su respectiva descarga. </a:t>
            </a:r>
            <a:endParaRPr lang="es-AR" sz="2400" dirty="0"/>
          </a:p>
        </p:txBody>
      </p:sp>
      <p:sp>
        <p:nvSpPr>
          <p:cNvPr id="4" name="3 CuadroTexto"/>
          <p:cNvSpPr txBox="1"/>
          <p:nvPr/>
        </p:nvSpPr>
        <p:spPr>
          <a:xfrm>
            <a:off x="179512" y="5589240"/>
            <a:ext cx="3888432" cy="923330"/>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365 HP</a:t>
            </a:r>
          </a:p>
          <a:p>
            <a:pPr marL="285750" indent="-285750">
              <a:buFont typeface="Arial" panose="020B0604020202020204" pitchFamily="34" charset="0"/>
              <a:buChar char="•"/>
            </a:pPr>
            <a:r>
              <a:rPr lang="es-AR" dirty="0" smtClean="0"/>
              <a:t>COSTO: 1,6 dólares/km</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21231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AR" dirty="0" smtClean="0"/>
              <a:t>EQUIPO DE COMPACTACION</a:t>
            </a:r>
            <a:endParaRPr lang="es-A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75209"/>
            <a:ext cx="532581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206211" y="1622643"/>
            <a:ext cx="2160240" cy="3785652"/>
          </a:xfrm>
          <a:prstGeom prst="rect">
            <a:avLst/>
          </a:prstGeom>
          <a:noFill/>
        </p:spPr>
        <p:txBody>
          <a:bodyPr wrap="square" rtlCol="0">
            <a:spAutoFit/>
          </a:bodyPr>
          <a:lstStyle/>
          <a:p>
            <a:pPr algn="ctr"/>
            <a:r>
              <a:rPr lang="es-AR" sz="2000" dirty="0" smtClean="0"/>
              <a:t>Máquina autopropulsada, de gran peso, dotada de uno o varios rodillos o ruedas cuya función consiste en planificar y dar la compacidad requerida al material sobre el cual se desplaza. </a:t>
            </a:r>
            <a:endParaRPr lang="es-AR" sz="2000" dirty="0"/>
          </a:p>
        </p:txBody>
      </p:sp>
      <p:sp>
        <p:nvSpPr>
          <p:cNvPr id="4" name="3 CuadroTexto"/>
          <p:cNvSpPr txBox="1"/>
          <p:nvPr/>
        </p:nvSpPr>
        <p:spPr>
          <a:xfrm>
            <a:off x="178083" y="5661248"/>
            <a:ext cx="4680520" cy="1200329"/>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100 HP</a:t>
            </a:r>
          </a:p>
          <a:p>
            <a:pPr marL="285750" indent="-285750">
              <a:buFont typeface="Arial" panose="020B0604020202020204" pitchFamily="34" charset="0"/>
              <a:buChar char="•"/>
            </a:pPr>
            <a:r>
              <a:rPr lang="es-AR" dirty="0" smtClean="0"/>
              <a:t>COMBUSTIBLE: 146 </a:t>
            </a:r>
            <a:r>
              <a:rPr lang="es-AR" dirty="0" err="1" smtClean="0"/>
              <a:t>lts</a:t>
            </a:r>
            <a:r>
              <a:rPr lang="es-AR" dirty="0" smtClean="0"/>
              <a:t>.</a:t>
            </a:r>
          </a:p>
          <a:p>
            <a:pPr marL="285750" indent="-285750">
              <a:buFont typeface="Arial" panose="020B0604020202020204" pitchFamily="34" charset="0"/>
              <a:buChar char="•"/>
            </a:pPr>
            <a:r>
              <a:rPr lang="es-AR" dirty="0" smtClean="0"/>
              <a:t>ANCHO COMPACTACION: 11 RUEDAS</a:t>
            </a:r>
          </a:p>
          <a:p>
            <a:pPr marL="285750" indent="-285750">
              <a:buFont typeface="Arial" panose="020B0604020202020204" pitchFamily="34" charset="0"/>
              <a:buChar char="•"/>
            </a:pPr>
            <a:r>
              <a:rPr lang="es-AR" dirty="0" smtClean="0"/>
              <a:t>COSTO: 42,92 dólares/hora.</a:t>
            </a:r>
            <a:endParaRPr lang="es-AR" dirty="0"/>
          </a:p>
        </p:txBody>
      </p:sp>
    </p:spTree>
    <p:extLst>
      <p:ext uri="{BB962C8B-B14F-4D97-AF65-F5344CB8AC3E}">
        <p14:creationId xmlns:p14="http://schemas.microsoft.com/office/powerpoint/2010/main" val="3576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RODILLO PATAS  APISONADORAS</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46047"/>
            <a:ext cx="568863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3568" y="5301208"/>
            <a:ext cx="5256584" cy="1200329"/>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131 HP</a:t>
            </a:r>
          </a:p>
          <a:p>
            <a:pPr marL="285750" indent="-285750">
              <a:buFont typeface="Arial" panose="020B0604020202020204" pitchFamily="34" charset="0"/>
              <a:buChar char="•"/>
            </a:pPr>
            <a:r>
              <a:rPr lang="es-AR" dirty="0" smtClean="0"/>
              <a:t>ANCHO COMPACTACION: 2134 mm</a:t>
            </a:r>
          </a:p>
          <a:p>
            <a:pPr marL="285750" indent="-285750">
              <a:buFont typeface="Arial" panose="020B0604020202020204" pitchFamily="34" charset="0"/>
              <a:buChar char="•"/>
            </a:pPr>
            <a:r>
              <a:rPr lang="es-AR" dirty="0" smtClean="0"/>
              <a:t>COMBUSTIBLE: 242 </a:t>
            </a:r>
            <a:r>
              <a:rPr lang="es-AR" dirty="0" err="1" smtClean="0"/>
              <a:t>lts</a:t>
            </a:r>
            <a:r>
              <a:rPr lang="es-AR" dirty="0" smtClean="0"/>
              <a:t> </a:t>
            </a:r>
          </a:p>
          <a:p>
            <a:pPr marL="285750" indent="-285750">
              <a:buFont typeface="Arial" panose="020B0604020202020204" pitchFamily="34" charset="0"/>
              <a:buChar char="•"/>
            </a:pPr>
            <a:r>
              <a:rPr lang="es-AR" dirty="0" smtClean="0"/>
              <a:t>COSTO: 87,98 dólares/hora.</a:t>
            </a:r>
            <a:endParaRPr lang="es-AR" dirty="0"/>
          </a:p>
        </p:txBody>
      </p:sp>
    </p:spTree>
    <p:extLst>
      <p:ext uri="{BB962C8B-B14F-4D97-AF65-F5344CB8AC3E}">
        <p14:creationId xmlns:p14="http://schemas.microsoft.com/office/powerpoint/2010/main" val="225314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EQUIPO DE RIEGO</a:t>
            </a:r>
            <a:endParaRPr lang="es-A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10" y="1196752"/>
            <a:ext cx="51004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093260" y="2541097"/>
            <a:ext cx="2592288" cy="1200329"/>
          </a:xfrm>
          <a:prstGeom prst="rect">
            <a:avLst/>
          </a:prstGeom>
          <a:noFill/>
        </p:spPr>
        <p:txBody>
          <a:bodyPr wrap="square" rtlCol="0">
            <a:spAutoFit/>
          </a:bodyPr>
          <a:lstStyle/>
          <a:p>
            <a:pPr algn="ctr"/>
            <a:r>
              <a:rPr lang="es-AR" sz="2400" dirty="0" smtClean="0"/>
              <a:t>Es un equipo que consiste en el riego de la vía pública.</a:t>
            </a:r>
            <a:endParaRPr lang="es-AR" sz="2400" dirty="0"/>
          </a:p>
        </p:txBody>
      </p:sp>
      <p:sp>
        <p:nvSpPr>
          <p:cNvPr id="4" name="3 CuadroTexto"/>
          <p:cNvSpPr txBox="1"/>
          <p:nvPr/>
        </p:nvSpPr>
        <p:spPr>
          <a:xfrm>
            <a:off x="323528" y="5738203"/>
            <a:ext cx="4464496" cy="1200329"/>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200 HP mínimo.</a:t>
            </a:r>
          </a:p>
          <a:p>
            <a:pPr marL="285750" indent="-285750">
              <a:buFont typeface="Arial" panose="020B0604020202020204" pitchFamily="34" charset="0"/>
              <a:buChar char="•"/>
            </a:pPr>
            <a:r>
              <a:rPr lang="es-AR" dirty="0" smtClean="0"/>
              <a:t>COMBUSTIBLE: 250 </a:t>
            </a:r>
            <a:r>
              <a:rPr lang="es-AR" dirty="0" err="1" smtClean="0"/>
              <a:t>lts</a:t>
            </a:r>
            <a:r>
              <a:rPr lang="es-AR" dirty="0" smtClean="0"/>
              <a:t>.</a:t>
            </a:r>
          </a:p>
          <a:p>
            <a:pPr marL="285750" indent="-285750">
              <a:buFont typeface="Arial" panose="020B0604020202020204" pitchFamily="34" charset="0"/>
              <a:buChar char="•"/>
            </a:pPr>
            <a:r>
              <a:rPr lang="es-AR" dirty="0" smtClean="0"/>
              <a:t>COSTO: 1,94 dólares/km.</a:t>
            </a:r>
          </a:p>
          <a:p>
            <a:r>
              <a:rPr lang="es-AR" dirty="0" smtClean="0"/>
              <a:t> </a:t>
            </a:r>
            <a:endParaRPr lang="es-AR" dirty="0"/>
          </a:p>
        </p:txBody>
      </p:sp>
    </p:spTree>
    <p:extLst>
      <p:ext uri="{BB962C8B-B14F-4D97-AF65-F5344CB8AC3E}">
        <p14:creationId xmlns:p14="http://schemas.microsoft.com/office/powerpoint/2010/main" val="248605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PAVIMENTADORA</a:t>
            </a:r>
            <a:endParaRPr lang="es-A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547260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300192" y="2348880"/>
            <a:ext cx="2448272" cy="1569660"/>
          </a:xfrm>
          <a:prstGeom prst="rect">
            <a:avLst/>
          </a:prstGeom>
          <a:noFill/>
        </p:spPr>
        <p:txBody>
          <a:bodyPr wrap="square" rtlCol="0">
            <a:spAutoFit/>
          </a:bodyPr>
          <a:lstStyle/>
          <a:p>
            <a:pPr algn="ctr"/>
            <a:r>
              <a:rPr lang="es-AR" sz="2400" dirty="0" smtClean="0"/>
              <a:t>Es una máquina que distribuye y le da forma al asfalto.</a:t>
            </a:r>
            <a:endParaRPr lang="es-AR" sz="2400" dirty="0"/>
          </a:p>
        </p:txBody>
      </p:sp>
      <p:sp>
        <p:nvSpPr>
          <p:cNvPr id="4" name="3 CuadroTexto"/>
          <p:cNvSpPr txBox="1"/>
          <p:nvPr/>
        </p:nvSpPr>
        <p:spPr>
          <a:xfrm>
            <a:off x="1014615" y="5445224"/>
            <a:ext cx="7560840" cy="1477328"/>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45 HP</a:t>
            </a:r>
          </a:p>
          <a:p>
            <a:pPr marL="285750" indent="-285750">
              <a:buFont typeface="Arial" panose="020B0604020202020204" pitchFamily="34" charset="0"/>
              <a:buChar char="•"/>
            </a:pPr>
            <a:r>
              <a:rPr lang="es-AR" dirty="0" smtClean="0"/>
              <a:t>COMBUSTIBLE: 65 </a:t>
            </a:r>
            <a:r>
              <a:rPr lang="es-AR" dirty="0" err="1" smtClean="0"/>
              <a:t>lts</a:t>
            </a:r>
            <a:r>
              <a:rPr lang="es-AR" dirty="0" smtClean="0"/>
              <a:t>.</a:t>
            </a:r>
          </a:p>
          <a:p>
            <a:pPr marL="285750" indent="-285750">
              <a:buFont typeface="Arial" panose="020B0604020202020204" pitchFamily="34" charset="0"/>
              <a:buChar char="•"/>
            </a:pPr>
            <a:r>
              <a:rPr lang="es-AR" dirty="0" smtClean="0"/>
              <a:t>ANCHO ESTANDAR DE PAVIMENTACION:  1.400 mm a  2.600 mm</a:t>
            </a:r>
          </a:p>
          <a:p>
            <a:pPr marL="285750" indent="-285750">
              <a:buFont typeface="Arial" panose="020B0604020202020204" pitchFamily="34" charset="0"/>
              <a:buChar char="•"/>
            </a:pPr>
            <a:r>
              <a:rPr lang="es-AR" dirty="0" smtClean="0"/>
              <a:t>COSTO: 114,54 dólares/hora.</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21865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down)">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MIXER</a:t>
            </a:r>
            <a:endParaRPr lang="es-A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5832648" cy="369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300192" y="1556792"/>
            <a:ext cx="2448272" cy="3477875"/>
          </a:xfrm>
          <a:prstGeom prst="rect">
            <a:avLst/>
          </a:prstGeom>
          <a:noFill/>
        </p:spPr>
        <p:txBody>
          <a:bodyPr wrap="square" rtlCol="0">
            <a:spAutoFit/>
          </a:bodyPr>
          <a:lstStyle/>
          <a:p>
            <a:pPr algn="ctr"/>
            <a:r>
              <a:rPr lang="es-AR" sz="2000" dirty="0" smtClean="0"/>
              <a:t>Es un camión equipado con una hormigonera., es un camión mezclador  que  cuenta con potentes motores, compactas dimensiones y permiten una buena movilidad y maniobrabilidad.</a:t>
            </a:r>
            <a:endParaRPr lang="es-AR" sz="2000" dirty="0"/>
          </a:p>
        </p:txBody>
      </p:sp>
      <p:sp>
        <p:nvSpPr>
          <p:cNvPr id="4" name="3 CuadroTexto"/>
          <p:cNvSpPr txBox="1"/>
          <p:nvPr/>
        </p:nvSpPr>
        <p:spPr>
          <a:xfrm>
            <a:off x="395536" y="5373216"/>
            <a:ext cx="4320480" cy="1200329"/>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380 HP</a:t>
            </a:r>
          </a:p>
          <a:p>
            <a:pPr marL="285750" indent="-285750">
              <a:buFont typeface="Arial" panose="020B0604020202020204" pitchFamily="34" charset="0"/>
              <a:buChar char="•"/>
            </a:pPr>
            <a:r>
              <a:rPr lang="es-AR" dirty="0" smtClean="0"/>
              <a:t>MEZCLADOR: 6 m3</a:t>
            </a:r>
          </a:p>
          <a:p>
            <a:pPr marL="285750" indent="-285750">
              <a:buFont typeface="Arial" panose="020B0604020202020204" pitchFamily="34" charset="0"/>
              <a:buChar char="•"/>
            </a:pPr>
            <a:r>
              <a:rPr lang="es-AR" dirty="0" smtClean="0"/>
              <a:t>COSTO: 1,63 dólares/km</a:t>
            </a:r>
          </a:p>
          <a:p>
            <a:endParaRPr lang="es-AR" dirty="0" smtClean="0"/>
          </a:p>
        </p:txBody>
      </p:sp>
    </p:spTree>
    <p:extLst>
      <p:ext uri="{BB962C8B-B14F-4D97-AF65-F5344CB8AC3E}">
        <p14:creationId xmlns:p14="http://schemas.microsoft.com/office/powerpoint/2010/main" val="10787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TOPOGRAFO</a:t>
            </a:r>
            <a:endParaRPr lang="es-A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84" y="1052736"/>
            <a:ext cx="481955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932040" y="1628800"/>
            <a:ext cx="3240360" cy="3416320"/>
          </a:xfrm>
          <a:prstGeom prst="rect">
            <a:avLst/>
          </a:prstGeom>
          <a:noFill/>
        </p:spPr>
        <p:txBody>
          <a:bodyPr wrap="square" rtlCol="0">
            <a:spAutoFit/>
          </a:bodyPr>
          <a:lstStyle/>
          <a:p>
            <a:pPr algn="ctr"/>
            <a:r>
              <a:rPr lang="es-AR" sz="2400" dirty="0" smtClean="0"/>
              <a:t>La tarea del topógrafo es previa al inicio de un proyecto, es quien realiza un buen levantamiento </a:t>
            </a:r>
            <a:r>
              <a:rPr lang="es-AR" sz="2400" dirty="0" err="1" smtClean="0"/>
              <a:t>plani</a:t>
            </a:r>
            <a:r>
              <a:rPr lang="es-AR" sz="2400" dirty="0" smtClean="0"/>
              <a:t>-altimétrico tridimensional previo del terreno y de hechos existentes </a:t>
            </a:r>
            <a:endParaRPr lang="es-AR" sz="2400" dirty="0"/>
          </a:p>
        </p:txBody>
      </p:sp>
    </p:spTree>
    <p:extLst>
      <p:ext uri="{BB962C8B-B14F-4D97-AF65-F5344CB8AC3E}">
        <p14:creationId xmlns:p14="http://schemas.microsoft.com/office/powerpoint/2010/main" val="289344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effectLst>
                  <a:outerShdw blurRad="38100" dist="38100" dir="2700000" algn="tl">
                    <a:srgbClr val="000000">
                      <a:alpha val="43137"/>
                    </a:srgbClr>
                  </a:outerShdw>
                </a:effectLst>
              </a:rPr>
              <a:t>COSTOS</a:t>
            </a:r>
            <a:endParaRPr lang="es-AR" b="1" dirty="0">
              <a:effectLst>
                <a:outerShdw blurRad="38100" dist="38100" dir="2700000" algn="tl">
                  <a:srgbClr val="000000">
                    <a:alpha val="43137"/>
                  </a:srgbClr>
                </a:outerShdw>
              </a:effectLst>
            </a:endParaRPr>
          </a:p>
        </p:txBody>
      </p:sp>
      <p:sp>
        <p:nvSpPr>
          <p:cNvPr id="3" name="2 CuadroTexto"/>
          <p:cNvSpPr txBox="1"/>
          <p:nvPr/>
        </p:nvSpPr>
        <p:spPr>
          <a:xfrm>
            <a:off x="827584" y="1700808"/>
            <a:ext cx="7056784" cy="4647426"/>
          </a:xfrm>
          <a:prstGeom prst="rect">
            <a:avLst/>
          </a:prstGeom>
          <a:noFill/>
        </p:spPr>
        <p:txBody>
          <a:bodyPr wrap="square" rtlCol="0">
            <a:spAutoFit/>
          </a:bodyPr>
          <a:lstStyle/>
          <a:p>
            <a:pPr algn="just"/>
            <a:r>
              <a:rPr lang="es-AR" sz="2000" b="1" dirty="0" smtClean="0"/>
              <a:t>TIPOS DE COSTOS:</a:t>
            </a:r>
          </a:p>
          <a:p>
            <a:pPr marL="285750" indent="-285750" algn="just">
              <a:buFont typeface="Arial" panose="020B0604020202020204" pitchFamily="34" charset="0"/>
              <a:buChar char="•"/>
            </a:pPr>
            <a:r>
              <a:rPr lang="es-AR" sz="2000" b="1" dirty="0" smtClean="0"/>
              <a:t>COSTO HORARIO DE LA MAQUINARIA:  </a:t>
            </a:r>
            <a:r>
              <a:rPr lang="es-AR" sz="2000" dirty="0" smtClean="0"/>
              <a:t>cálculo del costo horario de la maquinaria.</a:t>
            </a:r>
          </a:p>
          <a:p>
            <a:pPr marL="285750" indent="-285750" algn="just">
              <a:buFont typeface="Arial" panose="020B0604020202020204" pitchFamily="34" charset="0"/>
              <a:buChar char="•"/>
            </a:pPr>
            <a:r>
              <a:rPr lang="es-AR" sz="2000" b="1" dirty="0" smtClean="0"/>
              <a:t>COSTO DE AMORTIZACION: </a:t>
            </a:r>
            <a:r>
              <a:rPr lang="es-AR" sz="2000" dirty="0" smtClean="0"/>
              <a:t>es el costo que resulta por la disminución del valor original de la maquinaria como consecuencia de su uso para ejecutar trabajos.</a:t>
            </a:r>
          </a:p>
          <a:p>
            <a:pPr marL="285750" indent="-285750" algn="just">
              <a:buFont typeface="Arial" panose="020B0604020202020204" pitchFamily="34" charset="0"/>
              <a:buChar char="•"/>
            </a:pPr>
            <a:r>
              <a:rPr lang="es-AR" sz="2000" b="1" dirty="0" smtClean="0"/>
              <a:t>COSTO DE OPERACIÓN: </a:t>
            </a:r>
            <a:r>
              <a:rPr lang="es-AR" sz="2000" dirty="0" smtClean="0"/>
              <a:t>(mantenimiento y reparación, combustibles, lubricantes, filtros, </a:t>
            </a:r>
            <a:r>
              <a:rPr lang="es-AR" sz="2000" dirty="0" err="1" smtClean="0"/>
              <a:t>etc</a:t>
            </a:r>
            <a:r>
              <a:rPr lang="es-AR" sz="2000" dirty="0" smtClean="0"/>
              <a:t>)</a:t>
            </a:r>
          </a:p>
          <a:p>
            <a:pPr marL="285750" indent="-285750" algn="just">
              <a:buFont typeface="Arial" panose="020B0604020202020204" pitchFamily="34" charset="0"/>
              <a:buChar char="•"/>
            </a:pPr>
            <a:r>
              <a:rPr lang="es-AR" sz="2000" b="1" dirty="0" smtClean="0"/>
              <a:t>COSTO MANO DE OBRA: </a:t>
            </a:r>
            <a:r>
              <a:rPr lang="es-AR" sz="2000" dirty="0" smtClean="0"/>
              <a:t>comprende todos los desembolsos relativos a los empleados, desde los ejecutivos hasta los trabajadores. Cuenta con 20 empleados en total (1 ing. Civil, 1 </a:t>
            </a:r>
            <a:r>
              <a:rPr lang="es-AR" sz="2000" dirty="0" err="1" smtClean="0"/>
              <a:t>administ</a:t>
            </a:r>
            <a:r>
              <a:rPr lang="es-AR" sz="2000" dirty="0" smtClean="0"/>
              <a:t>., 1 capataz de obra, 1 pañolero, 2 obreros </a:t>
            </a:r>
            <a:r>
              <a:rPr lang="es-AR" sz="2000" dirty="0" err="1" smtClean="0"/>
              <a:t>ofic</a:t>
            </a:r>
            <a:r>
              <a:rPr lang="es-AR" sz="2000" dirty="0" smtClean="0"/>
              <a:t>., 6 ayudantes, 1 sereno, 1 topógrafo, 6 maquinistas)</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38848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6091" y="-6198"/>
            <a:ext cx="8229600" cy="1143000"/>
          </a:xfrm>
        </p:spPr>
        <p:txBody>
          <a:bodyPr>
            <a:normAutofit/>
          </a:bodyPr>
          <a:lstStyle/>
          <a:p>
            <a:r>
              <a:rPr lang="es-AR" dirty="0" smtClean="0"/>
              <a:t>PRESUPUESTOS</a:t>
            </a:r>
            <a:endParaRPr lang="es-AR" dirty="0"/>
          </a:p>
        </p:txBody>
      </p:sp>
      <p:sp>
        <p:nvSpPr>
          <p:cNvPr id="3" name="2 CuadroTexto"/>
          <p:cNvSpPr txBox="1"/>
          <p:nvPr/>
        </p:nvSpPr>
        <p:spPr>
          <a:xfrm>
            <a:off x="227351" y="1196752"/>
            <a:ext cx="8280920" cy="6986528"/>
          </a:xfrm>
          <a:prstGeom prst="rect">
            <a:avLst/>
          </a:prstGeom>
          <a:noFill/>
        </p:spPr>
        <p:txBody>
          <a:bodyPr wrap="square" rtlCol="0">
            <a:spAutoFit/>
          </a:bodyPr>
          <a:lstStyle/>
          <a:p>
            <a:endParaRPr lang="es-AR" dirty="0"/>
          </a:p>
          <a:p>
            <a:endParaRPr lang="es-AR" dirty="0" smtClean="0"/>
          </a:p>
          <a:p>
            <a:r>
              <a:rPr lang="es-AR" dirty="0" smtClean="0"/>
              <a:t>En el detalle de cada una de las maquinarias a utilizar se calculan los costos de las mismas, por ejemplo:</a:t>
            </a:r>
          </a:p>
          <a:p>
            <a:endParaRPr lang="es-AR" b="1" dirty="0" smtClean="0"/>
          </a:p>
          <a:p>
            <a:r>
              <a:rPr lang="es-AR" b="1" dirty="0" smtClean="0"/>
              <a:t>Motoniveladora</a:t>
            </a:r>
          </a:p>
          <a:p>
            <a:pPr marL="285750" indent="-285750">
              <a:buFont typeface="Arial" panose="020B0604020202020204" pitchFamily="34" charset="0"/>
              <a:buChar char="•"/>
            </a:pPr>
            <a:r>
              <a:rPr lang="es-AR" sz="1400" b="1" dirty="0" smtClean="0"/>
              <a:t>Amortización</a:t>
            </a:r>
            <a:endParaRPr lang="es-AR" sz="1400" b="1" dirty="0"/>
          </a:p>
          <a:p>
            <a:r>
              <a:rPr lang="es-AR" sz="1400" dirty="0" smtClean="0"/>
              <a:t>Costo de compra: 140.000 dólares</a:t>
            </a:r>
          </a:p>
          <a:p>
            <a:r>
              <a:rPr lang="es-AR" sz="1400" dirty="0" smtClean="0"/>
              <a:t>Valor de venta usado: 34.000 dólares</a:t>
            </a:r>
          </a:p>
          <a:p>
            <a:r>
              <a:rPr lang="es-AR" sz="1400" dirty="0" smtClean="0"/>
              <a:t>El equipo se amortiza en 10.000 horas</a:t>
            </a:r>
          </a:p>
          <a:p>
            <a:r>
              <a:rPr lang="es-AR" sz="1400" dirty="0" smtClean="0"/>
              <a:t>(140.000-34.000)/ 10.000 = 10,6 dólares por hora</a:t>
            </a:r>
          </a:p>
          <a:p>
            <a:pPr marL="285750" indent="-285750">
              <a:buFont typeface="Arial" panose="020B0604020202020204" pitchFamily="34" charset="0"/>
              <a:buChar char="•"/>
            </a:pPr>
            <a:r>
              <a:rPr lang="es-AR" sz="1400" b="1" dirty="0" smtClean="0"/>
              <a:t>Mantenimiento: </a:t>
            </a:r>
            <a:r>
              <a:rPr lang="es-AR" sz="1400" dirty="0" smtClean="0"/>
              <a:t>Se considera el 50% de la amortización 5,3 dólares por hora</a:t>
            </a:r>
          </a:p>
          <a:p>
            <a:pPr marL="285750" indent="-285750">
              <a:buFont typeface="Arial" panose="020B0604020202020204" pitchFamily="34" charset="0"/>
              <a:buChar char="•"/>
            </a:pPr>
            <a:r>
              <a:rPr lang="es-AR" sz="1400" b="1" dirty="0" smtClean="0"/>
              <a:t>Mano de Obra: </a:t>
            </a:r>
            <a:r>
              <a:rPr lang="es-AR" sz="1400" dirty="0" smtClean="0"/>
              <a:t>9 dólares por hora. 1,5x9=13,5 dólares por hora</a:t>
            </a:r>
          </a:p>
          <a:p>
            <a:pPr marL="285750" indent="-285750">
              <a:buFont typeface="Arial" panose="020B0604020202020204" pitchFamily="34" charset="0"/>
              <a:buChar char="•"/>
            </a:pPr>
            <a:r>
              <a:rPr lang="es-AR" sz="1400" b="1" dirty="0" smtClean="0"/>
              <a:t>Combustible: </a:t>
            </a:r>
            <a:r>
              <a:rPr lang="es-AR" sz="1400" dirty="0" smtClean="0"/>
              <a:t>El motor tiene 182 HP182HPx0.12(l/hp)x1.0 dólar/l=21,84  dólares por hora</a:t>
            </a:r>
          </a:p>
          <a:p>
            <a:pPr marL="285750" indent="-285750">
              <a:buFont typeface="Arial" panose="020B0604020202020204" pitchFamily="34" charset="0"/>
              <a:buChar char="•"/>
            </a:pPr>
            <a:r>
              <a:rPr lang="es-AR" sz="1400" b="1" dirty="0" smtClean="0"/>
              <a:t>Lubricantes, aditivos, refrigerantes, filtros y otros:</a:t>
            </a:r>
            <a:r>
              <a:rPr lang="es-AR" sz="1400" dirty="0" smtClean="0"/>
              <a:t> Se toma el 35% del gasto del combustible. 21.84x0.35=7,6 dólares por hora</a:t>
            </a:r>
          </a:p>
          <a:p>
            <a:pPr marL="285750" indent="-285750">
              <a:buFont typeface="Arial" panose="020B0604020202020204" pitchFamily="34" charset="0"/>
              <a:buChar char="•"/>
            </a:pPr>
            <a:r>
              <a:rPr lang="es-AR" sz="1400" dirty="0" smtClean="0"/>
              <a:t>  </a:t>
            </a:r>
            <a:r>
              <a:rPr lang="es-AR" sz="1400" b="1" dirty="0" smtClean="0"/>
              <a:t>Cubiertas: </a:t>
            </a:r>
            <a:r>
              <a:rPr lang="es-AR" sz="1400" dirty="0" smtClean="0"/>
              <a:t>El cambio de cubiertas tiene un costo de 6000 dólares 6000 </a:t>
            </a:r>
            <a:r>
              <a:rPr lang="es-AR" sz="1400" dirty="0" err="1" smtClean="0"/>
              <a:t>dol</a:t>
            </a:r>
            <a:r>
              <a:rPr lang="es-AR" sz="1400" dirty="0" smtClean="0"/>
              <a:t>/4000: 1.5 dólares por hora</a:t>
            </a:r>
          </a:p>
          <a:p>
            <a:pPr marL="285750" indent="-285750">
              <a:buFont typeface="Arial" panose="020B0604020202020204" pitchFamily="34" charset="0"/>
              <a:buChar char="•"/>
            </a:pPr>
            <a:r>
              <a:rPr lang="es-AR" sz="1400" b="1" dirty="0" smtClean="0"/>
              <a:t>Patente</a:t>
            </a:r>
            <a:r>
              <a:rPr lang="es-AR" sz="1400" dirty="0" smtClean="0"/>
              <a:t>: 0,25 dólares por hora (proporcional al costo)</a:t>
            </a:r>
          </a:p>
          <a:p>
            <a:pPr marL="285750" indent="-285750">
              <a:buFont typeface="Arial" panose="020B0604020202020204" pitchFamily="34" charset="0"/>
              <a:buChar char="•"/>
            </a:pPr>
            <a:r>
              <a:rPr lang="es-AR" sz="1400" b="1" dirty="0" smtClean="0"/>
              <a:t>Seguros contra terceros y destrucción total</a:t>
            </a:r>
            <a:r>
              <a:rPr lang="es-AR" sz="1400" dirty="0" smtClean="0"/>
              <a:t>: </a:t>
            </a:r>
            <a:r>
              <a:rPr lang="es-AR" sz="1400" dirty="0" smtClean="0"/>
              <a:t>1400 </a:t>
            </a:r>
            <a:r>
              <a:rPr lang="es-AR" sz="1400" dirty="0" smtClean="0"/>
              <a:t>dólares </a:t>
            </a:r>
            <a:r>
              <a:rPr lang="es-AR" sz="1400" dirty="0" smtClean="0"/>
              <a:t>/año (en 1000 horas de trabajo) </a:t>
            </a:r>
            <a:r>
              <a:rPr lang="es-AR" sz="1400" dirty="0" smtClean="0"/>
              <a:t>:</a:t>
            </a:r>
            <a:r>
              <a:rPr lang="es-AR" sz="1400" dirty="0" smtClean="0"/>
              <a:t>1,4</a:t>
            </a:r>
            <a:r>
              <a:rPr lang="es-AR" sz="1400" dirty="0" smtClean="0"/>
              <a:t> </a:t>
            </a:r>
            <a:r>
              <a:rPr lang="es-AR" sz="1400" dirty="0" smtClean="0"/>
              <a:t>dólares por hora</a:t>
            </a:r>
          </a:p>
          <a:p>
            <a:pPr marL="285750" indent="-285750">
              <a:buFont typeface="Arial" panose="020B0604020202020204" pitchFamily="34" charset="0"/>
              <a:buChar char="•"/>
            </a:pPr>
            <a:r>
              <a:rPr lang="es-AR" sz="1400" b="1" dirty="0" smtClean="0"/>
              <a:t>Impuestos: </a:t>
            </a:r>
            <a:r>
              <a:rPr lang="es-AR" sz="1400" dirty="0" smtClean="0"/>
              <a:t>valor de referencia proporcional :  3,4 dólares por hora</a:t>
            </a:r>
          </a:p>
          <a:p>
            <a:pPr marL="285750" indent="-285750">
              <a:buFont typeface="Arial" panose="020B0604020202020204" pitchFamily="34" charset="0"/>
              <a:buChar char="•"/>
            </a:pPr>
            <a:r>
              <a:rPr lang="es-AR" sz="1400" b="1" dirty="0" smtClean="0"/>
              <a:t>Estacionamiento y cuidado el equipo: </a:t>
            </a:r>
            <a:r>
              <a:rPr lang="es-AR" sz="1400" dirty="0" smtClean="0"/>
              <a:t>0,25 dólares por hora.</a:t>
            </a:r>
          </a:p>
          <a:p>
            <a:pPr marL="285750" indent="-285750">
              <a:buFont typeface="Arial" panose="020B0604020202020204" pitchFamily="34" charset="0"/>
              <a:buChar char="•"/>
            </a:pPr>
            <a:r>
              <a:rPr lang="es-AR" sz="1400" b="1" dirty="0" smtClean="0"/>
              <a:t>Limpieza: </a:t>
            </a:r>
            <a:r>
              <a:rPr lang="es-AR" sz="1400" dirty="0" smtClean="0"/>
              <a:t>0,29 dólares por hora.</a:t>
            </a:r>
          </a:p>
          <a:p>
            <a:pPr marL="285750" indent="-285750">
              <a:buFont typeface="Arial" panose="020B0604020202020204" pitchFamily="34" charset="0"/>
              <a:buChar char="•"/>
            </a:pPr>
            <a:r>
              <a:rPr lang="es-AR" sz="1400" b="1" dirty="0" smtClean="0"/>
              <a:t>Costo Total</a:t>
            </a:r>
            <a:r>
              <a:rPr lang="es-AR" sz="1400" b="1" smtClean="0"/>
              <a:t>: </a:t>
            </a:r>
            <a:r>
              <a:rPr lang="es-AR" sz="1400" smtClean="0"/>
              <a:t>65,93 </a:t>
            </a:r>
            <a:r>
              <a:rPr lang="es-AR" sz="1400" dirty="0" smtClean="0"/>
              <a:t>dólares por hora</a:t>
            </a:r>
          </a:p>
          <a:p>
            <a:pPr marL="285750" indent="-285750">
              <a:buFont typeface="Arial" panose="020B0604020202020204" pitchFamily="34" charset="0"/>
              <a:buChar char="•"/>
            </a:pPr>
            <a:endParaRPr lang="es-AR" sz="1400" dirty="0" smtClean="0"/>
          </a:p>
          <a:p>
            <a:pPr marL="285750" indent="-285750">
              <a:buFont typeface="Arial" panose="020B0604020202020204" pitchFamily="34" charset="0"/>
              <a:buChar char="•"/>
            </a:pPr>
            <a:endParaRPr lang="es-AR" sz="1400" dirty="0" smtClean="0"/>
          </a:p>
          <a:p>
            <a:pPr marL="285750" indent="-285750">
              <a:buFont typeface="Arial" panose="020B0604020202020204" pitchFamily="34" charset="0"/>
              <a:buChar char="•"/>
            </a:pPr>
            <a:endParaRPr lang="es-AR" sz="1400" dirty="0" smtClean="0"/>
          </a:p>
          <a:p>
            <a:pPr marL="285750" indent="-285750">
              <a:buFont typeface="Arial" panose="020B0604020202020204" pitchFamily="34" charset="0"/>
              <a:buChar char="•"/>
            </a:pPr>
            <a:endParaRPr lang="es-AR" sz="1400" dirty="0" smtClean="0"/>
          </a:p>
          <a:p>
            <a:pPr marL="285750" indent="-285750">
              <a:buFont typeface="Arial" panose="020B0604020202020204" pitchFamily="34" charset="0"/>
              <a:buChar char="•"/>
            </a:pPr>
            <a:endParaRPr lang="es-AR" sz="1400" dirty="0" smtClean="0"/>
          </a:p>
          <a:p>
            <a:endParaRPr lang="es-AR" dirty="0"/>
          </a:p>
        </p:txBody>
      </p:sp>
    </p:spTree>
    <p:extLst>
      <p:ext uri="{BB962C8B-B14F-4D97-AF65-F5344CB8AC3E}">
        <p14:creationId xmlns:p14="http://schemas.microsoft.com/office/powerpoint/2010/main" val="11042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1536174"/>
            <a:ext cx="6336704" cy="3416320"/>
          </a:xfrm>
          <a:prstGeom prst="rect">
            <a:avLst/>
          </a:prstGeom>
        </p:spPr>
        <p:txBody>
          <a:bodyPr wrap="square">
            <a:spAutoFit/>
          </a:bodyPr>
          <a:lstStyle/>
          <a:p>
            <a:pPr algn="ctr"/>
            <a:r>
              <a:rPr lang="es-AR" sz="7200" b="1" i="1" dirty="0">
                <a:solidFill>
                  <a:srgbClr val="F0AD00">
                    <a:satMod val="150000"/>
                  </a:srgbClr>
                </a:solidFill>
                <a:effectLst>
                  <a:outerShdw blurRad="38100" dist="38100" dir="2700000" algn="tl">
                    <a:srgbClr val="000000">
                      <a:alpha val="43137"/>
                    </a:srgbClr>
                  </a:outerShdw>
                </a:effectLst>
                <a:latin typeface="Bahnschrift SemiBold Condensed" panose="020B0502040204020203" pitchFamily="34" charset="0"/>
                <a:ea typeface="+mj-ea"/>
                <a:cs typeface="+mj-cs"/>
              </a:rPr>
              <a:t>PAVIMENTACION </a:t>
            </a:r>
            <a:r>
              <a:rPr lang="es-AR" sz="7200" b="1" i="1" dirty="0" smtClean="0">
                <a:solidFill>
                  <a:srgbClr val="F0AD00">
                    <a:satMod val="150000"/>
                  </a:srgbClr>
                </a:solidFill>
                <a:effectLst>
                  <a:outerShdw blurRad="38100" dist="38100" dir="2700000" algn="tl">
                    <a:srgbClr val="000000">
                      <a:alpha val="43137"/>
                    </a:srgbClr>
                  </a:outerShdw>
                </a:effectLst>
                <a:latin typeface="Bahnschrift SemiBold Condensed" panose="020B0502040204020203" pitchFamily="34" charset="0"/>
                <a:ea typeface="+mj-ea"/>
                <a:cs typeface="+mj-cs"/>
              </a:rPr>
              <a:t> URBANA</a:t>
            </a:r>
            <a:r>
              <a:rPr lang="es-AR" sz="7200" b="1" i="1" dirty="0">
                <a:solidFill>
                  <a:srgbClr val="F0AD00">
                    <a:satMod val="150000"/>
                  </a:srgbClr>
                </a:solidFill>
                <a:effectLst>
                  <a:outerShdw blurRad="38100" dist="38100" dir="2700000" algn="tl">
                    <a:srgbClr val="000000">
                      <a:alpha val="43137"/>
                    </a:srgbClr>
                  </a:outerShdw>
                </a:effectLst>
                <a:latin typeface="Bahnschrift SemiBold Condensed" panose="020B0502040204020203" pitchFamily="34" charset="0"/>
                <a:ea typeface="+mj-ea"/>
                <a:cs typeface="+mj-cs"/>
              </a:rPr>
              <a:t/>
            </a:r>
            <a:br>
              <a:rPr lang="es-AR" sz="7200" b="1" i="1" dirty="0">
                <a:solidFill>
                  <a:srgbClr val="F0AD00">
                    <a:satMod val="150000"/>
                  </a:srgbClr>
                </a:solidFill>
                <a:effectLst>
                  <a:outerShdw blurRad="38100" dist="38100" dir="2700000" algn="tl">
                    <a:srgbClr val="000000">
                      <a:alpha val="43137"/>
                    </a:srgbClr>
                  </a:outerShdw>
                </a:effectLst>
                <a:latin typeface="Bahnschrift SemiBold Condensed" panose="020B0502040204020203" pitchFamily="34" charset="0"/>
                <a:ea typeface="+mj-ea"/>
                <a:cs typeface="+mj-cs"/>
              </a:rPr>
            </a:br>
            <a:r>
              <a:rPr lang="es-AR" sz="7200" b="1" i="1" dirty="0">
                <a:solidFill>
                  <a:srgbClr val="F0AD00">
                    <a:satMod val="150000"/>
                  </a:srgbClr>
                </a:solidFill>
                <a:effectLst>
                  <a:outerShdw blurRad="38100" dist="38100" dir="2700000" algn="tl">
                    <a:srgbClr val="000000">
                      <a:alpha val="43137"/>
                    </a:srgbClr>
                  </a:outerShdw>
                </a:effectLst>
                <a:latin typeface="Bahnschrift SemiBold Condensed" panose="020B0502040204020203" pitchFamily="34" charset="0"/>
                <a:ea typeface="+mj-ea"/>
                <a:cs typeface="+mj-cs"/>
              </a:rPr>
              <a:t>UBAJAY ENTRE RIOS </a:t>
            </a:r>
            <a:endParaRPr lang="es-AR" sz="7200" dirty="0"/>
          </a:p>
        </p:txBody>
      </p:sp>
      <p:sp>
        <p:nvSpPr>
          <p:cNvPr id="5" name="4 Título"/>
          <p:cNvSpPr>
            <a:spLocks noGrp="1"/>
          </p:cNvSpPr>
          <p:nvPr>
            <p:ph type="title"/>
          </p:nvPr>
        </p:nvSpPr>
        <p:spPr/>
        <p:txBody>
          <a:bodyPr/>
          <a:lstStyle/>
          <a:p>
            <a:r>
              <a:rPr lang="es-AR" dirty="0" smtClean="0">
                <a:solidFill>
                  <a:schemeClr val="tx1"/>
                </a:solidFill>
              </a:rPr>
              <a:t>.</a:t>
            </a:r>
            <a:endParaRPr lang="es-AR" dirty="0">
              <a:solidFill>
                <a:schemeClr val="tx1"/>
              </a:solidFill>
            </a:endParaRPr>
          </a:p>
        </p:txBody>
      </p:sp>
    </p:spTree>
    <p:extLst>
      <p:ext uri="{BB962C8B-B14F-4D97-AF65-F5344CB8AC3E}">
        <p14:creationId xmlns:p14="http://schemas.microsoft.com/office/powerpoint/2010/main" val="43531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MANTENIMIENTO</a:t>
            </a:r>
            <a:endParaRPr lang="es-AR" dirty="0"/>
          </a:p>
        </p:txBody>
      </p:sp>
      <p:sp>
        <p:nvSpPr>
          <p:cNvPr id="4" name="3 CuadroTexto"/>
          <p:cNvSpPr txBox="1"/>
          <p:nvPr/>
        </p:nvSpPr>
        <p:spPr>
          <a:xfrm>
            <a:off x="1187624" y="2348880"/>
            <a:ext cx="6480720" cy="1323439"/>
          </a:xfrm>
          <a:prstGeom prst="rect">
            <a:avLst/>
          </a:prstGeom>
          <a:noFill/>
        </p:spPr>
        <p:txBody>
          <a:bodyPr wrap="square" rtlCol="0">
            <a:spAutoFit/>
          </a:bodyPr>
          <a:lstStyle/>
          <a:p>
            <a:pPr algn="just"/>
            <a:r>
              <a:rPr lang="es-AR" sz="2000" dirty="0" smtClean="0"/>
              <a:t>Se cuenta con planillas especificas para cada tipo de control, por ejemplo planillas  parte diario de equipo, rutinas por maquinas (PM1,PM2,PM3,PM4,PM5,PM6), planillas de reparaciones (correctivo y preventivo) .</a:t>
            </a:r>
            <a:endParaRPr lang="es-AR" sz="2000" dirty="0"/>
          </a:p>
        </p:txBody>
      </p:sp>
    </p:spTree>
    <p:extLst>
      <p:ext uri="{BB962C8B-B14F-4D97-AF65-F5344CB8AC3E}">
        <p14:creationId xmlns:p14="http://schemas.microsoft.com/office/powerpoint/2010/main" val="36305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32654"/>
            <a:ext cx="6840760"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192681"/>
            <a:ext cx="6768752"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09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20688"/>
            <a:ext cx="727280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1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9073008"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00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0" y="32530"/>
            <a:ext cx="5500687" cy="682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wipe(down)">
                                      <p:cBhvr>
                                        <p:cTn id="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27102" y="2996952"/>
            <a:ext cx="6696744" cy="646331"/>
          </a:xfrm>
          <a:prstGeom prst="rect">
            <a:avLst/>
          </a:prstGeom>
          <a:noFill/>
          <a:ln w="38100">
            <a:solidFill>
              <a:srgbClr val="FFFF00"/>
            </a:solidFill>
          </a:ln>
        </p:spPr>
        <p:txBody>
          <a:bodyPr wrap="square" rtlCol="0">
            <a:spAutoFit/>
          </a:bodyPr>
          <a:lstStyle/>
          <a:p>
            <a:pPr algn="ctr"/>
            <a:r>
              <a:rPr lang="es-AR" sz="3600" b="1" i="1" dirty="0" smtClean="0">
                <a:effectLst>
                  <a:outerShdw blurRad="38100" dist="38100" dir="2700000" algn="tl">
                    <a:srgbClr val="000000">
                      <a:alpha val="43137"/>
                    </a:srgbClr>
                  </a:outerShdw>
                </a:effectLst>
              </a:rPr>
              <a:t>MUCHAS    GRACIAS</a:t>
            </a:r>
            <a:endParaRPr lang="es-AR" sz="3600" b="1" i="1" dirty="0">
              <a:effectLst>
                <a:outerShdw blurRad="38100" dist="38100" dir="2700000" algn="tl">
                  <a:srgbClr val="000000">
                    <a:alpha val="43137"/>
                  </a:srgbClr>
                </a:outerShdw>
              </a:effectLst>
            </a:endParaRPr>
          </a:p>
        </p:txBody>
      </p:sp>
      <p:sp>
        <p:nvSpPr>
          <p:cNvPr id="3" name="2 CuadroTexto"/>
          <p:cNvSpPr txBox="1"/>
          <p:nvPr/>
        </p:nvSpPr>
        <p:spPr>
          <a:xfrm>
            <a:off x="5580112" y="6381328"/>
            <a:ext cx="3168352" cy="369332"/>
          </a:xfrm>
          <a:prstGeom prst="rect">
            <a:avLst/>
          </a:prstGeom>
          <a:noFill/>
        </p:spPr>
        <p:txBody>
          <a:bodyPr wrap="square" rtlCol="0">
            <a:spAutoFit/>
          </a:bodyPr>
          <a:lstStyle/>
          <a:p>
            <a:pPr algn="r"/>
            <a:r>
              <a:rPr lang="es-AR" b="1" i="1" dirty="0" smtClean="0">
                <a:effectLst>
                  <a:outerShdw blurRad="38100" dist="38100" dir="2700000" algn="tl">
                    <a:srgbClr val="000000">
                      <a:alpha val="43137"/>
                    </a:srgbClr>
                  </a:outerShdw>
                </a:effectLst>
                <a:latin typeface="Arial Narrow" panose="020B0606020202030204" pitchFamily="34" charset="0"/>
              </a:rPr>
              <a:t>Bello Ciocca, Nahuel Agustín </a:t>
            </a:r>
            <a:r>
              <a:rPr lang="es-AR" dirty="0" smtClean="0"/>
              <a:t>.</a:t>
            </a:r>
            <a:endParaRPr lang="es-AR" dirty="0"/>
          </a:p>
        </p:txBody>
      </p:sp>
      <p:sp>
        <p:nvSpPr>
          <p:cNvPr id="4" name="3 Título"/>
          <p:cNvSpPr>
            <a:spLocks noGrp="1"/>
          </p:cNvSpPr>
          <p:nvPr>
            <p:ph type="title"/>
          </p:nvPr>
        </p:nvSpPr>
        <p:spPr/>
        <p:txBody>
          <a:bodyPr/>
          <a:lstStyle/>
          <a:p>
            <a:r>
              <a:rPr lang="es-AR" dirty="0">
                <a:solidFill>
                  <a:schemeClr val="tx1"/>
                </a:solidFill>
              </a:rPr>
              <a:t>.</a:t>
            </a:r>
          </a:p>
        </p:txBody>
      </p:sp>
    </p:spTree>
    <p:extLst>
      <p:ext uri="{BB962C8B-B14F-4D97-AF65-F5344CB8AC3E}">
        <p14:creationId xmlns:p14="http://schemas.microsoft.com/office/powerpoint/2010/main" val="17177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529408"/>
            <a:ext cx="8229600" cy="5328592"/>
          </a:xfrm>
        </p:spPr>
        <p:txBody>
          <a:bodyPr>
            <a:normAutofit/>
          </a:bodyPr>
          <a:lstStyle/>
          <a:p>
            <a:pPr algn="l"/>
            <a:r>
              <a:rPr lang="es-AR" sz="2700" dirty="0" smtClean="0"/>
              <a:t>Ubajay es una localidad ubicada a 250 km de la capital de la provincia.</a:t>
            </a:r>
            <a:r>
              <a:rPr lang="es-AR" sz="2700" dirty="0"/>
              <a:t/>
            </a:r>
            <a:br>
              <a:rPr lang="es-AR" sz="2700" dirty="0"/>
            </a:br>
            <a:r>
              <a:rPr lang="es-AR" sz="2700" dirty="0" smtClean="0"/>
              <a:t>Se encuentra en el centro de una gran colonia agrícola cuyas actividades principales son arroz, citrus, ganadería, forestación, apicultura, entre otras.</a:t>
            </a:r>
            <a:br>
              <a:rPr lang="es-AR" sz="2700" dirty="0" smtClean="0"/>
            </a:br>
            <a:r>
              <a:rPr lang="es-AR" sz="2700" dirty="0" smtClean="0"/>
              <a:t>El pueblo cuenta con una red vial adecuada que permite la conexión de las mismas, éste no cuenta con calles pavimentadas sino que con ripio en la mayoría de las mismas.</a:t>
            </a:r>
            <a:br>
              <a:rPr lang="es-AR" sz="2700" dirty="0" smtClean="0"/>
            </a:br>
            <a:r>
              <a:rPr lang="es-AR" dirty="0" smtClean="0"/>
              <a:t/>
            </a:r>
            <a:br>
              <a:rPr lang="es-AR" dirty="0" smtClean="0"/>
            </a:br>
            <a:endParaRPr lang="es-AR" dirty="0"/>
          </a:p>
        </p:txBody>
      </p:sp>
    </p:spTree>
    <p:extLst>
      <p:ext uri="{BB962C8B-B14F-4D97-AF65-F5344CB8AC3E}">
        <p14:creationId xmlns:p14="http://schemas.microsoft.com/office/powerpoint/2010/main" val="138134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AR" sz="2400" dirty="0" smtClean="0"/>
              <a:t>El presente trabajo consta con la construcción de pavimento, cordones cunetas integrados y badenes en los siguientes lugares:</a:t>
            </a:r>
            <a:br>
              <a:rPr lang="es-AR" sz="2400" dirty="0" smtClean="0"/>
            </a:br>
            <a:r>
              <a:rPr lang="es-AR" sz="2400" dirty="0"/>
              <a:t/>
            </a:r>
            <a:br>
              <a:rPr lang="es-AR" sz="2400" dirty="0"/>
            </a:br>
            <a:endParaRPr lang="es-A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35981"/>
            <a:ext cx="741682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02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52132"/>
            <a:ext cx="8229600" cy="1647056"/>
          </a:xfrm>
        </p:spPr>
        <p:txBody>
          <a:bodyPr>
            <a:normAutofit fontScale="90000"/>
          </a:bodyPr>
          <a:lstStyle/>
          <a:p>
            <a:r>
              <a:rPr lang="es-AR" sz="3100" dirty="0" smtClean="0"/>
              <a:t>Comprende la construcción en las cantidades indicadas en la siguiente tabla:</a:t>
            </a:r>
            <a:r>
              <a:rPr lang="es-AR" dirty="0" smtClean="0"/>
              <a:t/>
            </a:r>
            <a:br>
              <a:rPr lang="es-AR" dirty="0" smtClean="0"/>
            </a:br>
            <a:endParaRPr lang="es-A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82771"/>
            <a:ext cx="7920880" cy="414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06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randombar(horizontal)">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AR" sz="2800" dirty="0" smtClean="0"/>
              <a:t>TIPOS DE MAQUINAS A UTILIZAR:</a:t>
            </a:r>
            <a:r>
              <a:rPr lang="es-AR" dirty="0" smtClean="0"/>
              <a:t/>
            </a:r>
            <a:br>
              <a:rPr lang="es-AR" dirty="0" smtClean="0"/>
            </a:br>
            <a:endParaRPr lang="es-A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151" y="1412776"/>
            <a:ext cx="921702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7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EXCAVADORA</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77" y="1314938"/>
            <a:ext cx="532859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084168" y="1742036"/>
            <a:ext cx="2376264" cy="1938992"/>
          </a:xfrm>
          <a:prstGeom prst="rect">
            <a:avLst/>
          </a:prstGeom>
          <a:noFill/>
        </p:spPr>
        <p:txBody>
          <a:bodyPr wrap="square" rtlCol="0">
            <a:spAutoFit/>
          </a:bodyPr>
          <a:lstStyle/>
          <a:p>
            <a:r>
              <a:rPr lang="es-AR" sz="2000" b="1" dirty="0" smtClean="0"/>
              <a:t>Las Excavadoras son equipos que se utilizan en una amplia variedad de trabajos de excavación.</a:t>
            </a:r>
            <a:endParaRPr lang="es-AR" sz="2000" b="1" dirty="0"/>
          </a:p>
        </p:txBody>
      </p:sp>
      <p:sp>
        <p:nvSpPr>
          <p:cNvPr id="4" name="3 CuadroTexto"/>
          <p:cNvSpPr txBox="1"/>
          <p:nvPr/>
        </p:nvSpPr>
        <p:spPr>
          <a:xfrm>
            <a:off x="380976" y="5534561"/>
            <a:ext cx="3254919" cy="1077218"/>
          </a:xfrm>
          <a:prstGeom prst="rect">
            <a:avLst/>
          </a:prstGeom>
          <a:noFill/>
        </p:spPr>
        <p:txBody>
          <a:bodyPr wrap="square" rtlCol="0">
            <a:spAutoFit/>
          </a:bodyPr>
          <a:lstStyle/>
          <a:p>
            <a:pPr marL="285750" indent="-285750">
              <a:buFont typeface="Arial" panose="020B0604020202020204" pitchFamily="34" charset="0"/>
              <a:buChar char="•"/>
            </a:pPr>
            <a:r>
              <a:rPr lang="es-AR" sz="1600" dirty="0" smtClean="0"/>
              <a:t>MOTOR: 100 HP</a:t>
            </a:r>
          </a:p>
          <a:p>
            <a:pPr marL="285750" indent="-285750">
              <a:buFont typeface="Arial" panose="020B0604020202020204" pitchFamily="34" charset="0"/>
              <a:buChar char="•"/>
            </a:pPr>
            <a:r>
              <a:rPr lang="es-AR" sz="1600" dirty="0" smtClean="0"/>
              <a:t>SISTEMA HIDRAULICO 256 l/min</a:t>
            </a:r>
          </a:p>
          <a:p>
            <a:pPr marL="285750" indent="-285750">
              <a:buFont typeface="Arial" panose="020B0604020202020204" pitchFamily="34" charset="0"/>
              <a:buChar char="•"/>
            </a:pPr>
            <a:r>
              <a:rPr lang="es-AR" sz="1600" dirty="0" smtClean="0"/>
              <a:t>PLUMA DE ALCANCE: 4,65M</a:t>
            </a:r>
          </a:p>
          <a:p>
            <a:pPr marL="285750" indent="-285750">
              <a:buFont typeface="Arial" panose="020B0604020202020204" pitchFamily="34" charset="0"/>
              <a:buChar char="•"/>
            </a:pPr>
            <a:r>
              <a:rPr lang="es-AR" sz="1600" dirty="0" smtClean="0"/>
              <a:t>COSTO: 83,94 dólares/hora.</a:t>
            </a:r>
          </a:p>
        </p:txBody>
      </p:sp>
    </p:spTree>
    <p:extLst>
      <p:ext uri="{BB962C8B-B14F-4D97-AF65-F5344CB8AC3E}">
        <p14:creationId xmlns:p14="http://schemas.microsoft.com/office/powerpoint/2010/main" val="11877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1326" y="82388"/>
            <a:ext cx="8229600" cy="1143000"/>
          </a:xfrm>
        </p:spPr>
        <p:txBody>
          <a:bodyPr/>
          <a:lstStyle/>
          <a:p>
            <a:pPr algn="l"/>
            <a:r>
              <a:rPr lang="es-AR" dirty="0" smtClean="0"/>
              <a:t>TOPADORA</a:t>
            </a: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96726"/>
            <a:ext cx="5472608" cy="448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154872" y="1628800"/>
            <a:ext cx="2592288" cy="3416320"/>
          </a:xfrm>
          <a:prstGeom prst="rect">
            <a:avLst/>
          </a:prstGeom>
          <a:noFill/>
        </p:spPr>
        <p:txBody>
          <a:bodyPr wrap="square" rtlCol="0">
            <a:spAutoFit/>
          </a:bodyPr>
          <a:lstStyle/>
          <a:p>
            <a:r>
              <a:rPr lang="es-AR" sz="2400" b="1" dirty="0" smtClean="0"/>
              <a:t>Máquina montada sobre orugas equipada con una hoja recta en la parte delantera acoplada con la cual se empuja el material hacia un lado. </a:t>
            </a:r>
            <a:endParaRPr lang="es-AR" sz="2400" b="1" dirty="0"/>
          </a:p>
        </p:txBody>
      </p:sp>
      <p:sp>
        <p:nvSpPr>
          <p:cNvPr id="4" name="3 CuadroTexto"/>
          <p:cNvSpPr txBox="1"/>
          <p:nvPr/>
        </p:nvSpPr>
        <p:spPr>
          <a:xfrm>
            <a:off x="179512" y="5392528"/>
            <a:ext cx="4176464" cy="1754326"/>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166 HP.</a:t>
            </a:r>
          </a:p>
          <a:p>
            <a:pPr marL="285750" indent="-285750">
              <a:buFont typeface="Arial" panose="020B0604020202020204" pitchFamily="34" charset="0"/>
              <a:buChar char="•"/>
            </a:pPr>
            <a:r>
              <a:rPr lang="es-AR" dirty="0" smtClean="0"/>
              <a:t> TANQUE DE COMBUSTIBLE 265 </a:t>
            </a:r>
            <a:r>
              <a:rPr lang="es-AR" dirty="0" err="1" smtClean="0"/>
              <a:t>lts</a:t>
            </a:r>
            <a:r>
              <a:rPr lang="es-AR" dirty="0" smtClean="0"/>
              <a:t>.</a:t>
            </a:r>
          </a:p>
          <a:p>
            <a:pPr marL="285750" indent="-285750">
              <a:buFont typeface="Arial" panose="020B0604020202020204" pitchFamily="34" charset="0"/>
              <a:buChar char="•"/>
            </a:pPr>
            <a:r>
              <a:rPr lang="es-AR" dirty="0" smtClean="0"/>
              <a:t>CUCHARON: 1,8 m3.</a:t>
            </a:r>
          </a:p>
          <a:p>
            <a:pPr marL="285750" indent="-285750">
              <a:buFont typeface="Arial" panose="020B0604020202020204" pitchFamily="34" charset="0"/>
              <a:buChar char="•"/>
            </a:pPr>
            <a:r>
              <a:rPr lang="es-AR" dirty="0" smtClean="0"/>
              <a:t>COSTO: 62,17 dólares/hora.</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7112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smtClean="0"/>
              <a:t>MOTONIVELADORA</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65" y="1007733"/>
            <a:ext cx="54006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084168" y="1988840"/>
            <a:ext cx="2304256" cy="2862322"/>
          </a:xfrm>
          <a:prstGeom prst="rect">
            <a:avLst/>
          </a:prstGeom>
          <a:noFill/>
        </p:spPr>
        <p:txBody>
          <a:bodyPr wrap="square" rtlCol="0">
            <a:spAutoFit/>
          </a:bodyPr>
          <a:lstStyle/>
          <a:p>
            <a:pPr algn="ctr"/>
            <a:r>
              <a:rPr lang="es-AR" sz="2000" dirty="0" smtClean="0"/>
              <a:t>Equipos conformados por una cabina, un sistema de traslación, neumáticos (delanteros y traseros) y un equipo de trabajo</a:t>
            </a:r>
            <a:endParaRPr lang="es-AR" sz="2000" dirty="0"/>
          </a:p>
        </p:txBody>
      </p:sp>
      <p:sp>
        <p:nvSpPr>
          <p:cNvPr id="4" name="3 CuadroTexto"/>
          <p:cNvSpPr txBox="1"/>
          <p:nvPr/>
        </p:nvSpPr>
        <p:spPr>
          <a:xfrm>
            <a:off x="149234" y="5657671"/>
            <a:ext cx="4998830" cy="1200329"/>
          </a:xfrm>
          <a:prstGeom prst="rect">
            <a:avLst/>
          </a:prstGeom>
          <a:noFill/>
        </p:spPr>
        <p:txBody>
          <a:bodyPr wrap="square" rtlCol="0">
            <a:spAutoFit/>
          </a:bodyPr>
          <a:lstStyle/>
          <a:p>
            <a:pPr marL="285750" indent="-285750">
              <a:buFont typeface="Arial" panose="020B0604020202020204" pitchFamily="34" charset="0"/>
              <a:buChar char="•"/>
            </a:pPr>
            <a:r>
              <a:rPr lang="es-AR" dirty="0" smtClean="0"/>
              <a:t>MOTOR: 182 HP</a:t>
            </a:r>
          </a:p>
          <a:p>
            <a:pPr marL="285750" indent="-285750">
              <a:buFont typeface="Arial" panose="020B0604020202020204" pitchFamily="34" charset="0"/>
              <a:buChar char="•"/>
            </a:pPr>
            <a:r>
              <a:rPr lang="es-AR" dirty="0" smtClean="0"/>
              <a:t>MARCHA: 8 VEL. DE AVANCE, 6 RETROCESO</a:t>
            </a:r>
          </a:p>
          <a:p>
            <a:pPr marL="285750" indent="-285750">
              <a:buFont typeface="Arial" panose="020B0604020202020204" pitchFamily="34" charset="0"/>
              <a:buChar char="•"/>
            </a:pPr>
            <a:r>
              <a:rPr lang="es-AR" dirty="0" smtClean="0"/>
              <a:t>COMBUSTIBLE: 416 </a:t>
            </a:r>
            <a:r>
              <a:rPr lang="es-AR" dirty="0" err="1" smtClean="0"/>
              <a:t>lts</a:t>
            </a:r>
            <a:r>
              <a:rPr lang="es-AR" dirty="0" smtClean="0"/>
              <a:t>.</a:t>
            </a:r>
          </a:p>
          <a:p>
            <a:pPr marL="285750" indent="-285750">
              <a:buFont typeface="Arial" panose="020B0604020202020204" pitchFamily="34" charset="0"/>
              <a:buChar char="•"/>
            </a:pPr>
            <a:r>
              <a:rPr lang="es-AR" dirty="0" smtClean="0"/>
              <a:t>COSTO: 65,93 dólares/ hora.</a:t>
            </a:r>
            <a:endParaRPr lang="es-AR" dirty="0"/>
          </a:p>
        </p:txBody>
      </p:sp>
    </p:spTree>
    <p:extLst>
      <p:ext uri="{BB962C8B-B14F-4D97-AF65-F5344CB8AC3E}">
        <p14:creationId xmlns:p14="http://schemas.microsoft.com/office/powerpoint/2010/main" val="2784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280</TotalTime>
  <Words>853</Words>
  <Application>Microsoft Office PowerPoint</Application>
  <PresentationFormat>Presentación en pantalla (4:3)</PresentationFormat>
  <Paragraphs>102</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Módulo</vt:lpstr>
      <vt:lpstr>.</vt:lpstr>
      <vt:lpstr>.</vt:lpstr>
      <vt:lpstr>Ubajay es una localidad ubicada a 250 km de la capital de la provincia. Se encuentra en el centro de una gran colonia agrícola cuyas actividades principales son arroz, citrus, ganadería, forestación, apicultura, entre otras. El pueblo cuenta con una red vial adecuada que permite la conexión de las mismas, éste no cuenta con calles pavimentadas sino que con ripio en la mayoría de las mismas.  </vt:lpstr>
      <vt:lpstr>El presente trabajo consta con la construcción de pavimento, cordones cunetas integrados y badenes en los siguientes lugares:  </vt:lpstr>
      <vt:lpstr>Comprende la construcción en las cantidades indicadas en la siguiente tabla: </vt:lpstr>
      <vt:lpstr>TIPOS DE MAQUINAS A UTILIZAR: </vt:lpstr>
      <vt:lpstr>EXCAVADORA</vt:lpstr>
      <vt:lpstr>TOPADORA</vt:lpstr>
      <vt:lpstr>MOTONIVELADORA</vt:lpstr>
      <vt:lpstr>PALAS CARGADORAS</vt:lpstr>
      <vt:lpstr>EQUIPO DE TRANSPORTE</vt:lpstr>
      <vt:lpstr>EQUIPO DE COMPACTACION</vt:lpstr>
      <vt:lpstr>RODILLO PATAS  APISONADORAS</vt:lpstr>
      <vt:lpstr>EQUIPO DE RIEGO</vt:lpstr>
      <vt:lpstr>PAVIMENTADORA</vt:lpstr>
      <vt:lpstr>MIXER</vt:lpstr>
      <vt:lpstr>TOPOGRAFO</vt:lpstr>
      <vt:lpstr>COSTOS</vt:lpstr>
      <vt:lpstr>PRESUPUESTOS</vt:lpstr>
      <vt:lpstr>MANTENIMIENTO</vt:lpstr>
      <vt:lpstr>Presentación de PowerPoint</vt:lpstr>
      <vt:lpstr>Presentación de PowerPoint</vt:lpstr>
      <vt:lpstr>Presentación de PowerPoint</vt:lpstr>
      <vt:lpstr>Presentación de PowerPoint</vt:lpstr>
      <vt:lpst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PAVIMENTACION URBANA UBAJAY ENTRE RIOS</dc:title>
  <dc:creator>susana ciocca</dc:creator>
  <cp:lastModifiedBy>susana ciocca</cp:lastModifiedBy>
  <cp:revision>19</cp:revision>
  <dcterms:created xsi:type="dcterms:W3CDTF">2019-03-14T23:51:04Z</dcterms:created>
  <dcterms:modified xsi:type="dcterms:W3CDTF">2019-03-20T14:17:55Z</dcterms:modified>
</cp:coreProperties>
</file>