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59" r:id="rId1"/>
  </p:sldMasterIdLst>
  <p:notesMasterIdLst>
    <p:notesMasterId r:id="rId54"/>
  </p:notesMasterIdLst>
  <p:sldIdLst>
    <p:sldId id="256" r:id="rId2"/>
    <p:sldId id="257" r:id="rId3"/>
    <p:sldId id="258" r:id="rId4"/>
    <p:sldId id="262" r:id="rId5"/>
    <p:sldId id="259" r:id="rId6"/>
    <p:sldId id="263" r:id="rId7"/>
    <p:sldId id="264" r:id="rId8"/>
    <p:sldId id="297" r:id="rId9"/>
    <p:sldId id="310" r:id="rId10"/>
    <p:sldId id="260" r:id="rId11"/>
    <p:sldId id="261" r:id="rId12"/>
    <p:sldId id="296" r:id="rId13"/>
    <p:sldId id="265" r:id="rId14"/>
    <p:sldId id="266" r:id="rId15"/>
    <p:sldId id="267" r:id="rId16"/>
    <p:sldId id="268" r:id="rId17"/>
    <p:sldId id="269" r:id="rId18"/>
    <p:sldId id="272" r:id="rId19"/>
    <p:sldId id="270" r:id="rId20"/>
    <p:sldId id="271" r:id="rId21"/>
    <p:sldId id="273" r:id="rId22"/>
    <p:sldId id="274" r:id="rId23"/>
    <p:sldId id="275" r:id="rId24"/>
    <p:sldId id="276" r:id="rId25"/>
    <p:sldId id="277" r:id="rId26"/>
    <p:sldId id="278" r:id="rId27"/>
    <p:sldId id="279" r:id="rId28"/>
    <p:sldId id="280" r:id="rId29"/>
    <p:sldId id="281" r:id="rId30"/>
    <p:sldId id="284" r:id="rId31"/>
    <p:sldId id="285" r:id="rId32"/>
    <p:sldId id="286" r:id="rId33"/>
    <p:sldId id="287" r:id="rId34"/>
    <p:sldId id="288" r:id="rId35"/>
    <p:sldId id="289" r:id="rId36"/>
    <p:sldId id="290" r:id="rId37"/>
    <p:sldId id="291" r:id="rId38"/>
    <p:sldId id="293" r:id="rId39"/>
    <p:sldId id="292" r:id="rId40"/>
    <p:sldId id="298" r:id="rId41"/>
    <p:sldId id="299" r:id="rId42"/>
    <p:sldId id="300" r:id="rId43"/>
    <p:sldId id="301" r:id="rId44"/>
    <p:sldId id="302" r:id="rId45"/>
    <p:sldId id="303" r:id="rId46"/>
    <p:sldId id="304" r:id="rId47"/>
    <p:sldId id="305" r:id="rId48"/>
    <p:sldId id="306" r:id="rId49"/>
    <p:sldId id="309" r:id="rId50"/>
    <p:sldId id="307" r:id="rId51"/>
    <p:sldId id="308" r:id="rId52"/>
    <p:sldId id="311" r:id="rId53"/>
  </p:sldIdLst>
  <p:sldSz cx="12190413" cy="6858000"/>
  <p:notesSz cx="6888163" cy="10020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3">
          <p15:clr>
            <a:srgbClr val="A4A3A4"/>
          </p15:clr>
        </p15:guide>
        <p15:guide id="3" pos="619">
          <p15:clr>
            <a:srgbClr val="A4A3A4"/>
          </p15:clr>
        </p15:guide>
        <p15:guide id="15" orient="horz" pos="2478">
          <p15:clr>
            <a:srgbClr val="A4A3A4"/>
          </p15:clr>
        </p15:guide>
        <p15:guide id="16" orient="horz" pos="2704">
          <p15:clr>
            <a:srgbClr val="A4A3A4"/>
          </p15:clr>
        </p15:guide>
        <p15:guide id="17" orient="horz" pos="4086">
          <p15:clr>
            <a:srgbClr val="A4A3A4"/>
          </p15:clr>
        </p15:guide>
        <p15:guide id="18" orient="horz" pos="2592">
          <p15:clr>
            <a:srgbClr val="A4A3A4"/>
          </p15:clr>
        </p15:guide>
        <p15:guide id="19" pos="7422">
          <p15:clr>
            <a:srgbClr val="A4A3A4"/>
          </p15:clr>
        </p15:guide>
        <p15:guide id="20" pos="2149">
          <p15:clr>
            <a:srgbClr val="A4A3A4"/>
          </p15:clr>
        </p15:guide>
        <p15:guide id="21" pos="3908">
          <p15:clr>
            <a:srgbClr val="A4A3A4"/>
          </p15:clr>
        </p15:guide>
        <p15:guide id="22" pos="2376">
          <p15:clr>
            <a:srgbClr val="A4A3A4"/>
          </p15:clr>
        </p15:guide>
        <p15:guide id="23" pos="5666">
          <p15:clr>
            <a:srgbClr val="A4A3A4"/>
          </p15:clr>
        </p15:guide>
        <p15:guide id="24" pos="5894">
          <p15:clr>
            <a:srgbClr val="A4A3A4"/>
          </p15:clr>
        </p15:guide>
        <p15:guide id="25" pos="4134">
          <p15:clr>
            <a:srgbClr val="A4A3A4"/>
          </p15:clr>
        </p15:guide>
        <p15:guide id="26" pos="4020">
          <p15:clr>
            <a:srgbClr val="A4A3A4"/>
          </p15:clr>
        </p15:guide>
        <p15:guide id="27" orient="horz" pos="2160">
          <p15:clr>
            <a:srgbClr val="A4A3A4"/>
          </p15:clr>
        </p15:guide>
        <p15:guide id="28"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857">
          <p15:clr>
            <a:srgbClr val="A4A3A4"/>
          </p15:clr>
        </p15:guide>
        <p15:guide id="4" pos="19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94662" autoAdjust="0"/>
  </p:normalViewPr>
  <p:slideViewPr>
    <p:cSldViewPr>
      <p:cViewPr varScale="1">
        <p:scale>
          <a:sx n="70" d="100"/>
          <a:sy n="70" d="100"/>
        </p:scale>
        <p:origin x="726" y="48"/>
      </p:cViewPr>
      <p:guideLst>
        <p:guide orient="horz" pos="1093"/>
        <p:guide pos="619"/>
        <p:guide orient="horz" pos="2478"/>
        <p:guide orient="horz" pos="2704"/>
        <p:guide orient="horz" pos="4086"/>
        <p:guide orient="horz" pos="2592"/>
        <p:guide pos="7422"/>
        <p:guide pos="2149"/>
        <p:guide pos="3908"/>
        <p:guide pos="2376"/>
        <p:guide pos="5666"/>
        <p:guide pos="5894"/>
        <p:guide pos="4134"/>
        <p:guide pos="4020"/>
        <p:guide orient="horz" pos="2160"/>
        <p:guide pos="3839"/>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6" d="100"/>
          <a:sy n="66" d="100"/>
        </p:scale>
        <p:origin x="0" y="0"/>
      </p:cViewPr>
      <p:guideLst>
        <p:guide orient="horz" pos="2880"/>
        <p:guide pos="2160"/>
        <p:guide orient="horz" pos="2857"/>
        <p:guide pos="19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5E951-6F45-4F6A-8905-5674F8B3327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AR"/>
        </a:p>
      </dgm:t>
    </dgm:pt>
    <dgm:pt modelId="{A7AEB18E-B446-47C3-A8C4-B954905A99D5}">
      <dgm:prSet custT="1"/>
      <dgm:spPr/>
      <dgm:t>
        <a:bodyPr/>
        <a:lstStyle/>
        <a:p>
          <a:pPr algn="l" rtl="0"/>
          <a:r>
            <a:rPr lang="es-ES" sz="1600" b="1" dirty="0" smtClean="0"/>
            <a:t>Resolver los problemas técnicos al </a:t>
          </a:r>
          <a:r>
            <a:rPr lang="es-ES" sz="1600" b="1" dirty="0" smtClean="0">
              <a:solidFill>
                <a:schemeClr val="accent5"/>
              </a:solidFill>
            </a:rPr>
            <a:t>menor costo posible</a:t>
          </a:r>
          <a:r>
            <a:rPr lang="es-ES" sz="1500" b="1" dirty="0" smtClean="0"/>
            <a:t>.</a:t>
          </a:r>
          <a:endParaRPr lang="es-AR" sz="1500" b="1" dirty="0"/>
        </a:p>
      </dgm:t>
    </dgm:pt>
    <dgm:pt modelId="{9179BC3D-F627-491A-9FD9-9B9EC815E333}" type="parTrans" cxnId="{2C7A0CE3-3A09-48EF-A827-52E8D7FBA5E1}">
      <dgm:prSet/>
      <dgm:spPr/>
      <dgm:t>
        <a:bodyPr/>
        <a:lstStyle/>
        <a:p>
          <a:endParaRPr lang="es-AR"/>
        </a:p>
      </dgm:t>
    </dgm:pt>
    <dgm:pt modelId="{B7C2BB02-E25E-4ACB-B560-1F24748A56BE}" type="sibTrans" cxnId="{2C7A0CE3-3A09-48EF-A827-52E8D7FBA5E1}">
      <dgm:prSet/>
      <dgm:spPr/>
      <dgm:t>
        <a:bodyPr/>
        <a:lstStyle/>
        <a:p>
          <a:endParaRPr lang="es-AR"/>
        </a:p>
      </dgm:t>
    </dgm:pt>
    <dgm:pt modelId="{2D1169BE-AFBF-410D-8521-1844A0D4557B}">
      <dgm:prSet custT="1"/>
      <dgm:spPr/>
      <dgm:t>
        <a:bodyPr/>
        <a:lstStyle/>
        <a:p>
          <a:pPr algn="l" rtl="0"/>
          <a:r>
            <a:rPr lang="es-ES" sz="1600" dirty="0" smtClean="0">
              <a:solidFill>
                <a:schemeClr val="accent5"/>
              </a:solidFill>
            </a:rPr>
            <a:t>M</a:t>
          </a:r>
          <a:r>
            <a:rPr lang="es-ES" sz="1600" b="1" dirty="0" smtClean="0">
              <a:solidFill>
                <a:schemeClr val="accent5"/>
              </a:solidFill>
            </a:rPr>
            <a:t>ejorar el abastecimiento de vapor </a:t>
          </a:r>
          <a:r>
            <a:rPr lang="es-ES" sz="1600" b="1" dirty="0" smtClean="0"/>
            <a:t>haciendo un análisis de la instalación actual, y una vez detectados los errores y falencias, se plantea una reestructuración de la distribución del mismo.</a:t>
          </a:r>
          <a:endParaRPr lang="es-AR" sz="1600" b="1" dirty="0"/>
        </a:p>
      </dgm:t>
    </dgm:pt>
    <dgm:pt modelId="{61AECFB5-B227-438C-A139-790785B88B5B}" type="parTrans" cxnId="{54F5A37C-32DE-4BFA-BA1A-679F27A6904E}">
      <dgm:prSet/>
      <dgm:spPr/>
      <dgm:t>
        <a:bodyPr/>
        <a:lstStyle/>
        <a:p>
          <a:endParaRPr lang="es-AR"/>
        </a:p>
      </dgm:t>
    </dgm:pt>
    <dgm:pt modelId="{579B10BB-F03A-4208-96CC-56E5A41A77EF}" type="sibTrans" cxnId="{54F5A37C-32DE-4BFA-BA1A-679F27A6904E}">
      <dgm:prSet/>
      <dgm:spPr/>
      <dgm:t>
        <a:bodyPr/>
        <a:lstStyle/>
        <a:p>
          <a:endParaRPr lang="es-AR"/>
        </a:p>
      </dgm:t>
    </dgm:pt>
    <dgm:pt modelId="{2431EE04-D9E4-45A4-82A8-BEABBAD35F35}">
      <dgm:prSet custT="1"/>
      <dgm:spPr/>
      <dgm:t>
        <a:bodyPr/>
        <a:lstStyle/>
        <a:p>
          <a:pPr algn="l" rtl="0"/>
          <a:r>
            <a:rPr lang="es-ES" sz="1600" b="1" dirty="0" smtClean="0"/>
            <a:t>Aumentar la producción de la nueva maquinaria en el sector de </a:t>
          </a:r>
          <a:r>
            <a:rPr lang="es-ES" sz="1600" b="1" dirty="0" err="1" smtClean="0"/>
            <a:t>rendering</a:t>
          </a:r>
          <a:r>
            <a:rPr lang="es-ES" sz="1600" b="1" dirty="0" smtClean="0"/>
            <a:t>, y como consecuencia, permitir a la planta </a:t>
          </a:r>
          <a:r>
            <a:rPr lang="es-ES" sz="1600" b="1" dirty="0" smtClean="0">
              <a:solidFill>
                <a:schemeClr val="accent5"/>
              </a:solidFill>
            </a:rPr>
            <a:t>tener mayor capacidad ociosa</a:t>
          </a:r>
          <a:r>
            <a:rPr lang="es-ES" sz="1600" b="1" dirty="0" smtClean="0"/>
            <a:t>.</a:t>
          </a:r>
          <a:endParaRPr lang="es-AR" sz="1600" b="1" dirty="0"/>
        </a:p>
      </dgm:t>
    </dgm:pt>
    <dgm:pt modelId="{C53C185E-FB21-4606-9A0C-37C93692D399}" type="parTrans" cxnId="{00927AEB-4DAE-4867-B228-C1CB02874505}">
      <dgm:prSet/>
      <dgm:spPr/>
      <dgm:t>
        <a:bodyPr/>
        <a:lstStyle/>
        <a:p>
          <a:endParaRPr lang="es-AR"/>
        </a:p>
      </dgm:t>
    </dgm:pt>
    <dgm:pt modelId="{0903448C-7159-4BCC-B147-D99C1C54EDBA}" type="sibTrans" cxnId="{00927AEB-4DAE-4867-B228-C1CB02874505}">
      <dgm:prSet/>
      <dgm:spPr/>
      <dgm:t>
        <a:bodyPr/>
        <a:lstStyle/>
        <a:p>
          <a:endParaRPr lang="es-AR"/>
        </a:p>
      </dgm:t>
    </dgm:pt>
    <dgm:pt modelId="{68866343-CF44-4445-8D93-99A20BD58A9A}">
      <dgm:prSet custT="1"/>
      <dgm:spPr/>
      <dgm:t>
        <a:bodyPr/>
        <a:lstStyle/>
        <a:p>
          <a:pPr algn="l" rtl="0"/>
          <a:r>
            <a:rPr lang="es-ES" sz="1600" b="1" dirty="0" smtClean="0"/>
            <a:t>Una vez que se cuenta con mayor capacidad para producir, la empresa puede </a:t>
          </a:r>
          <a:r>
            <a:rPr lang="es-ES" sz="1600" b="1" dirty="0" smtClean="0">
              <a:solidFill>
                <a:schemeClr val="accent5"/>
              </a:solidFill>
            </a:rPr>
            <a:t>ganar terreno en el mercado </a:t>
          </a:r>
          <a:r>
            <a:rPr lang="es-ES" sz="1600" b="1" dirty="0" smtClean="0"/>
            <a:t>de la víscera de otros frigoríficos que no cuentan con planta de procesamientos de dichos subproductos.</a:t>
          </a:r>
          <a:endParaRPr lang="es-AR" sz="1600" b="1" dirty="0"/>
        </a:p>
      </dgm:t>
    </dgm:pt>
    <dgm:pt modelId="{81EC140D-B9DE-4C8A-B166-D7D63BBE3629}" type="parTrans" cxnId="{67125AE8-4FFB-4F0D-A2BB-703FF0812998}">
      <dgm:prSet/>
      <dgm:spPr/>
      <dgm:t>
        <a:bodyPr/>
        <a:lstStyle/>
        <a:p>
          <a:endParaRPr lang="es-AR"/>
        </a:p>
      </dgm:t>
    </dgm:pt>
    <dgm:pt modelId="{94804B8B-9481-4E05-AC96-43EE2BFF77D5}" type="sibTrans" cxnId="{67125AE8-4FFB-4F0D-A2BB-703FF0812998}">
      <dgm:prSet/>
      <dgm:spPr/>
      <dgm:t>
        <a:bodyPr/>
        <a:lstStyle/>
        <a:p>
          <a:endParaRPr lang="es-AR"/>
        </a:p>
      </dgm:t>
    </dgm:pt>
    <dgm:pt modelId="{26D018FF-3555-4DFD-A0F3-64FE0A9B67CE}" type="pres">
      <dgm:prSet presAssocID="{F755E951-6F45-4F6A-8905-5674F8B3327F}" presName="Name0" presStyleCnt="0">
        <dgm:presLayoutVars>
          <dgm:dir/>
          <dgm:animLvl val="lvl"/>
          <dgm:resizeHandles val="exact"/>
        </dgm:presLayoutVars>
      </dgm:prSet>
      <dgm:spPr/>
      <dgm:t>
        <a:bodyPr/>
        <a:lstStyle/>
        <a:p>
          <a:endParaRPr lang="es-AR"/>
        </a:p>
      </dgm:t>
    </dgm:pt>
    <dgm:pt modelId="{560CD4E2-BA61-43F8-8C74-8472F940C852}" type="pres">
      <dgm:prSet presAssocID="{A7AEB18E-B446-47C3-A8C4-B954905A99D5}" presName="linNode" presStyleCnt="0"/>
      <dgm:spPr/>
    </dgm:pt>
    <dgm:pt modelId="{F855080D-6761-4F97-8612-3AE63BFFD4FA}" type="pres">
      <dgm:prSet presAssocID="{A7AEB18E-B446-47C3-A8C4-B954905A99D5}" presName="parentText" presStyleLbl="node1" presStyleIdx="0" presStyleCnt="4" custScaleX="277507" custLinFactNeighborX="11050" custLinFactNeighborY="15178">
        <dgm:presLayoutVars>
          <dgm:chMax val="1"/>
          <dgm:bulletEnabled val="1"/>
        </dgm:presLayoutVars>
      </dgm:prSet>
      <dgm:spPr/>
      <dgm:t>
        <a:bodyPr/>
        <a:lstStyle/>
        <a:p>
          <a:endParaRPr lang="es-AR"/>
        </a:p>
      </dgm:t>
    </dgm:pt>
    <dgm:pt modelId="{FE2CFC93-DE9E-42FA-96BF-AFE423B29F45}" type="pres">
      <dgm:prSet presAssocID="{B7C2BB02-E25E-4ACB-B560-1F24748A56BE}" presName="sp" presStyleCnt="0"/>
      <dgm:spPr/>
    </dgm:pt>
    <dgm:pt modelId="{7A3BD235-9011-45FA-9B3C-D06423C34313}" type="pres">
      <dgm:prSet presAssocID="{2D1169BE-AFBF-410D-8521-1844A0D4557B}" presName="linNode" presStyleCnt="0"/>
      <dgm:spPr/>
    </dgm:pt>
    <dgm:pt modelId="{32EDC84E-77A2-4759-A490-93FFCA1F06F6}" type="pres">
      <dgm:prSet presAssocID="{2D1169BE-AFBF-410D-8521-1844A0D4557B}" presName="parentText" presStyleLbl="node1" presStyleIdx="1" presStyleCnt="4" custScaleX="277778">
        <dgm:presLayoutVars>
          <dgm:chMax val="1"/>
          <dgm:bulletEnabled val="1"/>
        </dgm:presLayoutVars>
      </dgm:prSet>
      <dgm:spPr/>
      <dgm:t>
        <a:bodyPr/>
        <a:lstStyle/>
        <a:p>
          <a:endParaRPr lang="es-AR"/>
        </a:p>
      </dgm:t>
    </dgm:pt>
    <dgm:pt modelId="{D6B382FB-CB20-4774-9892-373552EAACEE}" type="pres">
      <dgm:prSet presAssocID="{579B10BB-F03A-4208-96CC-56E5A41A77EF}" presName="sp" presStyleCnt="0"/>
      <dgm:spPr/>
    </dgm:pt>
    <dgm:pt modelId="{4EE570AA-808A-4108-A522-AADCF578B330}" type="pres">
      <dgm:prSet presAssocID="{2431EE04-D9E4-45A4-82A8-BEABBAD35F35}" presName="linNode" presStyleCnt="0"/>
      <dgm:spPr/>
    </dgm:pt>
    <dgm:pt modelId="{81C84F5B-F3B9-45BE-BF25-115FBAD8250B}" type="pres">
      <dgm:prSet presAssocID="{2431EE04-D9E4-45A4-82A8-BEABBAD35F35}" presName="parentText" presStyleLbl="node1" presStyleIdx="2" presStyleCnt="4" custScaleX="277778">
        <dgm:presLayoutVars>
          <dgm:chMax val="1"/>
          <dgm:bulletEnabled val="1"/>
        </dgm:presLayoutVars>
      </dgm:prSet>
      <dgm:spPr/>
      <dgm:t>
        <a:bodyPr/>
        <a:lstStyle/>
        <a:p>
          <a:endParaRPr lang="es-AR"/>
        </a:p>
      </dgm:t>
    </dgm:pt>
    <dgm:pt modelId="{307F0309-E928-47C7-9511-FB68B9E428D2}" type="pres">
      <dgm:prSet presAssocID="{0903448C-7159-4BCC-B147-D99C1C54EDBA}" presName="sp" presStyleCnt="0"/>
      <dgm:spPr/>
    </dgm:pt>
    <dgm:pt modelId="{17DDA555-B791-4C35-892F-2D873702B0CF}" type="pres">
      <dgm:prSet presAssocID="{68866343-CF44-4445-8D93-99A20BD58A9A}" presName="linNode" presStyleCnt="0"/>
      <dgm:spPr/>
    </dgm:pt>
    <dgm:pt modelId="{1CFB5BC4-8AC1-4BB8-B6E0-82441DCECAD4}" type="pres">
      <dgm:prSet presAssocID="{68866343-CF44-4445-8D93-99A20BD58A9A}" presName="parentText" presStyleLbl="node1" presStyleIdx="3" presStyleCnt="4" custScaleX="277778">
        <dgm:presLayoutVars>
          <dgm:chMax val="1"/>
          <dgm:bulletEnabled val="1"/>
        </dgm:presLayoutVars>
      </dgm:prSet>
      <dgm:spPr/>
      <dgm:t>
        <a:bodyPr/>
        <a:lstStyle/>
        <a:p>
          <a:endParaRPr lang="es-AR"/>
        </a:p>
      </dgm:t>
    </dgm:pt>
  </dgm:ptLst>
  <dgm:cxnLst>
    <dgm:cxn modelId="{A7974339-D2F9-45E6-BF8D-68D66A902C86}" type="presOf" srcId="{2D1169BE-AFBF-410D-8521-1844A0D4557B}" destId="{32EDC84E-77A2-4759-A490-93FFCA1F06F6}" srcOrd="0" destOrd="0" presId="urn:microsoft.com/office/officeart/2005/8/layout/vList5"/>
    <dgm:cxn modelId="{00927AEB-4DAE-4867-B228-C1CB02874505}" srcId="{F755E951-6F45-4F6A-8905-5674F8B3327F}" destId="{2431EE04-D9E4-45A4-82A8-BEABBAD35F35}" srcOrd="2" destOrd="0" parTransId="{C53C185E-FB21-4606-9A0C-37C93692D399}" sibTransId="{0903448C-7159-4BCC-B147-D99C1C54EDBA}"/>
    <dgm:cxn modelId="{54F5A37C-32DE-4BFA-BA1A-679F27A6904E}" srcId="{F755E951-6F45-4F6A-8905-5674F8B3327F}" destId="{2D1169BE-AFBF-410D-8521-1844A0D4557B}" srcOrd="1" destOrd="0" parTransId="{61AECFB5-B227-438C-A139-790785B88B5B}" sibTransId="{579B10BB-F03A-4208-96CC-56E5A41A77EF}"/>
    <dgm:cxn modelId="{7DD0C0BA-61E1-4F4D-AA89-98D27F9E7E58}" type="presOf" srcId="{F755E951-6F45-4F6A-8905-5674F8B3327F}" destId="{26D018FF-3555-4DFD-A0F3-64FE0A9B67CE}" srcOrd="0" destOrd="0" presId="urn:microsoft.com/office/officeart/2005/8/layout/vList5"/>
    <dgm:cxn modelId="{67125AE8-4FFB-4F0D-A2BB-703FF0812998}" srcId="{F755E951-6F45-4F6A-8905-5674F8B3327F}" destId="{68866343-CF44-4445-8D93-99A20BD58A9A}" srcOrd="3" destOrd="0" parTransId="{81EC140D-B9DE-4C8A-B166-D7D63BBE3629}" sibTransId="{94804B8B-9481-4E05-AC96-43EE2BFF77D5}"/>
    <dgm:cxn modelId="{43AFB1DF-43A6-4A8B-90A6-C1003BD6AEA6}" type="presOf" srcId="{68866343-CF44-4445-8D93-99A20BD58A9A}" destId="{1CFB5BC4-8AC1-4BB8-B6E0-82441DCECAD4}" srcOrd="0" destOrd="0" presId="urn:microsoft.com/office/officeart/2005/8/layout/vList5"/>
    <dgm:cxn modelId="{0CF88C98-6D68-4D5D-B2BC-32AA6AA8B8E8}" type="presOf" srcId="{2431EE04-D9E4-45A4-82A8-BEABBAD35F35}" destId="{81C84F5B-F3B9-45BE-BF25-115FBAD8250B}" srcOrd="0" destOrd="0" presId="urn:microsoft.com/office/officeart/2005/8/layout/vList5"/>
    <dgm:cxn modelId="{2C7A0CE3-3A09-48EF-A827-52E8D7FBA5E1}" srcId="{F755E951-6F45-4F6A-8905-5674F8B3327F}" destId="{A7AEB18E-B446-47C3-A8C4-B954905A99D5}" srcOrd="0" destOrd="0" parTransId="{9179BC3D-F627-491A-9FD9-9B9EC815E333}" sibTransId="{B7C2BB02-E25E-4ACB-B560-1F24748A56BE}"/>
    <dgm:cxn modelId="{A54F2935-2979-4CB3-A8D9-38179005F551}" type="presOf" srcId="{A7AEB18E-B446-47C3-A8C4-B954905A99D5}" destId="{F855080D-6761-4F97-8612-3AE63BFFD4FA}" srcOrd="0" destOrd="0" presId="urn:microsoft.com/office/officeart/2005/8/layout/vList5"/>
    <dgm:cxn modelId="{42C993BA-B250-4D7B-ADD0-1BEBDA5F79C4}" type="presParOf" srcId="{26D018FF-3555-4DFD-A0F3-64FE0A9B67CE}" destId="{560CD4E2-BA61-43F8-8C74-8472F940C852}" srcOrd="0" destOrd="0" presId="urn:microsoft.com/office/officeart/2005/8/layout/vList5"/>
    <dgm:cxn modelId="{79EF8847-DCD1-47DF-B236-6AC0AE2FC332}" type="presParOf" srcId="{560CD4E2-BA61-43F8-8C74-8472F940C852}" destId="{F855080D-6761-4F97-8612-3AE63BFFD4FA}" srcOrd="0" destOrd="0" presId="urn:microsoft.com/office/officeart/2005/8/layout/vList5"/>
    <dgm:cxn modelId="{23596A40-FC73-4DD9-B652-90C56679969A}" type="presParOf" srcId="{26D018FF-3555-4DFD-A0F3-64FE0A9B67CE}" destId="{FE2CFC93-DE9E-42FA-96BF-AFE423B29F45}" srcOrd="1" destOrd="0" presId="urn:microsoft.com/office/officeart/2005/8/layout/vList5"/>
    <dgm:cxn modelId="{8BA2A19E-D3DA-4EC1-8F08-3A411D4808EF}" type="presParOf" srcId="{26D018FF-3555-4DFD-A0F3-64FE0A9B67CE}" destId="{7A3BD235-9011-45FA-9B3C-D06423C34313}" srcOrd="2" destOrd="0" presId="urn:microsoft.com/office/officeart/2005/8/layout/vList5"/>
    <dgm:cxn modelId="{01BECAFD-C7F4-4BED-A744-B249C46225E6}" type="presParOf" srcId="{7A3BD235-9011-45FA-9B3C-D06423C34313}" destId="{32EDC84E-77A2-4759-A490-93FFCA1F06F6}" srcOrd="0" destOrd="0" presId="urn:microsoft.com/office/officeart/2005/8/layout/vList5"/>
    <dgm:cxn modelId="{96351157-153A-4478-99FB-C0F6FAFFF1EF}" type="presParOf" srcId="{26D018FF-3555-4DFD-A0F3-64FE0A9B67CE}" destId="{D6B382FB-CB20-4774-9892-373552EAACEE}" srcOrd="3" destOrd="0" presId="urn:microsoft.com/office/officeart/2005/8/layout/vList5"/>
    <dgm:cxn modelId="{35307B77-D478-40B1-8FED-00EAC775A384}" type="presParOf" srcId="{26D018FF-3555-4DFD-A0F3-64FE0A9B67CE}" destId="{4EE570AA-808A-4108-A522-AADCF578B330}" srcOrd="4" destOrd="0" presId="urn:microsoft.com/office/officeart/2005/8/layout/vList5"/>
    <dgm:cxn modelId="{545F6220-ED02-40FC-BBC5-2B7BD86DE2EF}" type="presParOf" srcId="{4EE570AA-808A-4108-A522-AADCF578B330}" destId="{81C84F5B-F3B9-45BE-BF25-115FBAD8250B}" srcOrd="0" destOrd="0" presId="urn:microsoft.com/office/officeart/2005/8/layout/vList5"/>
    <dgm:cxn modelId="{5AB27E6E-8EEA-409B-898F-73080D05B372}" type="presParOf" srcId="{26D018FF-3555-4DFD-A0F3-64FE0A9B67CE}" destId="{307F0309-E928-47C7-9511-FB68B9E428D2}" srcOrd="5" destOrd="0" presId="urn:microsoft.com/office/officeart/2005/8/layout/vList5"/>
    <dgm:cxn modelId="{9266C8FD-3080-4E34-9CB6-0186C867C2E7}" type="presParOf" srcId="{26D018FF-3555-4DFD-A0F3-64FE0A9B67CE}" destId="{17DDA555-B791-4C35-892F-2D873702B0CF}" srcOrd="6" destOrd="0" presId="urn:microsoft.com/office/officeart/2005/8/layout/vList5"/>
    <dgm:cxn modelId="{E16B438F-3803-43FB-B3AC-C495B5556850}" type="presParOf" srcId="{17DDA555-B791-4C35-892F-2D873702B0CF}" destId="{1CFB5BC4-8AC1-4BB8-B6E0-82441DCECAD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55080D-6761-4F97-8612-3AE63BFFD4FA}">
      <dsp:nvSpPr>
        <dsp:cNvPr id="0" name=""/>
        <dsp:cNvSpPr/>
      </dsp:nvSpPr>
      <dsp:spPr>
        <a:xfrm>
          <a:off x="10376" y="145523"/>
          <a:ext cx="10633885" cy="9458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rtl="0">
            <a:lnSpc>
              <a:spcPct val="90000"/>
            </a:lnSpc>
            <a:spcBef>
              <a:spcPct val="0"/>
            </a:spcBef>
            <a:spcAft>
              <a:spcPct val="35000"/>
            </a:spcAft>
          </a:pPr>
          <a:r>
            <a:rPr lang="es-ES" sz="1600" b="1" kern="1200" dirty="0" smtClean="0"/>
            <a:t>Resolver los problemas técnicos al </a:t>
          </a:r>
          <a:r>
            <a:rPr lang="es-ES" sz="1600" b="1" kern="1200" dirty="0" smtClean="0">
              <a:solidFill>
                <a:schemeClr val="accent5"/>
              </a:solidFill>
            </a:rPr>
            <a:t>menor costo posible</a:t>
          </a:r>
          <a:r>
            <a:rPr lang="es-ES" sz="1500" b="1" kern="1200" dirty="0" smtClean="0"/>
            <a:t>.</a:t>
          </a:r>
          <a:endParaRPr lang="es-AR" sz="1500" b="1" kern="1200" dirty="0"/>
        </a:p>
      </dsp:txBody>
      <dsp:txXfrm>
        <a:off x="56547" y="191694"/>
        <a:ext cx="10541543" cy="853478"/>
      </dsp:txXfrm>
    </dsp:sp>
    <dsp:sp modelId="{32EDC84E-77A2-4759-A490-93FFCA1F06F6}">
      <dsp:nvSpPr>
        <dsp:cNvPr id="0" name=""/>
        <dsp:cNvSpPr/>
      </dsp:nvSpPr>
      <dsp:spPr>
        <a:xfrm>
          <a:off x="5188" y="995078"/>
          <a:ext cx="10633875" cy="9458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rtl="0">
            <a:lnSpc>
              <a:spcPct val="90000"/>
            </a:lnSpc>
            <a:spcBef>
              <a:spcPct val="0"/>
            </a:spcBef>
            <a:spcAft>
              <a:spcPct val="35000"/>
            </a:spcAft>
          </a:pPr>
          <a:r>
            <a:rPr lang="es-ES" sz="1600" kern="1200" dirty="0" smtClean="0">
              <a:solidFill>
                <a:schemeClr val="accent5"/>
              </a:solidFill>
            </a:rPr>
            <a:t>M</a:t>
          </a:r>
          <a:r>
            <a:rPr lang="es-ES" sz="1600" b="1" kern="1200" dirty="0" smtClean="0">
              <a:solidFill>
                <a:schemeClr val="accent5"/>
              </a:solidFill>
            </a:rPr>
            <a:t>ejorar el abastecimiento de vapor </a:t>
          </a:r>
          <a:r>
            <a:rPr lang="es-ES" sz="1600" b="1" kern="1200" dirty="0" smtClean="0"/>
            <a:t>haciendo un análisis de la instalación actual, y una vez detectados los errores y falencias, se plantea una reestructuración de la distribución del mismo.</a:t>
          </a:r>
          <a:endParaRPr lang="es-AR" sz="1600" b="1" kern="1200" dirty="0"/>
        </a:p>
      </dsp:txBody>
      <dsp:txXfrm>
        <a:off x="51359" y="1041249"/>
        <a:ext cx="10541533" cy="853478"/>
      </dsp:txXfrm>
    </dsp:sp>
    <dsp:sp modelId="{81C84F5B-F3B9-45BE-BF25-115FBAD8250B}">
      <dsp:nvSpPr>
        <dsp:cNvPr id="0" name=""/>
        <dsp:cNvSpPr/>
      </dsp:nvSpPr>
      <dsp:spPr>
        <a:xfrm>
          <a:off x="5188" y="1988190"/>
          <a:ext cx="10633875" cy="9458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rtl="0">
            <a:lnSpc>
              <a:spcPct val="90000"/>
            </a:lnSpc>
            <a:spcBef>
              <a:spcPct val="0"/>
            </a:spcBef>
            <a:spcAft>
              <a:spcPct val="35000"/>
            </a:spcAft>
          </a:pPr>
          <a:r>
            <a:rPr lang="es-ES" sz="1600" b="1" kern="1200" dirty="0" smtClean="0"/>
            <a:t>Aumentar la producción de la nueva maquinaria en el sector de </a:t>
          </a:r>
          <a:r>
            <a:rPr lang="es-ES" sz="1600" b="1" kern="1200" dirty="0" err="1" smtClean="0"/>
            <a:t>rendering</a:t>
          </a:r>
          <a:r>
            <a:rPr lang="es-ES" sz="1600" b="1" kern="1200" dirty="0" smtClean="0"/>
            <a:t>, y como consecuencia, permitir a la planta </a:t>
          </a:r>
          <a:r>
            <a:rPr lang="es-ES" sz="1600" b="1" kern="1200" dirty="0" smtClean="0">
              <a:solidFill>
                <a:schemeClr val="accent5"/>
              </a:solidFill>
            </a:rPr>
            <a:t>tener mayor capacidad ociosa</a:t>
          </a:r>
          <a:r>
            <a:rPr lang="es-ES" sz="1600" b="1" kern="1200" dirty="0" smtClean="0"/>
            <a:t>.</a:t>
          </a:r>
          <a:endParaRPr lang="es-AR" sz="1600" b="1" kern="1200" dirty="0"/>
        </a:p>
      </dsp:txBody>
      <dsp:txXfrm>
        <a:off x="51359" y="2034361"/>
        <a:ext cx="10541533" cy="853478"/>
      </dsp:txXfrm>
    </dsp:sp>
    <dsp:sp modelId="{1CFB5BC4-8AC1-4BB8-B6E0-82441DCECAD4}">
      <dsp:nvSpPr>
        <dsp:cNvPr id="0" name=""/>
        <dsp:cNvSpPr/>
      </dsp:nvSpPr>
      <dsp:spPr>
        <a:xfrm>
          <a:off x="5188" y="2981302"/>
          <a:ext cx="10633875" cy="94582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rtl="0">
            <a:lnSpc>
              <a:spcPct val="90000"/>
            </a:lnSpc>
            <a:spcBef>
              <a:spcPct val="0"/>
            </a:spcBef>
            <a:spcAft>
              <a:spcPct val="35000"/>
            </a:spcAft>
          </a:pPr>
          <a:r>
            <a:rPr lang="es-ES" sz="1600" b="1" kern="1200" dirty="0" smtClean="0"/>
            <a:t>Una vez que se cuenta con mayor capacidad para producir, la empresa puede </a:t>
          </a:r>
          <a:r>
            <a:rPr lang="es-ES" sz="1600" b="1" kern="1200" dirty="0" smtClean="0">
              <a:solidFill>
                <a:schemeClr val="accent5"/>
              </a:solidFill>
            </a:rPr>
            <a:t>ganar terreno en el mercado </a:t>
          </a:r>
          <a:r>
            <a:rPr lang="es-ES" sz="1600" b="1" kern="1200" dirty="0" smtClean="0"/>
            <a:t>de la víscera de otros frigoríficos que no cuentan con planta de procesamientos de dichos subproductos.</a:t>
          </a:r>
          <a:endParaRPr lang="es-AR" sz="1600" b="1" kern="1200" dirty="0"/>
        </a:p>
      </dsp:txBody>
      <dsp:txXfrm>
        <a:off x="51359" y="3027473"/>
        <a:ext cx="10541533" cy="85347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71BC70E4-2F59-475B-97D0-9D0BF8997C5D}" type="datetimeFigureOut">
              <a:rPr lang="es-AR" smtClean="0"/>
              <a:pPr/>
              <a:t>20/11/2018</a:t>
            </a:fld>
            <a:endParaRPr lang="es-AR"/>
          </a:p>
        </p:txBody>
      </p:sp>
      <p:sp>
        <p:nvSpPr>
          <p:cNvPr id="4" name="3 Marcador de imagen de diapositiva"/>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8975" y="4759325"/>
            <a:ext cx="5510213" cy="451008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22F95934-9ED9-4974-A0E8-E4124AD5ED35}" type="slidenum">
              <a:rPr lang="es-AR" smtClean="0"/>
              <a:pPr/>
              <a:t>‹Nº›</a:t>
            </a:fld>
            <a:endParaRPr lang="es-AR"/>
          </a:p>
        </p:txBody>
      </p:sp>
    </p:spTree>
    <p:extLst>
      <p:ext uri="{BB962C8B-B14F-4D97-AF65-F5344CB8AC3E}">
        <p14:creationId xmlns:p14="http://schemas.microsoft.com/office/powerpoint/2010/main" val="1728583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AR" dirty="0"/>
          </a:p>
        </p:txBody>
      </p:sp>
      <p:sp>
        <p:nvSpPr>
          <p:cNvPr id="4" name="3 Marcador de número de diapositiva"/>
          <p:cNvSpPr>
            <a:spLocks noGrp="1"/>
          </p:cNvSpPr>
          <p:nvPr>
            <p:ph type="sldNum" sz="quarter" idx="10"/>
          </p:nvPr>
        </p:nvSpPr>
        <p:spPr/>
        <p:txBody>
          <a:bodyPr/>
          <a:lstStyle/>
          <a:p>
            <a:fld id="{22F95934-9ED9-4974-A0E8-E4124AD5ED35}" type="slidenum">
              <a:rPr lang="es-AR" smtClean="0"/>
              <a:pPr/>
              <a:t>51</a:t>
            </a:fld>
            <a:endParaRPr lang="es-AR"/>
          </a:p>
        </p:txBody>
      </p:sp>
    </p:spTree>
    <p:extLst>
      <p:ext uri="{BB962C8B-B14F-4D97-AF65-F5344CB8AC3E}">
        <p14:creationId xmlns:p14="http://schemas.microsoft.com/office/powerpoint/2010/main" val="2985059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12199864"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914281" y="1752602"/>
            <a:ext cx="10361851"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914281" y="3611607"/>
            <a:ext cx="10361851"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5019" y="4953000"/>
            <a:ext cx="12195432"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8E91F6B7-D9DD-40B9-8E0F-7B4E75E5DBFB}" type="datetime1">
              <a:rPr lang="en-US" smtClean="0"/>
              <a:pPr/>
              <a:t>11/20/2018</a:t>
            </a:fld>
            <a:endParaRPr lang="en-US" dirty="0"/>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r>
              <a:rPr lang="en-US" smtClean="0"/>
              <a:t>/// Bayer 16:9 Template /// June 2018</a:t>
            </a:r>
            <a:endParaRPr lang="en-US" dirty="0"/>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EEAD9179-7A6B-4268-BEB2-F3B8EB06115B}" type="slidenum">
              <a:rPr lang="en-US" smtClean="0"/>
              <a:pPr/>
              <a:t>‹Nº›</a:t>
            </a:fld>
            <a:endParaRPr lang="en-US" dirty="0"/>
          </a:p>
        </p:txBody>
      </p:sp>
    </p:spTree>
  </p:cSld>
  <p:clrMapOvr>
    <a:masterClrMapping/>
  </p:clrMapOvr>
  <p:timing>
    <p:tnLst>
      <p:par>
        <p:cTn id="1" dur="indefinite" restart="never" nodeType="tmRoot"/>
      </p:par>
    </p:tn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521" y="1481330"/>
            <a:ext cx="10971372"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5" name="4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6" name="5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Tree>
  </p:cSld>
  <p:clrMapOvr>
    <a:masterClrMapping/>
  </p:clrMapOvr>
  <p:timing>
    <p:tnLst>
      <p:par>
        <p:cTn id="1" dur="indefinite" restart="never" nodeType="tmRoot"/>
      </p:par>
    </p:tn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124163" y="274641"/>
            <a:ext cx="2369652"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521" y="274641"/>
            <a:ext cx="8431702"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5" name="4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6" name="5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Tree>
  </p:cSld>
  <p:clrMapOvr>
    <a:masterClrMapping/>
  </p:clrMapOvr>
  <p:timing>
    <p:tnLst>
      <p:par>
        <p:cTn id="1" dur="indefinite" restart="never" nodeType="tmRoot"/>
      </p:par>
    </p:tn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Diapositiva de título">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365" y="1732422"/>
            <a:ext cx="3620552"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bwMode="gray"/>
        <p:txBody>
          <a:bodyPr/>
          <a:lstStyle/>
          <a:p>
            <a:fld id="{9A14EE25-B0A6-4C4A-8FE3-13AD8AE7D98A}" type="datetime1">
              <a:rPr lang="en-US" smtClean="0"/>
              <a:pPr/>
              <a:t>11/20/2018</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Bayer 16:9 Template /// June 2018</a:t>
            </a:r>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560" y="2424948"/>
            <a:ext cx="3620357" cy="1440000"/>
          </a:xfrm>
        </p:spPr>
        <p:txBody>
          <a:bodyPr anchor="t"/>
          <a:lstStyle>
            <a:lvl1pPr>
              <a:defRPr sz="3200" i="1">
                <a:solidFill>
                  <a:schemeClr val="accent4"/>
                </a:solidFill>
              </a:defRPr>
            </a:lvl1pPr>
          </a:lstStyle>
          <a:p>
            <a:r>
              <a:rPr lang="es-ES" smtClean="0"/>
              <a:t>Haga clic para modificar el estilo de título del patrón</a:t>
            </a:r>
            <a:endParaRPr lang="en-US" dirty="0"/>
          </a:p>
        </p:txBody>
      </p:sp>
      <p:sp>
        <p:nvSpPr>
          <p:cNvPr id="21" name="Text Placeholder 20"/>
          <p:cNvSpPr>
            <a:spLocks noGrp="1"/>
          </p:cNvSpPr>
          <p:nvPr>
            <p:ph type="body" sz="quarter" idx="13"/>
          </p:nvPr>
        </p:nvSpPr>
        <p:spPr bwMode="black">
          <a:xfrm>
            <a:off x="1414398" y="4262151"/>
            <a:ext cx="291551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4" name="Picture Placeholder 12"/>
          <p:cNvSpPr>
            <a:spLocks noGrp="1"/>
          </p:cNvSpPr>
          <p:nvPr>
            <p:ph type="pic" sz="quarter" idx="14"/>
          </p:nvPr>
        </p:nvSpPr>
        <p:spPr bwMode="gray">
          <a:xfrm>
            <a:off x="4077841" y="0"/>
            <a:ext cx="8114953"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s-ES" smtClean="0"/>
              <a:t>Haga clic en el icono para agregar una imagen</a:t>
            </a:r>
            <a:endParaRPr lang="de-DE" dirty="0"/>
          </a:p>
        </p:txBody>
      </p:sp>
    </p:spTree>
    <p:extLst>
      <p:ext uri="{BB962C8B-B14F-4D97-AF65-F5344CB8AC3E}">
        <p14:creationId xmlns:p14="http://schemas.microsoft.com/office/powerpoint/2010/main" val="27030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5" name="4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6" name="5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timing>
    <p:tnLst>
      <p:par>
        <p:cTn id="1" dur="indefinite" restart="never" nodeType="tmRoot"/>
      </p:par>
    </p:tn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63043" y="1059712"/>
            <a:ext cx="10361851"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229603" y="2931712"/>
            <a:ext cx="6095207"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5" name="4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6" name="5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
        <p:nvSpPr>
          <p:cNvPr id="7" name="6 Cheurón"/>
          <p:cNvSpPr/>
          <p:nvPr/>
        </p:nvSpPr>
        <p:spPr>
          <a:xfrm>
            <a:off x="4848276" y="3005472"/>
            <a:ext cx="24380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4599753" y="3005472"/>
            <a:ext cx="24380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609521" y="1481329"/>
            <a:ext cx="5384099"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6196793" y="1481329"/>
            <a:ext cx="5384099"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6" name="5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7" name="6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609521" y="273050"/>
            <a:ext cx="10971372"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609521" y="5410200"/>
            <a:ext cx="5386216"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6192562" y="5410200"/>
            <a:ext cx="5388332"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609521" y="1444295"/>
            <a:ext cx="5386216"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6192561" y="1444295"/>
            <a:ext cx="5388332"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8" name="7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9" name="8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4" name="3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5" name="4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8E91F6B7-D9DD-40B9-8E0F-7B4E75E5DBFB}" type="datetime1">
              <a:rPr lang="en-US" smtClean="0"/>
              <a:pPr/>
              <a:t>11/20/2018</a:t>
            </a:fld>
            <a:endParaRPr lang="en-US" dirty="0"/>
          </a:p>
        </p:txBody>
      </p:sp>
      <p:sp>
        <p:nvSpPr>
          <p:cNvPr id="3" name="2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Tree>
  </p:cSld>
  <p:clrMapOvr>
    <a:masterClrMapping/>
  </p:clrMapOvr>
  <p:timing>
    <p:tnLst>
      <p:par>
        <p:cTn id="1" dur="indefinite" restart="never" nodeType="tmRoot"/>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219041" y="4876800"/>
            <a:ext cx="9974403"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5892033" y="5355102"/>
            <a:ext cx="529876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1219041" y="274320"/>
            <a:ext cx="9971758"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8968208" y="6407944"/>
            <a:ext cx="2559987" cy="365760"/>
          </a:xfrm>
        </p:spPr>
        <p:txBody>
          <a:bodyPr/>
          <a:lstStyle>
            <a:extLst/>
          </a:lstStyle>
          <a:p>
            <a:fld id="{8E91F6B7-D9DD-40B9-8E0F-7B4E75E5DBFB}" type="datetime1">
              <a:rPr lang="en-US" smtClean="0"/>
              <a:pPr/>
              <a:t>11/20/2018</a:t>
            </a:fld>
            <a:endParaRPr lang="en-US" dirty="0"/>
          </a:p>
        </p:txBody>
      </p:sp>
      <p:sp>
        <p:nvSpPr>
          <p:cNvPr id="6" name="5 Marcador de pie de página"/>
          <p:cNvSpPr>
            <a:spLocks noGrp="1"/>
          </p:cNvSpPr>
          <p:nvPr>
            <p:ph type="ftr" sz="quarter" idx="11"/>
          </p:nvPr>
        </p:nvSpPr>
        <p:spPr/>
        <p:txBody>
          <a:bodyPr/>
          <a:lstStyle>
            <a:extLst/>
          </a:lstStyle>
          <a:p>
            <a:r>
              <a:rPr lang="en-US" smtClean="0"/>
              <a:t>/// Bayer 16:9 Template /// June 2018</a:t>
            </a:r>
            <a:endParaRPr lang="en-US" dirty="0"/>
          </a:p>
        </p:txBody>
      </p:sp>
      <p:sp>
        <p:nvSpPr>
          <p:cNvPr id="7" name="6 Marcador de número de diapositiva"/>
          <p:cNvSpPr>
            <a:spLocks noGrp="1"/>
          </p:cNvSpPr>
          <p:nvPr>
            <p:ph type="sldNum" sz="quarter" idx="12"/>
          </p:nvPr>
        </p:nvSpPr>
        <p:spPr/>
        <p:txBody>
          <a:bodyPr/>
          <a:lstStyle>
            <a:extLst/>
          </a:lstStyle>
          <a:p>
            <a:fld id="{EEAD9179-7A6B-4268-BEB2-F3B8EB06115B}" type="slidenum">
              <a:rPr lang="en-US" smtClean="0"/>
              <a:pPr/>
              <a:t>‹Nº›</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521445" y="5443402"/>
            <a:ext cx="9549157"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304761" y="189968"/>
            <a:ext cx="11580892"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8E91F6B7-D9DD-40B9-8E0F-7B4E75E5DBFB}" type="datetime1">
              <a:rPr lang="en-US" smtClean="0"/>
              <a:pPr/>
              <a:t>11/20/2018</a:t>
            </a:fld>
            <a:endParaRPr lang="en-US" dirty="0"/>
          </a:p>
        </p:txBody>
      </p:sp>
      <p:sp>
        <p:nvSpPr>
          <p:cNvPr id="6" name="5 Marcador de pie de página"/>
          <p:cNvSpPr>
            <a:spLocks noGrp="1"/>
          </p:cNvSpPr>
          <p:nvPr>
            <p:ph type="ftr" sz="quarter" idx="11"/>
          </p:nvPr>
        </p:nvSpPr>
        <p:spPr>
          <a:xfrm>
            <a:off x="5839337" y="6407945"/>
            <a:ext cx="3133833" cy="365125"/>
          </a:xfrm>
        </p:spPr>
        <p:txBody>
          <a:bodyPr/>
          <a:lstStyle>
            <a:lvl1pPr>
              <a:defRPr>
                <a:solidFill>
                  <a:schemeClr val="tx1"/>
                </a:solidFill>
              </a:defRPr>
            </a:lvl1pPr>
            <a:extLst/>
          </a:lstStyle>
          <a:p>
            <a:r>
              <a:rPr lang="en-US" smtClean="0"/>
              <a:t>/// Bayer 16:9 Template /// June 2018</a:t>
            </a:r>
            <a:endParaRPr lang="en-US" dirty="0"/>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EEAD9179-7A6B-4268-BEB2-F3B8EB06115B}" type="slidenum">
              <a:rPr lang="en-US" smtClean="0"/>
              <a:pPr/>
              <a:t>‹Nº›</a:t>
            </a:fld>
            <a:endParaRPr lang="en-US" dirty="0"/>
          </a:p>
        </p:txBody>
      </p:sp>
      <p:sp>
        <p:nvSpPr>
          <p:cNvPr id="2" name="1 Título"/>
          <p:cNvSpPr>
            <a:spLocks noGrp="1"/>
          </p:cNvSpPr>
          <p:nvPr>
            <p:ph type="title"/>
          </p:nvPr>
        </p:nvSpPr>
        <p:spPr>
          <a:xfrm>
            <a:off x="304760" y="4865122"/>
            <a:ext cx="10765841"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665611" y="5944936"/>
            <a:ext cx="6586641"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647539" y="5939011"/>
            <a:ext cx="491996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8055" y="5791253"/>
            <a:ext cx="4535828"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12314" y="5787739"/>
            <a:ext cx="4540088"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11550646" y="4988440"/>
            <a:ext cx="24380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11302123" y="4988440"/>
            <a:ext cx="243808"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665611" y="5944936"/>
            <a:ext cx="6586641"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647539" y="5939011"/>
            <a:ext cx="491996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8055" y="5791253"/>
            <a:ext cx="4535828"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12314" y="5787739"/>
            <a:ext cx="4540088"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609521" y="274638"/>
            <a:ext cx="10971372"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609521" y="1481329"/>
            <a:ext cx="10971372"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8968208" y="6407944"/>
            <a:ext cx="2559987" cy="365760"/>
          </a:xfrm>
          <a:prstGeom prst="rect">
            <a:avLst/>
          </a:prstGeom>
        </p:spPr>
        <p:txBody>
          <a:bodyPr vert="horz" anchor="b"/>
          <a:lstStyle>
            <a:lvl1pPr algn="l" eaLnBrk="1" latinLnBrk="0" hangingPunct="1">
              <a:defRPr kumimoji="0" sz="1000">
                <a:solidFill>
                  <a:schemeClr val="tx1"/>
                </a:solidFill>
              </a:defRPr>
            </a:lvl1pPr>
            <a:extLst/>
          </a:lstStyle>
          <a:p>
            <a:fld id="{8E91F6B7-D9DD-40B9-8E0F-7B4E75E5DBFB}" type="datetime1">
              <a:rPr lang="en-US" smtClean="0"/>
              <a:pPr/>
              <a:t>11/20/2018</a:t>
            </a:fld>
            <a:endParaRPr lang="en-US" dirty="0"/>
          </a:p>
        </p:txBody>
      </p:sp>
      <p:sp>
        <p:nvSpPr>
          <p:cNvPr id="22" name="21 Marcador de pie de página"/>
          <p:cNvSpPr>
            <a:spLocks noGrp="1"/>
          </p:cNvSpPr>
          <p:nvPr>
            <p:ph type="ftr" sz="quarter" idx="3"/>
          </p:nvPr>
        </p:nvSpPr>
        <p:spPr>
          <a:xfrm>
            <a:off x="5839337" y="6407945"/>
            <a:ext cx="3133833"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 Bayer 16:9 Template /// June 2018</a:t>
            </a:r>
            <a:endParaRPr lang="en-US" dirty="0"/>
          </a:p>
        </p:txBody>
      </p:sp>
      <p:sp>
        <p:nvSpPr>
          <p:cNvPr id="18" name="17 Marcador de número de diapositiva"/>
          <p:cNvSpPr>
            <a:spLocks noGrp="1"/>
          </p:cNvSpPr>
          <p:nvPr>
            <p:ph type="sldNum" sz="quarter" idx="4"/>
          </p:nvPr>
        </p:nvSpPr>
        <p:spPr>
          <a:xfrm>
            <a:off x="11528195" y="6407945"/>
            <a:ext cx="487617" cy="365125"/>
          </a:xfrm>
          <a:prstGeom prst="rect">
            <a:avLst/>
          </a:prstGeom>
        </p:spPr>
        <p:txBody>
          <a:bodyPr vert="horz" anchor="b"/>
          <a:lstStyle>
            <a:lvl1pPr algn="r" eaLnBrk="1" latinLnBrk="0" hangingPunct="1">
              <a:defRPr kumimoji="0" sz="1000" b="0">
                <a:solidFill>
                  <a:schemeClr val="tx1"/>
                </a:solidFill>
              </a:defRPr>
            </a:lvl1pPr>
            <a:extLst/>
          </a:lstStyle>
          <a:p>
            <a:fld id="{EEAD9179-7A6B-4268-BEB2-F3B8EB06115B}"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Lst>
  <p:transition spd="med">
    <p:fade/>
  </p:transition>
  <p:timing>
    <p:tnLst>
      <p:par>
        <p:cTn id="1" dur="indefinite" restart="never" nodeType="tmRoot"/>
      </p:par>
    </p:tnLst>
  </p:timing>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1.emf"/></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ubtítulo"/>
          <p:cNvSpPr>
            <a:spLocks noGrp="1"/>
          </p:cNvSpPr>
          <p:nvPr>
            <p:ph type="subTitle" idx="1"/>
          </p:nvPr>
        </p:nvSpPr>
        <p:spPr>
          <a:xfrm>
            <a:off x="3809190" y="785794"/>
            <a:ext cx="4357718" cy="785818"/>
          </a:xfrm>
        </p:spPr>
        <p:txBody>
          <a:bodyPr>
            <a:normAutofit/>
          </a:bodyPr>
          <a:lstStyle/>
          <a:p>
            <a:pPr algn="ctr"/>
            <a:r>
              <a:rPr lang="es-AR" sz="3200" b="1" dirty="0" smtClean="0">
                <a:latin typeface="Adobe Gothic Std B" pitchFamily="34" charset="-128"/>
                <a:ea typeface="Adobe Gothic Std B" pitchFamily="34" charset="-128"/>
              </a:rPr>
              <a:t>PROYECTO FINAL</a:t>
            </a:r>
            <a:endParaRPr lang="es-AR" sz="3200" b="1" dirty="0">
              <a:latin typeface="Adobe Gothic Std B" pitchFamily="34" charset="-128"/>
              <a:ea typeface="Adobe Gothic Std B" pitchFamily="34" charset="-128"/>
            </a:endParaRPr>
          </a:p>
        </p:txBody>
      </p:sp>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a:t>
            </a:fld>
            <a:endParaRPr lang="en-US" dirty="0"/>
          </a:p>
        </p:txBody>
      </p:sp>
      <p:sp>
        <p:nvSpPr>
          <p:cNvPr id="5" name="4 Título"/>
          <p:cNvSpPr>
            <a:spLocks noGrp="1"/>
          </p:cNvSpPr>
          <p:nvPr>
            <p:ph type="ctrTitle"/>
          </p:nvPr>
        </p:nvSpPr>
        <p:spPr>
          <a:xfrm>
            <a:off x="1666050" y="1857364"/>
            <a:ext cx="8929750" cy="2786082"/>
          </a:xfrm>
        </p:spPr>
        <p:txBody>
          <a:bodyPr>
            <a:normAutofit/>
          </a:bodyPr>
          <a:lstStyle/>
          <a:p>
            <a:pPr algn="ctr"/>
            <a:r>
              <a:rPr lang="es-AR" sz="4000" dirty="0" smtClean="0"/>
              <a:t>“</a:t>
            </a:r>
            <a:r>
              <a:rPr lang="es-AR" sz="4400" dirty="0" smtClean="0"/>
              <a:t>Optimización de la instalación de vapor en un frigorífico avícola”</a:t>
            </a:r>
            <a:endParaRPr lang="es-AR" sz="4000" dirty="0"/>
          </a:p>
        </p:txBody>
      </p:sp>
      <p:sp>
        <p:nvSpPr>
          <p:cNvPr id="6" name="5 Marcador de texto"/>
          <p:cNvSpPr>
            <a:spLocks noGrp="1"/>
          </p:cNvSpPr>
          <p:nvPr>
            <p:ph type="body" sz="quarter" idx="13"/>
          </p:nvPr>
        </p:nvSpPr>
        <p:spPr>
          <a:xfrm>
            <a:off x="8809850" y="6000744"/>
            <a:ext cx="4000528" cy="857256"/>
          </a:xfrm>
        </p:spPr>
        <p:txBody>
          <a:bodyPr>
            <a:normAutofit/>
          </a:bodyPr>
          <a:lstStyle/>
          <a:p>
            <a:pPr marL="0" indent="0" algn="ctr">
              <a:spcBef>
                <a:spcPts val="400"/>
              </a:spcBef>
              <a:buNone/>
            </a:pPr>
            <a:r>
              <a:rPr lang="es-AR" sz="2000" dirty="0" smtClean="0">
                <a:latin typeface="Adobe Gothic Std B" pitchFamily="34" charset="-128"/>
                <a:ea typeface="Adobe Gothic Std B" pitchFamily="34" charset="-128"/>
              </a:rPr>
              <a:t>INGENIERIA   </a:t>
            </a:r>
          </a:p>
          <a:p>
            <a:pPr marL="0" indent="0" algn="ctr">
              <a:spcBef>
                <a:spcPts val="400"/>
              </a:spcBef>
              <a:buNone/>
            </a:pPr>
            <a:r>
              <a:rPr lang="es-AR" sz="2000" dirty="0" smtClean="0">
                <a:latin typeface="Adobe Gothic Std B" pitchFamily="34" charset="-128"/>
                <a:ea typeface="Adobe Gothic Std B" pitchFamily="34" charset="-128"/>
              </a:rPr>
              <a:t>ELECTROMECANICA</a:t>
            </a:r>
          </a:p>
        </p:txBody>
      </p:sp>
      <p:pic>
        <p:nvPicPr>
          <p:cNvPr id="10" name="9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11" name="10 CuadroTexto"/>
          <p:cNvSpPr txBox="1"/>
          <p:nvPr/>
        </p:nvSpPr>
        <p:spPr>
          <a:xfrm>
            <a:off x="705631" y="4544477"/>
            <a:ext cx="11310181" cy="769441"/>
          </a:xfrm>
          <a:prstGeom prst="rect">
            <a:avLst/>
          </a:prstGeom>
          <a:solidFill>
            <a:schemeClr val="tx2"/>
          </a:solidFill>
        </p:spPr>
        <p:txBody>
          <a:bodyPr wrap="square" rtlCol="0">
            <a:spAutoFit/>
          </a:bodyPr>
          <a:lstStyle/>
          <a:p>
            <a:r>
              <a:rPr lang="es-AR" sz="2400" b="1" dirty="0" smtClean="0"/>
              <a:t>Torres, </a:t>
            </a:r>
            <a:r>
              <a:rPr lang="es-AR" sz="2400" b="1" dirty="0" smtClean="0"/>
              <a:t>Andrés Joaquín                               </a:t>
            </a:r>
            <a:r>
              <a:rPr lang="es-AR" sz="2400" b="1" dirty="0" smtClean="0"/>
              <a:t>Grunevaltt, </a:t>
            </a:r>
            <a:r>
              <a:rPr lang="es-AR" sz="2400" b="1" dirty="0" smtClean="0"/>
              <a:t>Damián Alejandro</a:t>
            </a:r>
          </a:p>
          <a:p>
            <a:endParaRPr lang="es-AR" sz="2000" b="1" dirty="0" smtClean="0"/>
          </a:p>
        </p:txBody>
      </p:sp>
      <p:sp>
        <p:nvSpPr>
          <p:cNvPr id="9" name="10 CuadroTexto"/>
          <p:cNvSpPr txBox="1"/>
          <p:nvPr/>
        </p:nvSpPr>
        <p:spPr>
          <a:xfrm>
            <a:off x="5818006" y="5598806"/>
            <a:ext cx="1469797" cy="584775"/>
          </a:xfrm>
          <a:prstGeom prst="rect">
            <a:avLst/>
          </a:prstGeom>
          <a:solidFill>
            <a:schemeClr val="tx2"/>
          </a:solidFill>
        </p:spPr>
        <p:txBody>
          <a:bodyPr wrap="square" rtlCol="0">
            <a:spAutoFit/>
          </a:bodyPr>
          <a:lstStyle/>
          <a:p>
            <a:r>
              <a:rPr lang="es-AR" sz="3200" b="1" dirty="0" smtClean="0"/>
              <a:t>2018</a:t>
            </a:r>
            <a:endParaRPr lang="es-AR" sz="3200" b="1"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10</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24"/>
            <a:ext cx="1666050" cy="460780"/>
          </a:xfrm>
          <a:prstGeom prst="rect">
            <a:avLst/>
          </a:prstGeom>
        </p:spPr>
      </p:pic>
      <p:sp>
        <p:nvSpPr>
          <p:cNvPr id="10"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1" name="1 Subtítulo"/>
          <p:cNvSpPr txBox="1">
            <a:spLocks/>
          </p:cNvSpPr>
          <p:nvPr/>
        </p:nvSpPr>
        <p:spPr bwMode="black">
          <a:xfrm>
            <a:off x="4666446" y="0"/>
            <a:ext cx="2857520" cy="1000132"/>
          </a:xfrm>
          <a:prstGeom prst="rect">
            <a:avLst/>
          </a:prstGeom>
        </p:spPr>
        <p:txBody>
          <a:bodyPr vert="horz" anchor="b">
            <a:noAutofit/>
          </a:bodyPr>
          <a:lstStyle/>
          <a:p>
            <a:pPr marL="0"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800" b="1" i="0" u="none" strike="noStrike" kern="1200" cap="none" spc="0" normalizeH="0" baseline="0" noProof="0" dirty="0" smtClean="0">
                <a:ln>
                  <a:noFill/>
                </a:ln>
                <a:solidFill>
                  <a:schemeClr val="accent5"/>
                </a:solidFill>
                <a:effectLst/>
                <a:uLnTx/>
                <a:uFillTx/>
                <a:latin typeface="+mn-lt"/>
                <a:ea typeface="+mn-ea"/>
                <a:cs typeface="+mn-cs"/>
              </a:rPr>
              <a:t> </a:t>
            </a:r>
            <a:r>
              <a:rPr kumimoji="0" lang="es-AR" sz="3200" b="1" i="0" u="none" strike="noStrike" kern="1200" cap="none" spc="0" normalizeH="0" baseline="0" noProof="0" dirty="0" smtClean="0">
                <a:ln>
                  <a:noFill/>
                </a:ln>
                <a:solidFill>
                  <a:schemeClr val="accent5"/>
                </a:solidFill>
                <a:effectLst>
                  <a:outerShdw blurRad="38100" dist="38100" dir="2700000" algn="tl">
                    <a:srgbClr val="000000">
                      <a:alpha val="43137"/>
                    </a:srgbClr>
                  </a:outerShdw>
                </a:effectLst>
                <a:uLnTx/>
                <a:uFillTx/>
                <a:latin typeface="+mn-lt"/>
                <a:ea typeface="+mn-ea"/>
                <a:cs typeface="+mn-cs"/>
              </a:rPr>
              <a:t>Introducción</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665918" y="1214422"/>
            <a:ext cx="10287072" cy="1440000"/>
          </a:xfrm>
        </p:spPr>
        <p:txBody>
          <a:bodyPr/>
          <a:lstStyle/>
          <a:p>
            <a:r>
              <a:rPr lang="es-AR" dirty="0" smtClean="0"/>
              <a:t>Aprovechamiento</a:t>
            </a:r>
            <a:r>
              <a:rPr lang="en-US" dirty="0" smtClean="0"/>
              <a:t> </a:t>
            </a:r>
            <a:r>
              <a:rPr lang="en-US" dirty="0" smtClean="0"/>
              <a:t>de la </a:t>
            </a:r>
            <a:r>
              <a:rPr lang="es-AR" dirty="0" smtClean="0"/>
              <a:t>planta</a:t>
            </a:r>
            <a:r>
              <a:rPr lang="en-US" dirty="0" smtClean="0"/>
              <a:t> </a:t>
            </a:r>
            <a:r>
              <a:rPr lang="en-US" dirty="0" smtClean="0"/>
              <a:t>de </a:t>
            </a:r>
            <a:r>
              <a:rPr lang="es-AR" dirty="0" smtClean="0"/>
              <a:t>faena</a:t>
            </a:r>
            <a:endParaRPr lang="es-AR" dirty="0"/>
          </a:p>
        </p:txBody>
      </p:sp>
      <p:pic>
        <p:nvPicPr>
          <p:cNvPr id="36865" name="Picture 1"/>
          <p:cNvPicPr>
            <a:picLocks noChangeAspect="1" noChangeArrowheads="1"/>
          </p:cNvPicPr>
          <p:nvPr/>
        </p:nvPicPr>
        <p:blipFill>
          <a:blip r:embed="rId3"/>
          <a:srcRect l="3427" t="29762" r="24502" b="31719"/>
          <a:stretch>
            <a:fillRect/>
          </a:stretch>
        </p:blipFill>
        <p:spPr bwMode="auto">
          <a:xfrm>
            <a:off x="665918" y="2071678"/>
            <a:ext cx="10906882" cy="364333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ubtítulo"/>
          <p:cNvSpPr>
            <a:spLocks noGrp="1"/>
          </p:cNvSpPr>
          <p:nvPr>
            <p:ph type="subTitle" idx="1"/>
          </p:nvPr>
        </p:nvSpPr>
        <p:spPr>
          <a:xfrm>
            <a:off x="665918" y="2357430"/>
            <a:ext cx="10429948" cy="3714776"/>
          </a:xfrm>
        </p:spPr>
        <p:txBody>
          <a:bodyPr>
            <a:normAutofit/>
          </a:bodyPr>
          <a:lstStyle/>
          <a:p>
            <a:r>
              <a:rPr lang="es-AR" sz="2400" dirty="0" smtClean="0"/>
              <a:t>De la faena de planta se aprovechan:</a:t>
            </a:r>
          </a:p>
          <a:p>
            <a:r>
              <a:rPr lang="es-AR" sz="2400" dirty="0" smtClean="0"/>
              <a:t>•</a:t>
            </a:r>
            <a:r>
              <a:rPr lang="es-AR" sz="2400" b="1" dirty="0" smtClean="0">
                <a:solidFill>
                  <a:schemeClr val="accent5"/>
                </a:solidFill>
              </a:rPr>
              <a:t>40.000 kg/diarios </a:t>
            </a:r>
            <a:r>
              <a:rPr lang="es-AR" sz="2400" dirty="0" smtClean="0"/>
              <a:t>de vísceras crudas para procesar.</a:t>
            </a:r>
          </a:p>
          <a:p>
            <a:r>
              <a:rPr lang="es-AR" sz="2400" dirty="0" smtClean="0"/>
              <a:t>•</a:t>
            </a:r>
            <a:r>
              <a:rPr lang="es-AR" sz="2400" b="1" dirty="0" smtClean="0">
                <a:solidFill>
                  <a:schemeClr val="accent5"/>
                </a:solidFill>
              </a:rPr>
              <a:t>19.500 kg/diarios </a:t>
            </a:r>
            <a:r>
              <a:rPr lang="es-AR" sz="2400" dirty="0" smtClean="0"/>
              <a:t>de plumas para procesar.</a:t>
            </a:r>
          </a:p>
          <a:p>
            <a:endParaRPr lang="es-AR" sz="2400" dirty="0" smtClean="0"/>
          </a:p>
          <a:p>
            <a:r>
              <a:rPr lang="es-AR" sz="2400" dirty="0" smtClean="0"/>
              <a:t>El </a:t>
            </a:r>
            <a:r>
              <a:rPr lang="es-AR" sz="2400" b="1" dirty="0" smtClean="0">
                <a:solidFill>
                  <a:schemeClr val="accent5"/>
                </a:solidFill>
              </a:rPr>
              <a:t>rendimiento</a:t>
            </a:r>
            <a:r>
              <a:rPr lang="es-AR" sz="2400" dirty="0" smtClean="0"/>
              <a:t> ideal de la harina de vísceras es del </a:t>
            </a:r>
            <a:r>
              <a:rPr lang="es-AR" sz="2400" b="1" dirty="0" smtClean="0">
                <a:solidFill>
                  <a:schemeClr val="accent5"/>
                </a:solidFill>
              </a:rPr>
              <a:t>30 %</a:t>
            </a:r>
            <a:r>
              <a:rPr lang="es-AR" sz="2400" dirty="0" smtClean="0"/>
              <a:t> y el de la harina de plumas también es del </a:t>
            </a:r>
            <a:r>
              <a:rPr lang="es-AR" sz="2400" b="1" dirty="0" smtClean="0">
                <a:solidFill>
                  <a:schemeClr val="accent5"/>
                </a:solidFill>
              </a:rPr>
              <a:t>30%</a:t>
            </a:r>
            <a:r>
              <a:rPr lang="es-AR" sz="2400" dirty="0" smtClean="0"/>
              <a:t>.</a:t>
            </a:r>
          </a:p>
          <a:p>
            <a:endParaRPr lang="es-AR" sz="2400" dirty="0" smtClean="0"/>
          </a:p>
          <a:p>
            <a:r>
              <a:rPr lang="es-AR" sz="2400" dirty="0" smtClean="0"/>
              <a:t>También hay que considerar </a:t>
            </a:r>
            <a:r>
              <a:rPr lang="es-AR" sz="2400" b="1" dirty="0" smtClean="0"/>
              <a:t>que </a:t>
            </a:r>
            <a:r>
              <a:rPr lang="es-AR" sz="2400" b="1" dirty="0" smtClean="0">
                <a:solidFill>
                  <a:schemeClr val="accent5"/>
                </a:solidFill>
              </a:rPr>
              <a:t>se recepcionan vísceras de terceros</a:t>
            </a:r>
            <a:r>
              <a:rPr lang="es-AR" sz="2400" dirty="0" smtClean="0">
                <a:solidFill>
                  <a:schemeClr val="accent5"/>
                </a:solidFill>
              </a:rPr>
              <a:t> </a:t>
            </a:r>
            <a:r>
              <a:rPr lang="es-AR" sz="2400" dirty="0" smtClean="0"/>
              <a:t>por unos </a:t>
            </a:r>
            <a:r>
              <a:rPr lang="es-AR" sz="2400" b="1" dirty="0" smtClean="0"/>
              <a:t>30.000 kg/diarios</a:t>
            </a:r>
            <a:r>
              <a:rPr lang="es-AR" sz="2400" dirty="0" smtClean="0"/>
              <a:t> </a:t>
            </a:r>
            <a:r>
              <a:rPr lang="es-AR" sz="2400" b="1" dirty="0" smtClean="0">
                <a:solidFill>
                  <a:schemeClr val="accent5"/>
                </a:solidFill>
              </a:rPr>
              <a:t>y plumas</a:t>
            </a:r>
            <a:r>
              <a:rPr lang="es-AR" sz="2400" dirty="0" smtClean="0"/>
              <a:t> por </a:t>
            </a:r>
            <a:r>
              <a:rPr lang="es-AR" sz="2400" b="1" dirty="0" smtClean="0"/>
              <a:t>30.000 kg/diarios</a:t>
            </a:r>
            <a:r>
              <a:rPr lang="es-AR" sz="2400" dirty="0" smtClean="0"/>
              <a:t>.</a:t>
            </a:r>
          </a:p>
          <a:p>
            <a:endParaRPr lang="es-AR" dirty="0"/>
          </a:p>
        </p:txBody>
      </p:sp>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11</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4666446" y="0"/>
            <a:ext cx="2857520" cy="1000132"/>
          </a:xfrm>
          <a:prstGeom prst="rect">
            <a:avLst/>
          </a:prstGeom>
        </p:spPr>
        <p:txBody>
          <a:bodyPr vert="horz" anchor="b">
            <a:noAutofit/>
          </a:bodyPr>
          <a:lstStyle/>
          <a:p>
            <a:pPr marL="0"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800" b="1" i="0" u="none" strike="noStrike" kern="1200" cap="none" spc="0" normalizeH="0" baseline="0" noProof="0" dirty="0" smtClean="0">
                <a:ln>
                  <a:noFill/>
                </a:ln>
                <a:solidFill>
                  <a:schemeClr val="accent5"/>
                </a:solidFill>
                <a:effectLst/>
                <a:uLnTx/>
                <a:uFillTx/>
                <a:latin typeface="+mn-lt"/>
                <a:ea typeface="+mn-ea"/>
                <a:cs typeface="+mn-cs"/>
              </a:rPr>
              <a:t> </a:t>
            </a:r>
            <a:r>
              <a:rPr kumimoji="0" lang="es-AR" sz="3200" b="1" i="0" u="none" strike="noStrike" kern="1200" cap="none" spc="0" normalizeH="0" baseline="0" noProof="0" dirty="0" smtClean="0">
                <a:ln>
                  <a:noFill/>
                </a:ln>
                <a:solidFill>
                  <a:schemeClr val="accent5"/>
                </a:solidFill>
                <a:effectLst>
                  <a:outerShdw blurRad="38100" dist="38100" dir="2700000" algn="tl">
                    <a:srgbClr val="000000">
                      <a:alpha val="43137"/>
                    </a:srgbClr>
                  </a:outerShdw>
                </a:effectLst>
                <a:uLnTx/>
                <a:uFillTx/>
                <a:latin typeface="+mn-lt"/>
                <a:ea typeface="+mn-ea"/>
                <a:cs typeface="+mn-cs"/>
              </a:rPr>
              <a:t>Introducción</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665918" y="1214422"/>
            <a:ext cx="10287072" cy="785818"/>
          </a:xfrm>
        </p:spPr>
        <p:txBody>
          <a:bodyPr/>
          <a:lstStyle/>
          <a:p>
            <a:r>
              <a:rPr lang="es-AR" dirty="0" smtClean="0"/>
              <a:t>Aprovechamiento</a:t>
            </a:r>
            <a:r>
              <a:rPr lang="en-US" dirty="0" smtClean="0"/>
              <a:t> </a:t>
            </a:r>
            <a:r>
              <a:rPr lang="en-US" dirty="0" smtClean="0"/>
              <a:t>de la </a:t>
            </a:r>
            <a:r>
              <a:rPr lang="es-AR" dirty="0" smtClean="0"/>
              <a:t>planta</a:t>
            </a:r>
            <a:r>
              <a:rPr lang="en-US" dirty="0" smtClean="0"/>
              <a:t> </a:t>
            </a:r>
            <a:r>
              <a:rPr lang="en-US" dirty="0" smtClean="0"/>
              <a:t>de </a:t>
            </a:r>
            <a:r>
              <a:rPr lang="es-AR" dirty="0" smtClean="0"/>
              <a:t>faena</a:t>
            </a:r>
            <a:endParaRPr lang="es-A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12</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10"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1" name="1 Subtítulo"/>
          <p:cNvSpPr txBox="1">
            <a:spLocks/>
          </p:cNvSpPr>
          <p:nvPr/>
        </p:nvSpPr>
        <p:spPr bwMode="black">
          <a:xfrm>
            <a:off x="4666446" y="0"/>
            <a:ext cx="2857520" cy="1000132"/>
          </a:xfrm>
          <a:prstGeom prst="rect">
            <a:avLst/>
          </a:prstGeom>
        </p:spPr>
        <p:txBody>
          <a:bodyPr vert="horz" anchor="b">
            <a:noAutofit/>
          </a:bodyPr>
          <a:lstStyle/>
          <a:p>
            <a:pPr marL="0"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800" b="1" i="0" u="none" strike="noStrike" kern="1200" cap="none" spc="0" normalizeH="0" baseline="0" noProof="0" dirty="0" smtClean="0">
                <a:ln>
                  <a:noFill/>
                </a:ln>
                <a:solidFill>
                  <a:schemeClr val="accent5"/>
                </a:solidFill>
                <a:effectLst/>
                <a:uLnTx/>
                <a:uFillTx/>
                <a:latin typeface="+mn-lt"/>
                <a:ea typeface="+mn-ea"/>
                <a:cs typeface="+mn-cs"/>
              </a:rPr>
              <a:t> </a:t>
            </a:r>
            <a:r>
              <a:rPr kumimoji="0" lang="es-AR" sz="3200" b="1" i="0" u="none" strike="noStrike" kern="1200" cap="none" spc="0" normalizeH="0" baseline="0" noProof="0" dirty="0" smtClean="0">
                <a:ln>
                  <a:noFill/>
                </a:ln>
                <a:solidFill>
                  <a:schemeClr val="accent5"/>
                </a:solidFill>
                <a:effectLst>
                  <a:outerShdw blurRad="38100" dist="38100" dir="2700000" algn="tl">
                    <a:srgbClr val="000000">
                      <a:alpha val="43137"/>
                    </a:srgbClr>
                  </a:outerShdw>
                </a:effectLst>
                <a:uLnTx/>
                <a:uFillTx/>
                <a:latin typeface="+mn-lt"/>
                <a:ea typeface="+mn-ea"/>
                <a:cs typeface="+mn-cs"/>
              </a:rPr>
              <a:t>Introducción</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3" name="4 Título"/>
          <p:cNvSpPr>
            <a:spLocks noGrp="1"/>
          </p:cNvSpPr>
          <p:nvPr>
            <p:ph type="ctrTitle"/>
          </p:nvPr>
        </p:nvSpPr>
        <p:spPr>
          <a:xfrm>
            <a:off x="665918" y="1214422"/>
            <a:ext cx="10287072" cy="785818"/>
          </a:xfrm>
        </p:spPr>
        <p:txBody>
          <a:bodyPr/>
          <a:lstStyle/>
          <a:p>
            <a:r>
              <a:rPr lang="es-AR" dirty="0" smtClean="0"/>
              <a:t>Aprovechamiento</a:t>
            </a:r>
            <a:r>
              <a:rPr lang="en-US" dirty="0" smtClean="0"/>
              <a:t> </a:t>
            </a:r>
            <a:r>
              <a:rPr lang="en-US" dirty="0" smtClean="0"/>
              <a:t>de la </a:t>
            </a:r>
            <a:r>
              <a:rPr lang="es-AR" dirty="0" smtClean="0"/>
              <a:t>planta</a:t>
            </a:r>
            <a:r>
              <a:rPr lang="en-US" dirty="0" smtClean="0"/>
              <a:t> </a:t>
            </a:r>
            <a:r>
              <a:rPr lang="en-US" dirty="0" smtClean="0"/>
              <a:t>de </a:t>
            </a:r>
            <a:r>
              <a:rPr lang="es-AR" dirty="0" smtClean="0"/>
              <a:t>faena</a:t>
            </a:r>
            <a:endParaRPr lang="es-AR" dirty="0"/>
          </a:p>
        </p:txBody>
      </p:sp>
      <p:sp>
        <p:nvSpPr>
          <p:cNvPr id="15" name="1 Subtítulo"/>
          <p:cNvSpPr>
            <a:spLocks noGrp="1"/>
          </p:cNvSpPr>
          <p:nvPr>
            <p:ph type="subTitle" idx="1"/>
          </p:nvPr>
        </p:nvSpPr>
        <p:spPr>
          <a:xfrm>
            <a:off x="808794" y="1928802"/>
            <a:ext cx="11207018" cy="3714776"/>
          </a:xfrm>
        </p:spPr>
        <p:txBody>
          <a:bodyPr>
            <a:normAutofit/>
          </a:bodyPr>
          <a:lstStyle/>
          <a:p>
            <a:r>
              <a:rPr lang="es-AR" sz="2400" dirty="0" smtClean="0"/>
              <a:t>Entonces en total se procesan:</a:t>
            </a:r>
          </a:p>
          <a:p>
            <a:r>
              <a:rPr lang="es-AR" sz="2400" dirty="0" smtClean="0"/>
              <a:t>•</a:t>
            </a:r>
            <a:r>
              <a:rPr lang="es-AR" sz="2400" b="1" dirty="0" smtClean="0">
                <a:solidFill>
                  <a:schemeClr val="accent5"/>
                </a:solidFill>
              </a:rPr>
              <a:t>70.000 kg/diarios </a:t>
            </a:r>
            <a:r>
              <a:rPr lang="es-AR" sz="2400" dirty="0" smtClean="0"/>
              <a:t>de vísceras crudas.</a:t>
            </a:r>
          </a:p>
          <a:p>
            <a:r>
              <a:rPr lang="es-AR" sz="2400" dirty="0" smtClean="0"/>
              <a:t>•</a:t>
            </a:r>
            <a:r>
              <a:rPr lang="es-AR" sz="2400" b="1" dirty="0" smtClean="0">
                <a:solidFill>
                  <a:schemeClr val="accent5"/>
                </a:solidFill>
              </a:rPr>
              <a:t>49.500 kg/diarios </a:t>
            </a:r>
            <a:r>
              <a:rPr lang="es-AR" sz="2400" dirty="0" smtClean="0"/>
              <a:t>de plumas.</a:t>
            </a:r>
          </a:p>
          <a:p>
            <a:endParaRPr lang="es-AR" sz="2400" dirty="0" smtClean="0"/>
          </a:p>
          <a:p>
            <a:r>
              <a:rPr lang="es-AR" sz="2400" dirty="0" smtClean="0"/>
              <a:t>A un rendimiento del 30%:</a:t>
            </a:r>
          </a:p>
          <a:p>
            <a:endParaRPr lang="es-AR" sz="2400" dirty="0" smtClean="0"/>
          </a:p>
          <a:p>
            <a:r>
              <a:rPr lang="es-AR" sz="2400" dirty="0" smtClean="0"/>
              <a:t>Se obtienen </a:t>
            </a:r>
            <a:r>
              <a:rPr lang="es-AR" sz="2400" b="1" dirty="0" smtClean="0">
                <a:solidFill>
                  <a:schemeClr val="accent5"/>
                </a:solidFill>
              </a:rPr>
              <a:t>21.000</a:t>
            </a:r>
            <a:r>
              <a:rPr lang="es-AR" sz="2400" dirty="0" smtClean="0"/>
              <a:t> </a:t>
            </a:r>
            <a:r>
              <a:rPr lang="es-AR" sz="2400" b="1" dirty="0" smtClean="0">
                <a:solidFill>
                  <a:schemeClr val="accent5"/>
                </a:solidFill>
              </a:rPr>
              <a:t>kg/diarios </a:t>
            </a:r>
            <a:r>
              <a:rPr lang="es-AR" sz="2400" dirty="0" smtClean="0"/>
              <a:t>de harina de vísceras y </a:t>
            </a:r>
            <a:r>
              <a:rPr lang="es-AR" sz="2400" b="1" dirty="0" smtClean="0">
                <a:solidFill>
                  <a:schemeClr val="accent5"/>
                </a:solidFill>
              </a:rPr>
              <a:t>14.850</a:t>
            </a:r>
            <a:r>
              <a:rPr lang="es-AR" sz="2400" dirty="0" smtClean="0"/>
              <a:t> </a:t>
            </a:r>
            <a:r>
              <a:rPr lang="es-AR" sz="2400" b="1" dirty="0" smtClean="0">
                <a:solidFill>
                  <a:schemeClr val="accent5"/>
                </a:solidFill>
              </a:rPr>
              <a:t>kg/diarios </a:t>
            </a:r>
            <a:r>
              <a:rPr lang="es-AR" sz="2400" dirty="0" smtClean="0"/>
              <a:t>de harina de plumas.</a:t>
            </a:r>
          </a:p>
          <a:p>
            <a:endParaRPr lang="es-A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13</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4237818" y="0"/>
            <a:ext cx="4429156" cy="1000132"/>
          </a:xfrm>
          <a:prstGeom prst="rect">
            <a:avLst/>
          </a:prstGeom>
        </p:spPr>
        <p:txBody>
          <a:bodyPr vert="horz" anchor="b">
            <a:noAutofit/>
          </a:bodyPr>
          <a:lstStyle/>
          <a:p>
            <a:pPr marL="0"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lang="es-AR" sz="2800" b="1" dirty="0" smtClean="0">
                <a:solidFill>
                  <a:schemeClr val="accent5"/>
                </a:solidFill>
              </a:rPr>
              <a:t>Objetivos del 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665918" y="1214422"/>
            <a:ext cx="10287072" cy="785818"/>
          </a:xfrm>
        </p:spPr>
        <p:txBody>
          <a:bodyPr/>
          <a:lstStyle/>
          <a:p>
            <a:r>
              <a:rPr lang="es-AR" dirty="0" smtClean="0"/>
              <a:t>Objetivo</a:t>
            </a:r>
            <a:r>
              <a:rPr lang="en-US" dirty="0" smtClean="0"/>
              <a:t> </a:t>
            </a:r>
            <a:r>
              <a:rPr lang="en-US" dirty="0" smtClean="0"/>
              <a:t>general</a:t>
            </a:r>
            <a:endParaRPr lang="es-AR" dirty="0"/>
          </a:p>
        </p:txBody>
      </p:sp>
      <p:sp>
        <p:nvSpPr>
          <p:cNvPr id="12" name="1 Subtítulo"/>
          <p:cNvSpPr>
            <a:spLocks noGrp="1"/>
          </p:cNvSpPr>
          <p:nvPr>
            <p:ph type="subTitle" idx="1"/>
          </p:nvPr>
        </p:nvSpPr>
        <p:spPr>
          <a:xfrm>
            <a:off x="737356" y="1643050"/>
            <a:ext cx="10429948" cy="3429024"/>
          </a:xfrm>
        </p:spPr>
        <p:txBody>
          <a:bodyPr>
            <a:normAutofit/>
          </a:bodyPr>
          <a:lstStyle/>
          <a:p>
            <a:pPr algn="ctr"/>
            <a:r>
              <a:rPr lang="es-AR" sz="2400" b="1" dirty="0" smtClean="0"/>
              <a:t>Se pretende abastecer, de la manera más eficiente posible, el vapor producido en la sala de calderas de un frigorífico avícola donde,  como actividad principal (</a:t>
            </a:r>
            <a:r>
              <a:rPr lang="es-AR" sz="2400" b="1" dirty="0" err="1" smtClean="0"/>
              <a:t>core</a:t>
            </a:r>
            <a:r>
              <a:rPr lang="es-AR" sz="2400" b="1" dirty="0" smtClean="0"/>
              <a:t> </a:t>
            </a:r>
            <a:r>
              <a:rPr lang="es-AR" sz="2400" b="1" dirty="0" err="1" smtClean="0"/>
              <a:t>business</a:t>
            </a:r>
            <a:r>
              <a:rPr lang="es-AR" sz="2400" b="1" dirty="0" smtClean="0"/>
              <a:t>), se procesan los derivados de la faena (vísceras y plumas), teniendo en cuenta las diferentes aplicaciones e incorporación de maquinarias nuevas con diferentes requerimientos de presión y temperatura del vapor que las alimenta. Esto es </a:t>
            </a:r>
            <a:r>
              <a:rPr lang="es-AR" sz="2400" b="1" dirty="0" smtClean="0">
                <a:solidFill>
                  <a:schemeClr val="accent5"/>
                </a:solidFill>
              </a:rPr>
              <a:t>con el fin de aumentar la producción, minimizando tiempos.</a:t>
            </a:r>
          </a:p>
          <a:p>
            <a:endParaRPr lang="es-AR"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14</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4237818" y="0"/>
            <a:ext cx="4429156" cy="1000132"/>
          </a:xfrm>
          <a:prstGeom prst="rect">
            <a:avLst/>
          </a:prstGeom>
        </p:spPr>
        <p:txBody>
          <a:bodyPr vert="horz" anchor="b">
            <a:noAutofit/>
          </a:bodyPr>
          <a:lstStyle/>
          <a:p>
            <a:pPr marL="0"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lang="es-AR" sz="2800" b="1" dirty="0" smtClean="0">
                <a:solidFill>
                  <a:schemeClr val="accent5"/>
                </a:solidFill>
              </a:rPr>
              <a:t>Objetivos del 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665918" y="1214422"/>
            <a:ext cx="10287072" cy="785818"/>
          </a:xfrm>
        </p:spPr>
        <p:txBody>
          <a:bodyPr/>
          <a:lstStyle/>
          <a:p>
            <a:r>
              <a:rPr lang="en-US" dirty="0" err="1" smtClean="0"/>
              <a:t>Objetivos</a:t>
            </a:r>
            <a:r>
              <a:rPr lang="en-US" dirty="0" smtClean="0"/>
              <a:t> </a:t>
            </a:r>
            <a:r>
              <a:rPr lang="es-AR" dirty="0" smtClean="0"/>
              <a:t>específicos</a:t>
            </a:r>
            <a:endParaRPr lang="es-AR" dirty="0"/>
          </a:p>
        </p:txBody>
      </p:sp>
      <p:graphicFrame>
        <p:nvGraphicFramePr>
          <p:cNvPr id="13" name="12 Diagrama"/>
          <p:cNvGraphicFramePr/>
          <p:nvPr/>
        </p:nvGraphicFramePr>
        <p:xfrm>
          <a:off x="880232" y="1785926"/>
          <a:ext cx="10644262" cy="3929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15</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665918" y="1214422"/>
            <a:ext cx="10287072" cy="785818"/>
          </a:xfrm>
        </p:spPr>
        <p:txBody>
          <a:bodyPr/>
          <a:lstStyle/>
          <a:p>
            <a:r>
              <a:rPr lang="en-US" dirty="0" smtClean="0"/>
              <a:t>Objetivos del </a:t>
            </a:r>
            <a:r>
              <a:rPr lang="es-AR" dirty="0" smtClean="0"/>
              <a:t>análisis</a:t>
            </a:r>
            <a:endParaRPr lang="es-AR" dirty="0"/>
          </a:p>
        </p:txBody>
      </p:sp>
      <p:sp>
        <p:nvSpPr>
          <p:cNvPr id="12" name="11 CuadroTexto"/>
          <p:cNvSpPr txBox="1"/>
          <p:nvPr/>
        </p:nvSpPr>
        <p:spPr>
          <a:xfrm>
            <a:off x="665918" y="1928802"/>
            <a:ext cx="6357982" cy="3600986"/>
          </a:xfrm>
          <a:prstGeom prst="rect">
            <a:avLst/>
          </a:prstGeom>
          <a:noFill/>
        </p:spPr>
        <p:txBody>
          <a:bodyPr wrap="square" rtlCol="0">
            <a:spAutoFit/>
          </a:bodyPr>
          <a:lstStyle/>
          <a:p>
            <a:r>
              <a:rPr lang="es-AR" sz="2400" b="1" dirty="0" smtClean="0"/>
              <a:t>El objetivo del presente análisis es </a:t>
            </a:r>
            <a:r>
              <a:rPr lang="es-AR" sz="2400" b="1" dirty="0" smtClean="0">
                <a:solidFill>
                  <a:schemeClr val="accent5"/>
                </a:solidFill>
              </a:rPr>
              <a:t>evaluar la viabilidad del proyecto de inversión</a:t>
            </a:r>
            <a:r>
              <a:rPr lang="es-AR" sz="2400" b="1" dirty="0" smtClean="0"/>
              <a:t>. Es decir, la posibilidad de llevarlo a cabo técnicamente, teniendo por objeto proveer información para cuantificar y justificar el monto de las inversiones y costos de operación pertinentes a esta área. </a:t>
            </a:r>
          </a:p>
          <a:p>
            <a:endParaRPr lang="es-AR" dirty="0" smtClean="0"/>
          </a:p>
          <a:p>
            <a:endParaRPr lang="es-AR" dirty="0"/>
          </a:p>
        </p:txBody>
      </p:sp>
      <p:pic>
        <p:nvPicPr>
          <p:cNvPr id="14" name="13 Imagen" descr="20180710_204533.jpg"/>
          <p:cNvPicPr>
            <a:picLocks noChangeAspect="1"/>
          </p:cNvPicPr>
          <p:nvPr/>
        </p:nvPicPr>
        <p:blipFill>
          <a:blip r:embed="rId3"/>
          <a:srcRect r="8511"/>
          <a:stretch>
            <a:fillRect/>
          </a:stretch>
        </p:blipFill>
        <p:spPr>
          <a:xfrm>
            <a:off x="6523834" y="1500174"/>
            <a:ext cx="5404460" cy="443040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16</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665918" y="1214422"/>
            <a:ext cx="10287072" cy="785818"/>
          </a:xfrm>
        </p:spPr>
        <p:txBody>
          <a:bodyPr/>
          <a:lstStyle/>
          <a:p>
            <a:r>
              <a:rPr lang="es-AR" dirty="0" smtClean="0"/>
              <a:t>Planteo de la problemática</a:t>
            </a:r>
            <a:endParaRPr lang="es-AR" dirty="0"/>
          </a:p>
        </p:txBody>
      </p:sp>
      <p:sp>
        <p:nvSpPr>
          <p:cNvPr id="13" name="12 CuadroTexto"/>
          <p:cNvSpPr txBox="1"/>
          <p:nvPr/>
        </p:nvSpPr>
        <p:spPr>
          <a:xfrm>
            <a:off x="665918" y="1714488"/>
            <a:ext cx="11144328" cy="2123658"/>
          </a:xfrm>
          <a:prstGeom prst="rect">
            <a:avLst/>
          </a:prstGeom>
          <a:noFill/>
        </p:spPr>
        <p:txBody>
          <a:bodyPr wrap="square" rtlCol="0">
            <a:spAutoFit/>
          </a:bodyPr>
          <a:lstStyle/>
          <a:p>
            <a:endParaRPr lang="es-AR" dirty="0" smtClean="0"/>
          </a:p>
          <a:p>
            <a:r>
              <a:rPr lang="es-AR" sz="2400" b="1" dirty="0" smtClean="0"/>
              <a:t>En la sala de calderas de la planta se cuenta con </a:t>
            </a:r>
            <a:r>
              <a:rPr lang="es-AR" sz="2400" b="1" dirty="0" smtClean="0">
                <a:solidFill>
                  <a:schemeClr val="accent5"/>
                </a:solidFill>
              </a:rPr>
              <a:t>2 calderas</a:t>
            </a:r>
            <a:r>
              <a:rPr lang="es-AR" sz="2400" b="1" dirty="0" smtClean="0"/>
              <a:t>: una de marca </a:t>
            </a:r>
            <a:r>
              <a:rPr lang="es-AR" sz="2400" b="1" dirty="0" err="1" smtClean="0"/>
              <a:t>Fontanet</a:t>
            </a:r>
            <a:r>
              <a:rPr lang="es-AR" sz="2400" b="1" dirty="0" smtClean="0"/>
              <a:t>, con una producción máxima de 10 ton/h a una presión máxima de diseño de 10 bar; y otra de marca </a:t>
            </a:r>
            <a:r>
              <a:rPr lang="es-AR" sz="2400" b="1" dirty="0" err="1" smtClean="0"/>
              <a:t>Gonella</a:t>
            </a:r>
            <a:r>
              <a:rPr lang="es-AR" sz="2400" b="1" dirty="0" smtClean="0"/>
              <a:t> con una producción máxima de 5 ton/h a una presión máxima de 8 bar.</a:t>
            </a:r>
          </a:p>
          <a:p>
            <a:endParaRPr lang="es-AR" dirty="0"/>
          </a:p>
        </p:txBody>
      </p:sp>
      <p:pic>
        <p:nvPicPr>
          <p:cNvPr id="17" name="16 Imagen"/>
          <p:cNvPicPr/>
          <p:nvPr/>
        </p:nvPicPr>
        <p:blipFill rotWithShape="1">
          <a:blip r:embed="rId3"/>
          <a:srcRect l="36411" t="18892" r="38654" b="29943"/>
          <a:stretch/>
        </p:blipFill>
        <p:spPr bwMode="auto">
          <a:xfrm>
            <a:off x="2737620" y="3643314"/>
            <a:ext cx="3143272" cy="3000396"/>
          </a:xfrm>
          <a:prstGeom prst="rect">
            <a:avLst/>
          </a:prstGeom>
          <a:ln>
            <a:noFill/>
          </a:ln>
          <a:effectLst>
            <a:softEdge rad="112500"/>
          </a:effectLst>
          <a:extLst>
            <a:ext uri="{53640926-AAD7-44D8-BBD7-CCE9431645EC}">
              <a14:shadowObscured xmlns:a14="http://schemas.microsoft.com/office/drawing/2010/main"/>
            </a:ext>
          </a:extLst>
        </p:spPr>
      </p:pic>
      <p:pic>
        <p:nvPicPr>
          <p:cNvPr id="18" name="17 Imagen"/>
          <p:cNvPicPr/>
          <p:nvPr/>
        </p:nvPicPr>
        <p:blipFill rotWithShape="1">
          <a:blip r:embed="rId4"/>
          <a:srcRect l="39953" t="25189" r="39112" b="34149"/>
          <a:stretch/>
        </p:blipFill>
        <p:spPr bwMode="auto">
          <a:xfrm>
            <a:off x="6666710" y="3714752"/>
            <a:ext cx="2928958" cy="2928934"/>
          </a:xfrm>
          <a:prstGeom prst="rect">
            <a:avLst/>
          </a:prstGeom>
          <a:ln>
            <a:noFill/>
          </a:ln>
          <a:effectLst>
            <a:softEdge rad="112500"/>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17</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9 CuadroTexto"/>
          <p:cNvSpPr txBox="1"/>
          <p:nvPr/>
        </p:nvSpPr>
        <p:spPr>
          <a:xfrm>
            <a:off x="951670" y="1643050"/>
            <a:ext cx="6286544" cy="4801314"/>
          </a:xfrm>
          <a:prstGeom prst="rect">
            <a:avLst/>
          </a:prstGeom>
          <a:noFill/>
        </p:spPr>
        <p:txBody>
          <a:bodyPr wrap="square" rtlCol="0">
            <a:spAutoFit/>
          </a:bodyPr>
          <a:lstStyle/>
          <a:p>
            <a:r>
              <a:rPr lang="es-AR" sz="2400" b="1" dirty="0" smtClean="0"/>
              <a:t>Originalmente, el </a:t>
            </a:r>
            <a:r>
              <a:rPr lang="es-AR" sz="2400" b="1" dirty="0" smtClean="0">
                <a:solidFill>
                  <a:schemeClr val="accent5"/>
                </a:solidFill>
              </a:rPr>
              <a:t>máximo requerimiento de presión en la planta le correspondía a los digestores </a:t>
            </a:r>
            <a:r>
              <a:rPr lang="es-AR" sz="2400" b="1" dirty="0" err="1" smtClean="0">
                <a:solidFill>
                  <a:schemeClr val="accent5"/>
                </a:solidFill>
              </a:rPr>
              <a:t>Batch</a:t>
            </a:r>
            <a:r>
              <a:rPr lang="es-AR" sz="2400" b="1" dirty="0" smtClean="0">
                <a:solidFill>
                  <a:schemeClr val="accent5"/>
                </a:solidFill>
              </a:rPr>
              <a:t> </a:t>
            </a:r>
            <a:r>
              <a:rPr lang="es-AR" sz="2400" b="1" dirty="0" smtClean="0"/>
              <a:t>utilizados en la cocción de vísceras y plumas (proceso necesario para la producción de harinas de dichos derivados de la faena). Para este proceso, se necesitaba </a:t>
            </a:r>
            <a:r>
              <a:rPr lang="es-AR" sz="2400" b="1" dirty="0" smtClean="0">
                <a:solidFill>
                  <a:schemeClr val="accent5"/>
                </a:solidFill>
              </a:rPr>
              <a:t>7 bar para la distribución del vapor </a:t>
            </a:r>
            <a:r>
              <a:rPr lang="es-AR" sz="2400" b="1" dirty="0" smtClean="0"/>
              <a:t>para luego reducir valores de presión, mediante válvulas reguladoras sobre las aplicaciones, a 4 bar para los digestores de vísceras y a 3 bar para los digestores de plumas.</a:t>
            </a:r>
          </a:p>
          <a:p>
            <a:endParaRPr lang="es-AR" dirty="0"/>
          </a:p>
        </p:txBody>
      </p:sp>
      <p:sp>
        <p:nvSpPr>
          <p:cNvPr id="11" name="4 Título"/>
          <p:cNvSpPr>
            <a:spLocks noGrp="1"/>
          </p:cNvSpPr>
          <p:nvPr>
            <p:ph type="ctrTitle"/>
          </p:nvPr>
        </p:nvSpPr>
        <p:spPr>
          <a:xfrm>
            <a:off x="737356" y="1000108"/>
            <a:ext cx="10287072" cy="785818"/>
          </a:xfrm>
        </p:spPr>
        <p:txBody>
          <a:bodyPr/>
          <a:lstStyle/>
          <a:p>
            <a:r>
              <a:rPr lang="es-AR" dirty="0" smtClean="0"/>
              <a:t>Planteo de la problemática</a:t>
            </a:r>
            <a:endParaRPr lang="es-AR" dirty="0"/>
          </a:p>
        </p:txBody>
      </p:sp>
      <p:sp>
        <p:nvSpPr>
          <p:cNvPr id="12"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pic>
        <p:nvPicPr>
          <p:cNvPr id="13" name="12 Imagen" descr="800374-200-2 - VISTA (1).jpg"/>
          <p:cNvPicPr>
            <a:picLocks noChangeAspect="1"/>
          </p:cNvPicPr>
          <p:nvPr/>
        </p:nvPicPr>
        <p:blipFill>
          <a:blip r:embed="rId3"/>
          <a:stretch>
            <a:fillRect/>
          </a:stretch>
        </p:blipFill>
        <p:spPr>
          <a:xfrm>
            <a:off x="7339225" y="1857364"/>
            <a:ext cx="4851188" cy="40192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18</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2" name="11 Imagen"/>
          <p:cNvPicPr/>
          <p:nvPr/>
        </p:nvPicPr>
        <p:blipFill rotWithShape="1">
          <a:blip r:embed="rId3"/>
          <a:srcRect l="24943" t="14375" r="28762" b="14375"/>
          <a:stretch/>
        </p:blipFill>
        <p:spPr bwMode="auto">
          <a:xfrm>
            <a:off x="3166248" y="357166"/>
            <a:ext cx="5214974" cy="6072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19</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594480" y="1142984"/>
            <a:ext cx="10287072" cy="785818"/>
          </a:xfrm>
        </p:spPr>
        <p:txBody>
          <a:bodyPr/>
          <a:lstStyle/>
          <a:p>
            <a:r>
              <a:rPr lang="es-AR" dirty="0" smtClean="0"/>
              <a:t>Planteo de la problemática</a:t>
            </a:r>
            <a:endParaRPr lang="es-AR" dirty="0"/>
          </a:p>
        </p:txBody>
      </p:sp>
      <p:sp>
        <p:nvSpPr>
          <p:cNvPr id="12" name="11 CuadroTexto"/>
          <p:cNvSpPr txBox="1"/>
          <p:nvPr/>
        </p:nvSpPr>
        <p:spPr>
          <a:xfrm>
            <a:off x="808794" y="1785926"/>
            <a:ext cx="11072890" cy="2800767"/>
          </a:xfrm>
          <a:prstGeom prst="rect">
            <a:avLst/>
          </a:prstGeom>
          <a:noFill/>
        </p:spPr>
        <p:txBody>
          <a:bodyPr wrap="square" rtlCol="0">
            <a:spAutoFit/>
          </a:bodyPr>
          <a:lstStyle/>
          <a:p>
            <a:r>
              <a:rPr lang="es-AR" sz="2000" b="1" dirty="0" smtClean="0"/>
              <a:t>Se instalan un </a:t>
            </a:r>
            <a:r>
              <a:rPr lang="es-AR" sz="2000" b="1" dirty="0" smtClean="0">
                <a:solidFill>
                  <a:schemeClr val="accent5"/>
                </a:solidFill>
              </a:rPr>
              <a:t>nuevo digestor continuo de vísceras y un hidrolizador de pluma</a:t>
            </a:r>
            <a:r>
              <a:rPr lang="es-AR" sz="2000" b="1" dirty="0" smtClean="0"/>
              <a:t>, con el fin de reemplazar a los viejos digestores </a:t>
            </a:r>
            <a:r>
              <a:rPr lang="es-AR" sz="2000" b="1" dirty="0" err="1" smtClean="0"/>
              <a:t>batch</a:t>
            </a:r>
            <a:r>
              <a:rPr lang="es-AR" sz="2000" b="1" dirty="0" smtClean="0"/>
              <a:t> . Se mantiene las instalación original, en la cual las dos calderas contribuyen a un mismo colector.</a:t>
            </a:r>
          </a:p>
          <a:p>
            <a:endParaRPr lang="es-AR" sz="2000" b="1" dirty="0" smtClean="0"/>
          </a:p>
          <a:p>
            <a:r>
              <a:rPr lang="es-AR" sz="2000" b="1" dirty="0" smtClean="0"/>
              <a:t>Cuando hacen el </a:t>
            </a:r>
            <a:r>
              <a:rPr lang="es-AR" sz="2000" b="1" dirty="0" err="1" smtClean="0"/>
              <a:t>start</a:t>
            </a:r>
            <a:r>
              <a:rPr lang="es-AR" sz="2000" b="1" dirty="0" smtClean="0"/>
              <a:t> up del proyecto, el fabricante solicita </a:t>
            </a:r>
            <a:r>
              <a:rPr lang="es-AR" sz="2000" b="1" dirty="0" smtClean="0">
                <a:solidFill>
                  <a:schemeClr val="accent5"/>
                </a:solidFill>
              </a:rPr>
              <a:t>elevar la presión </a:t>
            </a:r>
            <a:r>
              <a:rPr lang="es-AR" sz="2000" b="1" dirty="0" smtClean="0"/>
              <a:t>de producción de vapor a 9,5 bar de presión de trabajo. Presión a la cual solo la caldera </a:t>
            </a:r>
            <a:r>
              <a:rPr lang="es-AR" sz="2000" b="1" dirty="0" err="1" smtClean="0"/>
              <a:t>Fontanet</a:t>
            </a:r>
            <a:r>
              <a:rPr lang="es-AR" sz="2000" b="1" dirty="0" smtClean="0"/>
              <a:t> puede alcanzar.</a:t>
            </a:r>
          </a:p>
          <a:p>
            <a:endParaRPr lang="es-AR" dirty="0" smtClean="0"/>
          </a:p>
          <a:p>
            <a:endParaRPr lang="es-AR" dirty="0"/>
          </a:p>
        </p:txBody>
      </p:sp>
      <p:pic>
        <p:nvPicPr>
          <p:cNvPr id="13" name="12 Imagen" descr="20180609_103042.jpg"/>
          <p:cNvPicPr>
            <a:picLocks noChangeAspect="1"/>
          </p:cNvPicPr>
          <p:nvPr/>
        </p:nvPicPr>
        <p:blipFill>
          <a:blip r:embed="rId3">
            <a:lum bright="10000"/>
          </a:blip>
          <a:srcRect l="2343" t="12500" b="9375"/>
          <a:stretch>
            <a:fillRect/>
          </a:stretch>
        </p:blipFill>
        <p:spPr>
          <a:xfrm>
            <a:off x="4737884" y="3857628"/>
            <a:ext cx="4524406" cy="2714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ubtítulo"/>
          <p:cNvSpPr>
            <a:spLocks noGrp="1"/>
          </p:cNvSpPr>
          <p:nvPr>
            <p:ph type="subTitle" idx="1"/>
          </p:nvPr>
        </p:nvSpPr>
        <p:spPr>
          <a:xfrm>
            <a:off x="3737752" y="142852"/>
            <a:ext cx="4714908" cy="592952"/>
          </a:xfrm>
        </p:spPr>
        <p:txBody>
          <a:bodyPr>
            <a:noAutofit/>
          </a:bodyPr>
          <a:lstStyle/>
          <a:p>
            <a:r>
              <a:rPr lang="es-AR" sz="3200" b="1" dirty="0" smtClean="0">
                <a:solidFill>
                  <a:schemeClr val="accent5"/>
                </a:solidFill>
              </a:rPr>
              <a:t>Orden de contenidos</a:t>
            </a:r>
            <a:endParaRPr lang="es-AR" sz="3200" b="1" dirty="0">
              <a:solidFill>
                <a:schemeClr val="accent5"/>
              </a:solidFill>
            </a:endParaRPr>
          </a:p>
        </p:txBody>
      </p:sp>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a:t>
            </a:fld>
            <a:endParaRPr lang="en-US" dirty="0"/>
          </a:p>
        </p:txBody>
      </p:sp>
      <p:pic>
        <p:nvPicPr>
          <p:cNvPr id="9" name="8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10" name="9 Título"/>
          <p:cNvSpPr>
            <a:spLocks noGrp="1"/>
          </p:cNvSpPr>
          <p:nvPr>
            <p:ph type="ctrTitle"/>
          </p:nvPr>
        </p:nvSpPr>
        <p:spPr>
          <a:xfrm>
            <a:off x="1666050" y="1000108"/>
            <a:ext cx="9429816" cy="6357982"/>
          </a:xfrm>
        </p:spPr>
        <p:txBody>
          <a:bodyPr>
            <a:normAutofit fontScale="90000"/>
          </a:bodyPr>
          <a:lstStyle/>
          <a:p>
            <a:r>
              <a:rPr lang="es-AR" sz="2700" dirty="0" smtClean="0"/>
              <a:t> </a:t>
            </a:r>
            <a:r>
              <a:rPr lang="es-AR" sz="3100" dirty="0" smtClean="0">
                <a:effectLst>
                  <a:outerShdw blurRad="38100" dist="38100" dir="2700000" algn="tl">
                    <a:srgbClr val="000000">
                      <a:alpha val="43137"/>
                    </a:srgbClr>
                  </a:outerShdw>
                </a:effectLst>
              </a:rPr>
              <a:t>Introducción.</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1800" dirty="0" smtClean="0">
                <a:effectLst>
                  <a:outerShdw blurRad="38100" dist="38100" dir="2700000" algn="tl">
                    <a:srgbClr val="000000">
                      <a:alpha val="43137"/>
                    </a:srgbClr>
                  </a:outerShdw>
                </a:effectLst>
              </a:rPr>
              <a:t>       </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3100" dirty="0" smtClean="0">
                <a:effectLst>
                  <a:outerShdw blurRad="38100" dist="38100" dir="2700000" algn="tl">
                    <a:srgbClr val="000000">
                      <a:alpha val="43137"/>
                    </a:srgbClr>
                  </a:outerShdw>
                </a:effectLst>
              </a:rPr>
              <a:t>Objetivos del proyecto.</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1800" dirty="0" smtClean="0">
                <a:effectLst>
                  <a:outerShdw blurRad="38100" dist="38100" dir="2700000" algn="tl">
                    <a:srgbClr val="000000">
                      <a:alpha val="43137"/>
                    </a:srgbClr>
                  </a:outerShdw>
                </a:effectLst>
              </a:rPr>
              <a:t>        </a:t>
            </a:r>
            <a:r>
              <a:rPr lang="es-AR" sz="2200" dirty="0" smtClean="0">
                <a:effectLst>
                  <a:outerShdw blurRad="38100" dist="38100" dir="2700000" algn="tl">
                    <a:srgbClr val="000000">
                      <a:alpha val="43137"/>
                    </a:srgbClr>
                  </a:outerShdw>
                </a:effectLst>
              </a:rPr>
              <a:t/>
            </a:r>
            <a:br>
              <a:rPr lang="es-AR" sz="2200" dirty="0" smtClean="0">
                <a:effectLst>
                  <a:outerShdw blurRad="38100" dist="38100" dir="2700000" algn="tl">
                    <a:srgbClr val="000000">
                      <a:alpha val="43137"/>
                    </a:srgbClr>
                  </a:outerShdw>
                </a:effectLst>
              </a:rPr>
            </a:br>
            <a:r>
              <a:rPr lang="es-AR" sz="2700" dirty="0" smtClean="0">
                <a:effectLst>
                  <a:outerShdw blurRad="38100" dist="38100" dir="2700000" algn="tl">
                    <a:srgbClr val="000000">
                      <a:alpha val="43137"/>
                    </a:srgbClr>
                  </a:outerShdw>
                </a:effectLst>
              </a:rPr>
              <a:t> </a:t>
            </a:r>
            <a:r>
              <a:rPr lang="es-AR" sz="3100" dirty="0" smtClean="0">
                <a:effectLst>
                  <a:outerShdw blurRad="38100" dist="38100" dir="2700000" algn="tl">
                    <a:srgbClr val="000000">
                      <a:alpha val="43137"/>
                    </a:srgbClr>
                  </a:outerShdw>
                </a:effectLst>
              </a:rPr>
              <a:t>Análisis de prefactibilidad técnica y económica.</a:t>
            </a:r>
            <a:br>
              <a:rPr lang="es-AR" sz="3100" dirty="0" smtClean="0">
                <a:effectLst>
                  <a:outerShdw blurRad="38100" dist="38100" dir="2700000" algn="tl">
                    <a:srgbClr val="000000">
                      <a:alpha val="43137"/>
                    </a:srgbClr>
                  </a:outerShdw>
                </a:effectLst>
              </a:rPr>
            </a:br>
            <a:r>
              <a:rPr lang="es-AR" sz="1800" dirty="0" smtClean="0">
                <a:effectLst>
                  <a:outerShdw blurRad="38100" dist="38100" dir="2700000" algn="tl">
                    <a:srgbClr val="000000">
                      <a:alpha val="43137"/>
                    </a:srgbClr>
                  </a:outerShdw>
                </a:effectLst>
              </a:rPr>
              <a:t>        </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 </a:t>
            </a:r>
            <a:r>
              <a:rPr lang="en-US" sz="3100" dirty="0" smtClean="0">
                <a:effectLst>
                  <a:outerShdw blurRad="38100" dist="38100" dir="2700000" algn="tl">
                    <a:srgbClr val="000000">
                      <a:alpha val="43137"/>
                    </a:srgbClr>
                  </a:outerShdw>
                </a:effectLst>
              </a:rPr>
              <a:t>Anteproyecto .</a:t>
            </a:r>
            <a:r>
              <a:rPr lang="en-US" sz="2700" dirty="0" smtClean="0">
                <a:effectLst>
                  <a:outerShdw blurRad="38100" dist="38100" dir="2700000" algn="tl">
                    <a:srgbClr val="000000">
                      <a:alpha val="43137"/>
                    </a:srgbClr>
                  </a:outerShdw>
                </a:effectLst>
              </a:rPr>
              <a:t/>
            </a:r>
            <a:br>
              <a:rPr lang="en-US" sz="2700" dirty="0" smtClean="0">
                <a:effectLst>
                  <a:outerShdw blurRad="38100" dist="38100" dir="2700000" algn="tl">
                    <a:srgbClr val="000000">
                      <a:alpha val="43137"/>
                    </a:srgbClr>
                  </a:outerShdw>
                </a:effectLst>
              </a:rPr>
            </a:br>
            <a:r>
              <a:rPr lang="en-US" sz="1800" dirty="0" smtClean="0">
                <a:effectLst>
                  <a:outerShdw blurRad="38100" dist="38100" dir="2700000" algn="tl">
                    <a:srgbClr val="000000">
                      <a:alpha val="43137"/>
                    </a:srgbClr>
                  </a:outerShdw>
                </a:effectLst>
              </a:rPr>
              <a:t>       </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3100" dirty="0" smtClean="0">
                <a:effectLst>
                  <a:outerShdw blurRad="38100" dist="38100" dir="2700000" algn="tl">
                    <a:srgbClr val="000000">
                      <a:alpha val="43137"/>
                    </a:srgbClr>
                  </a:outerShdw>
                </a:effectLst>
              </a:rPr>
              <a:t>Proyecto definitivo.</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1800" dirty="0" smtClean="0">
                <a:effectLst>
                  <a:outerShdw blurRad="38100" dist="38100" dir="2700000" algn="tl">
                    <a:srgbClr val="000000">
                      <a:alpha val="43137"/>
                    </a:srgbClr>
                  </a:outerShdw>
                </a:effectLst>
              </a:rPr>
              <a:t>      </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3100" dirty="0" smtClean="0">
                <a:effectLst>
                  <a:outerShdw blurRad="38100" dist="38100" dir="2700000" algn="tl">
                    <a:srgbClr val="000000">
                      <a:alpha val="43137"/>
                    </a:srgbClr>
                  </a:outerShdw>
                </a:effectLst>
              </a:rPr>
              <a:t>Estudio económico .</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1800" dirty="0" smtClean="0">
                <a:effectLst>
                  <a:outerShdw blurRad="38100" dist="38100" dir="2700000" algn="tl">
                    <a:srgbClr val="000000">
                      <a:alpha val="43137"/>
                    </a:srgbClr>
                  </a:outerShdw>
                </a:effectLst>
              </a:rPr>
              <a:t>        </a:t>
            </a:r>
            <a:r>
              <a:rPr lang="es-AR" sz="2700" dirty="0" smtClean="0">
                <a:effectLst>
                  <a:outerShdw blurRad="38100" dist="38100" dir="2700000" algn="tl">
                    <a:srgbClr val="000000">
                      <a:alpha val="43137"/>
                    </a:srgbClr>
                  </a:outerShdw>
                </a:effectLst>
              </a:rPr>
              <a:t/>
            </a:r>
            <a:br>
              <a:rPr lang="es-AR" sz="2700" dirty="0" smtClean="0">
                <a:effectLst>
                  <a:outerShdw blurRad="38100" dist="38100" dir="2700000" algn="tl">
                    <a:srgbClr val="000000">
                      <a:alpha val="43137"/>
                    </a:srgbClr>
                  </a:outerShdw>
                </a:effectLst>
              </a:rPr>
            </a:br>
            <a:r>
              <a:rPr lang="es-AR" sz="3100" dirty="0" smtClean="0">
                <a:effectLst>
                  <a:outerShdw blurRad="38100" dist="38100" dir="2700000" algn="tl">
                    <a:srgbClr val="000000">
                      <a:alpha val="43137"/>
                    </a:srgbClr>
                  </a:outerShdw>
                </a:effectLst>
              </a:rPr>
              <a:t>Conclusiones.</a:t>
            </a:r>
            <a:r>
              <a:rPr lang="es-AR" sz="3100" dirty="0" smtClean="0"/>
              <a:t/>
            </a:r>
            <a:br>
              <a:rPr lang="es-AR" sz="3100" dirty="0" smtClean="0"/>
            </a:br>
            <a:r>
              <a:rPr lang="es-AR" dirty="0" smtClean="0"/>
              <a:t/>
            </a:r>
            <a:br>
              <a:rPr lang="es-AR" dirty="0" smtClean="0"/>
            </a:br>
            <a:r>
              <a:rPr lang="es-AR" dirty="0" smtClean="0"/>
              <a:t/>
            </a:r>
            <a:br>
              <a:rPr lang="es-AR" dirty="0" smtClean="0"/>
            </a:br>
            <a:r>
              <a:rPr lang="es-AR" dirty="0" smtClean="0"/>
              <a:t/>
            </a:r>
            <a:br>
              <a:rPr lang="es-AR" dirty="0" smtClean="0"/>
            </a:br>
            <a:endParaRPr lang="es-AR" dirty="0"/>
          </a:p>
        </p:txBody>
      </p:sp>
      <p:sp>
        <p:nvSpPr>
          <p:cNvPr id="11"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9 CuadroTexto"/>
          <p:cNvSpPr txBox="1"/>
          <p:nvPr/>
        </p:nvSpPr>
        <p:spPr>
          <a:xfrm>
            <a:off x="523042" y="1714488"/>
            <a:ext cx="10930014" cy="1600438"/>
          </a:xfrm>
          <a:prstGeom prst="rect">
            <a:avLst/>
          </a:prstGeom>
          <a:noFill/>
        </p:spPr>
        <p:txBody>
          <a:bodyPr wrap="square" rtlCol="0">
            <a:spAutoFit/>
          </a:bodyPr>
          <a:lstStyle/>
          <a:p>
            <a:r>
              <a:rPr lang="es-AR" sz="2000" b="1" dirty="0" smtClean="0"/>
              <a:t>Una vez modificada la presión de la caldera de mayor capacidad, ésta trabajaba sola y debía absorber todos los consumos. Como consecuencia de esta producción que supera las capacidades de la caldera, se empezaron a apreciar </a:t>
            </a:r>
            <a:r>
              <a:rPr lang="es-AR" sz="2000" b="1" dirty="0" smtClean="0">
                <a:solidFill>
                  <a:schemeClr val="accent5"/>
                </a:solidFill>
              </a:rPr>
              <a:t>pérdidas de presión y problemas de arrastre</a:t>
            </a:r>
            <a:r>
              <a:rPr lang="es-AR" sz="2000" b="1" dirty="0" smtClean="0"/>
              <a:t> (mala calidad del vapor).</a:t>
            </a:r>
          </a:p>
          <a:p>
            <a:endParaRPr lang="es-AR" dirty="0"/>
          </a:p>
        </p:txBody>
      </p:sp>
      <p:sp>
        <p:nvSpPr>
          <p:cNvPr id="12"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3" name="4 Título"/>
          <p:cNvSpPr>
            <a:spLocks noGrp="1"/>
          </p:cNvSpPr>
          <p:nvPr>
            <p:ph type="ctrTitle"/>
          </p:nvPr>
        </p:nvSpPr>
        <p:spPr>
          <a:xfrm>
            <a:off x="594480" y="1142984"/>
            <a:ext cx="10287072" cy="785818"/>
          </a:xfrm>
        </p:spPr>
        <p:txBody>
          <a:bodyPr/>
          <a:lstStyle/>
          <a:p>
            <a:r>
              <a:rPr lang="es-AR" dirty="0" smtClean="0"/>
              <a:t>Planteo de la problemática</a:t>
            </a:r>
            <a:endParaRPr lang="es-AR" dirty="0"/>
          </a:p>
        </p:txBody>
      </p:sp>
      <p:pic>
        <p:nvPicPr>
          <p:cNvPr id="14" name="13 Imagen"/>
          <p:cNvPicPr/>
          <p:nvPr/>
        </p:nvPicPr>
        <p:blipFill rotWithShape="1">
          <a:blip r:embed="rId3"/>
          <a:srcRect l="21636" t="44765" r="18171" b="23834"/>
          <a:stretch/>
        </p:blipFill>
        <p:spPr bwMode="auto">
          <a:xfrm>
            <a:off x="1023108" y="3071810"/>
            <a:ext cx="9429816"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21</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9 CuadroTexto"/>
          <p:cNvSpPr txBox="1"/>
          <p:nvPr/>
        </p:nvSpPr>
        <p:spPr>
          <a:xfrm>
            <a:off x="523042" y="1785926"/>
            <a:ext cx="10858576" cy="2031325"/>
          </a:xfrm>
          <a:prstGeom prst="rect">
            <a:avLst/>
          </a:prstGeom>
          <a:noFill/>
        </p:spPr>
        <p:txBody>
          <a:bodyPr wrap="square" rtlCol="0">
            <a:spAutoFit/>
          </a:bodyPr>
          <a:lstStyle/>
          <a:p>
            <a:r>
              <a:rPr lang="es-AR" sz="2000" b="1" dirty="0" smtClean="0"/>
              <a:t>Una vez que se puso en marcha el digestor continuo, se observaron limitaciones en la velocidad de cocción. Si se aumentaba la velocidad de marcha, la presión del colector (y por ende la del digestor) caía a un punto donde se tenía que parar la producción. </a:t>
            </a:r>
            <a:r>
              <a:rPr lang="es-AR" sz="2000" b="1" dirty="0" smtClean="0">
                <a:solidFill>
                  <a:schemeClr val="accent5"/>
                </a:solidFill>
              </a:rPr>
              <a:t>El límite de producción rondaba </a:t>
            </a:r>
            <a:r>
              <a:rPr lang="es-AR" sz="2400" b="1" dirty="0" smtClean="0">
                <a:solidFill>
                  <a:schemeClr val="accent5"/>
                </a:solidFill>
              </a:rPr>
              <a:t>los 2.500-3.000 kg/h de vísceras</a:t>
            </a:r>
            <a:r>
              <a:rPr lang="es-AR" sz="2000" b="1" dirty="0" smtClean="0"/>
              <a:t>, mientras que la producción máxima del digestor continuo es de </a:t>
            </a:r>
            <a:r>
              <a:rPr lang="es-AR" sz="2400" b="1" dirty="0" smtClean="0">
                <a:solidFill>
                  <a:schemeClr val="accent5"/>
                </a:solidFill>
              </a:rPr>
              <a:t>7.000 kg/h</a:t>
            </a:r>
            <a:r>
              <a:rPr lang="es-AR" sz="2000" b="1" dirty="0" smtClean="0"/>
              <a:t>.</a:t>
            </a:r>
          </a:p>
          <a:p>
            <a:endParaRPr lang="es-AR" dirty="0"/>
          </a:p>
        </p:txBody>
      </p:sp>
      <p:sp>
        <p:nvSpPr>
          <p:cNvPr id="11"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737356" y="1142984"/>
            <a:ext cx="10287072" cy="785818"/>
          </a:xfrm>
        </p:spPr>
        <p:txBody>
          <a:bodyPr/>
          <a:lstStyle/>
          <a:p>
            <a:r>
              <a:rPr lang="es-AR" dirty="0" smtClean="0"/>
              <a:t>Planteo de la problemática</a:t>
            </a:r>
            <a:endParaRPr lang="es-AR" dirty="0"/>
          </a:p>
        </p:txBody>
      </p:sp>
      <p:pic>
        <p:nvPicPr>
          <p:cNvPr id="13" name="12 Imagen"/>
          <p:cNvPicPr/>
          <p:nvPr/>
        </p:nvPicPr>
        <p:blipFill>
          <a:blip r:embed="rId3"/>
          <a:srcRect l="19391" t="15897" r="18750" b="10256"/>
          <a:stretch>
            <a:fillRect/>
          </a:stretch>
        </p:blipFill>
        <p:spPr bwMode="auto">
          <a:xfrm>
            <a:off x="2380430" y="3714752"/>
            <a:ext cx="5510759" cy="2914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22</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9 CuadroTexto"/>
          <p:cNvSpPr txBox="1"/>
          <p:nvPr/>
        </p:nvSpPr>
        <p:spPr>
          <a:xfrm>
            <a:off x="523042" y="1714488"/>
            <a:ext cx="10858576" cy="1015663"/>
          </a:xfrm>
          <a:prstGeom prst="rect">
            <a:avLst/>
          </a:prstGeom>
          <a:noFill/>
        </p:spPr>
        <p:txBody>
          <a:bodyPr wrap="square" rtlCol="0">
            <a:spAutoFit/>
          </a:bodyPr>
          <a:lstStyle/>
          <a:p>
            <a:r>
              <a:rPr lang="es-AR" sz="2000" b="1" dirty="0" smtClean="0"/>
              <a:t>Con el digestor continuo </a:t>
            </a:r>
            <a:r>
              <a:rPr lang="es-AR" sz="2000" b="1" dirty="0" smtClean="0">
                <a:solidFill>
                  <a:schemeClr val="bg1"/>
                </a:solidFill>
              </a:rPr>
              <a:t>a</a:t>
            </a:r>
            <a:r>
              <a:rPr lang="es-AR" sz="2000" b="1" dirty="0" smtClean="0">
                <a:solidFill>
                  <a:schemeClr val="accent5"/>
                </a:solidFill>
              </a:rPr>
              <a:t> menos del 50 % </a:t>
            </a:r>
            <a:r>
              <a:rPr lang="es-AR" sz="2000" b="1" dirty="0" smtClean="0"/>
              <a:t>de su potencial es difícil amortizar su inversión. Por lo que resultó imperioso y de carácter urgente, dar una solución a dicho problema. </a:t>
            </a:r>
          </a:p>
        </p:txBody>
      </p:sp>
      <p:sp>
        <p:nvSpPr>
          <p:cNvPr id="11"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737356" y="1142984"/>
            <a:ext cx="10287072" cy="785818"/>
          </a:xfrm>
        </p:spPr>
        <p:txBody>
          <a:bodyPr/>
          <a:lstStyle/>
          <a:p>
            <a:r>
              <a:rPr lang="es-AR" dirty="0" smtClean="0"/>
              <a:t>Planteo de la problemática</a:t>
            </a:r>
            <a:endParaRPr lang="es-AR" dirty="0"/>
          </a:p>
        </p:txBody>
      </p:sp>
      <p:pic>
        <p:nvPicPr>
          <p:cNvPr id="13" name="12 Imagen"/>
          <p:cNvPicPr/>
          <p:nvPr/>
        </p:nvPicPr>
        <p:blipFill>
          <a:blip r:embed="rId3">
            <a:extLst>
              <a:ext uri="{28A0092B-C50C-407E-A947-70E740481C1C}">
                <a14:useLocalDpi xmlns:a14="http://schemas.microsoft.com/office/drawing/2010/main" val="0"/>
              </a:ext>
            </a:extLst>
          </a:blip>
          <a:srcRect/>
          <a:stretch>
            <a:fillRect/>
          </a:stretch>
        </p:blipFill>
        <p:spPr bwMode="auto">
          <a:xfrm>
            <a:off x="951670" y="2786058"/>
            <a:ext cx="4929222" cy="3357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4"/>
          <a:srcRect l="10459" t="17656" r="38564" b="7812"/>
          <a:stretch>
            <a:fillRect/>
          </a:stretch>
        </p:blipFill>
        <p:spPr bwMode="auto">
          <a:xfrm>
            <a:off x="6952462" y="2783594"/>
            <a:ext cx="3286148" cy="300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23</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737356" y="1142984"/>
            <a:ext cx="10287072" cy="785818"/>
          </a:xfrm>
        </p:spPr>
        <p:txBody>
          <a:bodyPr/>
          <a:lstStyle/>
          <a:p>
            <a:r>
              <a:rPr lang="es-AR" dirty="0" smtClean="0"/>
              <a:t>Propuesta de solución a la problemática</a:t>
            </a:r>
            <a:endParaRPr lang="es-AR" dirty="0"/>
          </a:p>
        </p:txBody>
      </p:sp>
      <p:sp>
        <p:nvSpPr>
          <p:cNvPr id="12" name="11 CuadroTexto"/>
          <p:cNvSpPr txBox="1"/>
          <p:nvPr/>
        </p:nvSpPr>
        <p:spPr>
          <a:xfrm>
            <a:off x="523042" y="1928802"/>
            <a:ext cx="10930014" cy="3785652"/>
          </a:xfrm>
          <a:prstGeom prst="rect">
            <a:avLst/>
          </a:prstGeom>
          <a:noFill/>
        </p:spPr>
        <p:txBody>
          <a:bodyPr wrap="square" rtlCol="0">
            <a:spAutoFit/>
          </a:bodyPr>
          <a:lstStyle/>
          <a:p>
            <a:r>
              <a:rPr lang="es-AR" sz="2000" b="1" dirty="0" smtClean="0"/>
              <a:t>Haciendo un análisis previo de los requerimientos de consumo y presión de cada aplicación, se considera llevar a cabo una </a:t>
            </a:r>
            <a:r>
              <a:rPr lang="es-AR" sz="2000" b="1" dirty="0" smtClean="0">
                <a:solidFill>
                  <a:schemeClr val="accent5"/>
                </a:solidFill>
              </a:rPr>
              <a:t>redistribución del vapor </a:t>
            </a:r>
            <a:r>
              <a:rPr lang="es-AR" sz="2000" b="1" dirty="0" smtClean="0"/>
              <a:t>debido a que las capacidades de las calderas son diferentes. Se separan los consumos en </a:t>
            </a:r>
            <a:r>
              <a:rPr lang="es-AR" sz="2000" b="1" dirty="0" smtClean="0">
                <a:solidFill>
                  <a:schemeClr val="accent5"/>
                </a:solidFill>
              </a:rPr>
              <a:t>aplicaciones de alta presión y aplicaciones de baja presión. </a:t>
            </a:r>
          </a:p>
          <a:p>
            <a:endParaRPr lang="es-AR" sz="2000" b="1" dirty="0" smtClean="0">
              <a:solidFill>
                <a:schemeClr val="accent5"/>
              </a:solidFill>
            </a:endParaRPr>
          </a:p>
          <a:p>
            <a:r>
              <a:rPr lang="es-AR" sz="2000" b="1" dirty="0" smtClean="0"/>
              <a:t>Teniendo en cuenta que </a:t>
            </a:r>
            <a:r>
              <a:rPr lang="es-AR" sz="2000" b="1" dirty="0" smtClean="0">
                <a:solidFill>
                  <a:schemeClr val="accent5"/>
                </a:solidFill>
              </a:rPr>
              <a:t>los procesos de calefacción e inyección de vapor no requieren alta presión</a:t>
            </a:r>
            <a:r>
              <a:rPr lang="es-AR" sz="2000" b="1" dirty="0" smtClean="0"/>
              <a:t>, se pueden considerar a: los tanques de calentamiento de aceite, el de barros, las aplicaciones de la planta de faena; como aplicaciones de baja presión.  </a:t>
            </a:r>
          </a:p>
          <a:p>
            <a:endParaRPr lang="es-AR" sz="2000" b="1" dirty="0" smtClean="0"/>
          </a:p>
          <a:p>
            <a:r>
              <a:rPr lang="es-AR" sz="2000" b="1" dirty="0" smtClean="0"/>
              <a:t>Mientras que el digestor continuo y el hidrolizador de plumas se consideran como aplicaciones de alta presión.</a:t>
            </a:r>
          </a:p>
          <a:p>
            <a:endParaRPr lang="es-AR" sz="2000" b="1" dirty="0" smtClean="0">
              <a:solidFill>
                <a:schemeClr val="accent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EAD9179-7A6B-4268-BEB2-F3B8EB06115B}" type="slidenum">
              <a:rPr lang="en-US" smtClean="0"/>
              <a:pPr/>
              <a:t>24</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0" name="9 Imagen"/>
          <p:cNvPicPr/>
          <p:nvPr/>
        </p:nvPicPr>
        <p:blipFill rotWithShape="1">
          <a:blip r:embed="rId3"/>
          <a:srcRect l="17949" t="29647" r="27403" b="16762"/>
          <a:stretch/>
        </p:blipFill>
        <p:spPr bwMode="auto">
          <a:xfrm>
            <a:off x="2666182" y="1571612"/>
            <a:ext cx="7143800" cy="4357718"/>
          </a:xfrm>
          <a:prstGeom prst="rect">
            <a:avLst/>
          </a:prstGeom>
          <a:ln w="9525" cap="sq">
            <a:solidFill>
              <a:srgbClr val="000000"/>
            </a:solidFill>
            <a:prstDash val="solid"/>
            <a:miter lim="800000"/>
          </a:ln>
          <a:effectLst/>
          <a:extLst>
            <a:ext uri="{53640926-AAD7-44D8-BBD7-CCE9431645EC}">
              <a14:shadowObscured xmlns:a14="http://schemas.microsoft.com/office/drawing/2010/main"/>
            </a:ext>
          </a:extLst>
        </p:spPr>
      </p:pic>
      <p:sp>
        <p:nvSpPr>
          <p:cNvPr id="11" name="1 Subtítulo"/>
          <p:cNvSpPr txBox="1">
            <a:spLocks/>
          </p:cNvSpPr>
          <p:nvPr/>
        </p:nvSpPr>
        <p:spPr bwMode="black">
          <a:xfrm>
            <a:off x="1737488" y="0"/>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cxnSp>
        <p:nvCxnSpPr>
          <p:cNvPr id="13" name="12 Conector recto de flecha"/>
          <p:cNvCxnSpPr/>
          <p:nvPr/>
        </p:nvCxnSpPr>
        <p:spPr>
          <a:xfrm rot="10800000">
            <a:off x="5595140" y="5715016"/>
            <a:ext cx="1000132" cy="500066"/>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8" name="17 Conector recto de flecha"/>
          <p:cNvCxnSpPr/>
          <p:nvPr/>
        </p:nvCxnSpPr>
        <p:spPr>
          <a:xfrm flipV="1">
            <a:off x="7452528" y="5715016"/>
            <a:ext cx="1214446" cy="500066"/>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20" name="19 CuadroTexto"/>
          <p:cNvSpPr txBox="1"/>
          <p:nvPr/>
        </p:nvSpPr>
        <p:spPr>
          <a:xfrm>
            <a:off x="5166512" y="6215082"/>
            <a:ext cx="3500462" cy="646331"/>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t>La entalpia especifica casi no varía!</a:t>
            </a:r>
            <a:endParaRPr lang="es-AR" b="1" dirty="0"/>
          </a:p>
        </p:txBody>
      </p:sp>
      <p:sp>
        <p:nvSpPr>
          <p:cNvPr id="22" name="4 Título"/>
          <p:cNvSpPr>
            <a:spLocks noGrp="1"/>
          </p:cNvSpPr>
          <p:nvPr>
            <p:ph type="ctrTitle"/>
          </p:nvPr>
        </p:nvSpPr>
        <p:spPr>
          <a:xfrm>
            <a:off x="737356" y="1000108"/>
            <a:ext cx="10287072" cy="785818"/>
          </a:xfrm>
        </p:spPr>
        <p:txBody>
          <a:bodyPr/>
          <a:lstStyle/>
          <a:p>
            <a:r>
              <a:rPr lang="es-AR" dirty="0" smtClean="0"/>
              <a:t>Propuesta de solución a la problemática</a:t>
            </a:r>
            <a:endParaRPr lang="es-AR" dirty="0"/>
          </a:p>
        </p:txBody>
      </p:sp>
      <p:sp>
        <p:nvSpPr>
          <p:cNvPr id="12" name="11 CuadroTexto"/>
          <p:cNvSpPr txBox="1"/>
          <p:nvPr/>
        </p:nvSpPr>
        <p:spPr>
          <a:xfrm>
            <a:off x="380166" y="2285992"/>
            <a:ext cx="1785950" cy="646331"/>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t>A diferentes </a:t>
            </a:r>
          </a:p>
          <a:p>
            <a:pPr algn="ctr"/>
            <a:r>
              <a:rPr lang="es-AR" b="1" dirty="0" smtClean="0"/>
              <a:t>Presiones…</a:t>
            </a:r>
            <a:endParaRPr lang="es-AR" b="1" dirty="0"/>
          </a:p>
        </p:txBody>
      </p:sp>
      <p:cxnSp>
        <p:nvCxnSpPr>
          <p:cNvPr id="14" name="13 Conector recto de flecha"/>
          <p:cNvCxnSpPr/>
          <p:nvPr/>
        </p:nvCxnSpPr>
        <p:spPr>
          <a:xfrm>
            <a:off x="2380430" y="2571744"/>
            <a:ext cx="2357454" cy="15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25</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9 CuadroTexto"/>
          <p:cNvSpPr txBox="1"/>
          <p:nvPr/>
        </p:nvSpPr>
        <p:spPr>
          <a:xfrm>
            <a:off x="237290" y="1857364"/>
            <a:ext cx="11144328" cy="2831544"/>
          </a:xfrm>
          <a:prstGeom prst="rect">
            <a:avLst/>
          </a:prstGeom>
          <a:noFill/>
        </p:spPr>
        <p:txBody>
          <a:bodyPr wrap="square" rtlCol="0">
            <a:spAutoFit/>
          </a:bodyPr>
          <a:lstStyle/>
          <a:p>
            <a:r>
              <a:rPr lang="es-AR" sz="2000" b="1" dirty="0" smtClean="0"/>
              <a:t>La presión máxima de la </a:t>
            </a:r>
            <a:r>
              <a:rPr lang="es-AR" sz="2000" b="1" dirty="0" smtClean="0">
                <a:solidFill>
                  <a:schemeClr val="accent5"/>
                </a:solidFill>
              </a:rPr>
              <a:t>caldera </a:t>
            </a:r>
            <a:r>
              <a:rPr lang="es-AR" sz="2000" b="1" dirty="0" err="1" smtClean="0">
                <a:solidFill>
                  <a:schemeClr val="accent5"/>
                </a:solidFill>
              </a:rPr>
              <a:t>Gonella</a:t>
            </a:r>
            <a:r>
              <a:rPr lang="es-AR" sz="2000" b="1" dirty="0" smtClean="0">
                <a:solidFill>
                  <a:schemeClr val="accent5"/>
                </a:solidFill>
              </a:rPr>
              <a:t> </a:t>
            </a:r>
            <a:r>
              <a:rPr lang="es-AR" sz="2000" b="1" dirty="0" smtClean="0">
                <a:solidFill>
                  <a:schemeClr val="bg1"/>
                </a:solidFill>
              </a:rPr>
              <a:t>es de 8 bar</a:t>
            </a:r>
            <a:r>
              <a:rPr lang="es-AR" sz="2000" b="1" dirty="0" smtClean="0"/>
              <a:t>, será la que alimentará el circuito de vapor de </a:t>
            </a:r>
            <a:r>
              <a:rPr lang="es-AR" sz="2000" b="1" dirty="0" smtClean="0">
                <a:solidFill>
                  <a:schemeClr val="accent5"/>
                </a:solidFill>
              </a:rPr>
              <a:t>baja presión</a:t>
            </a:r>
            <a:r>
              <a:rPr lang="es-AR" sz="2000" b="1" dirty="0" smtClean="0"/>
              <a:t>. Mientras que la </a:t>
            </a:r>
            <a:r>
              <a:rPr lang="es-AR" sz="2000" b="1" dirty="0" smtClean="0">
                <a:solidFill>
                  <a:schemeClr val="accent5"/>
                </a:solidFill>
              </a:rPr>
              <a:t>caldera </a:t>
            </a:r>
            <a:r>
              <a:rPr lang="es-AR" sz="2000" b="1" dirty="0" err="1" smtClean="0">
                <a:solidFill>
                  <a:schemeClr val="accent5"/>
                </a:solidFill>
              </a:rPr>
              <a:t>Fontanet</a:t>
            </a:r>
            <a:r>
              <a:rPr lang="es-AR" sz="2000" b="1" dirty="0" smtClean="0"/>
              <a:t>, cuya presión máxima de trabajo es de 10 bar, abastecerá el circuito de </a:t>
            </a:r>
            <a:r>
              <a:rPr lang="es-AR" sz="2000" b="1" dirty="0" smtClean="0">
                <a:solidFill>
                  <a:schemeClr val="accent5"/>
                </a:solidFill>
              </a:rPr>
              <a:t>alta presión</a:t>
            </a:r>
            <a:r>
              <a:rPr lang="es-AR" sz="2000" b="1" dirty="0" smtClean="0"/>
              <a:t>.</a:t>
            </a:r>
          </a:p>
          <a:p>
            <a:endParaRPr lang="es-AR" sz="2000" b="1" dirty="0" smtClean="0"/>
          </a:p>
          <a:p>
            <a:r>
              <a:rPr lang="es-AR" sz="2000" b="1" dirty="0" smtClean="0"/>
              <a:t>Para realizar esa separación, dichas calderas no pueden alimentar el mismo colector de vapor, ya que trabajan a presiones distintas. Por lo que </a:t>
            </a:r>
            <a:r>
              <a:rPr lang="es-AR" sz="2000" b="1" dirty="0" smtClean="0">
                <a:solidFill>
                  <a:schemeClr val="accent5"/>
                </a:solidFill>
              </a:rPr>
              <a:t>será necesario el diseño de un nuevo colector de vapor </a:t>
            </a:r>
            <a:r>
              <a:rPr lang="es-AR" sz="2000" b="1" dirty="0" smtClean="0"/>
              <a:t>del cual saldrán las cañerías hacia las aplicaciones de inyección de vapor y calentamiento.</a:t>
            </a:r>
          </a:p>
          <a:p>
            <a:endParaRPr lang="es-AR" dirty="0"/>
          </a:p>
        </p:txBody>
      </p:sp>
      <p:sp>
        <p:nvSpPr>
          <p:cNvPr id="11" name="1 Subtítulo"/>
          <p:cNvSpPr txBox="1">
            <a:spLocks/>
          </p:cNvSpPr>
          <p:nvPr/>
        </p:nvSpPr>
        <p:spPr bwMode="black">
          <a:xfrm>
            <a:off x="1666050" y="142852"/>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523042" y="1142984"/>
            <a:ext cx="10287072" cy="785818"/>
          </a:xfrm>
        </p:spPr>
        <p:txBody>
          <a:bodyPr/>
          <a:lstStyle/>
          <a:p>
            <a:r>
              <a:rPr lang="es-AR" dirty="0" smtClean="0"/>
              <a:t>Propuesta de solución a la problemática</a:t>
            </a:r>
            <a:endParaRPr lang="es-AR" dirty="0"/>
          </a:p>
        </p:txBody>
      </p:sp>
      <p:pic>
        <p:nvPicPr>
          <p:cNvPr id="13" name="12 Imagen" descr="WhatsApp Image 2018-03-01 at 19.21.30.jpeg"/>
          <p:cNvPicPr>
            <a:picLocks noChangeAspect="1"/>
          </p:cNvPicPr>
          <p:nvPr/>
        </p:nvPicPr>
        <p:blipFill>
          <a:blip r:embed="rId3"/>
          <a:srcRect l="14571" t="25775" r="16387" b="16085"/>
          <a:stretch>
            <a:fillRect/>
          </a:stretch>
        </p:blipFill>
        <p:spPr>
          <a:xfrm>
            <a:off x="5666578" y="4214818"/>
            <a:ext cx="3500462" cy="2210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26</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9 CuadroTexto"/>
          <p:cNvSpPr txBox="1"/>
          <p:nvPr/>
        </p:nvSpPr>
        <p:spPr>
          <a:xfrm>
            <a:off x="665918" y="1928802"/>
            <a:ext cx="10429948" cy="1015663"/>
          </a:xfrm>
          <a:prstGeom prst="rect">
            <a:avLst/>
          </a:prstGeom>
          <a:noFill/>
        </p:spPr>
        <p:txBody>
          <a:bodyPr wrap="square" rtlCol="0">
            <a:spAutoFit/>
          </a:bodyPr>
          <a:lstStyle/>
          <a:p>
            <a:r>
              <a:rPr lang="es-AR" sz="2000" b="1" dirty="0" smtClean="0"/>
              <a:t>Con esta redistribución se buscará optimizar la producción de vapor en la sala de calderas, ya que la caldera de baja presión (</a:t>
            </a:r>
            <a:r>
              <a:rPr lang="es-AR" sz="2000" b="1" dirty="0" err="1" smtClean="0"/>
              <a:t>Gonella</a:t>
            </a:r>
            <a:r>
              <a:rPr lang="es-AR" sz="2000" b="1" dirty="0" smtClean="0"/>
              <a:t>) no quedará ociosa mientras que la caldera de mayor presión trata de abastecer todos los consumos. </a:t>
            </a:r>
          </a:p>
        </p:txBody>
      </p:sp>
      <p:sp>
        <p:nvSpPr>
          <p:cNvPr id="11" name="1 Subtítulo"/>
          <p:cNvSpPr txBox="1">
            <a:spLocks/>
          </p:cNvSpPr>
          <p:nvPr/>
        </p:nvSpPr>
        <p:spPr bwMode="black">
          <a:xfrm>
            <a:off x="1666050" y="142852"/>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523042" y="1142984"/>
            <a:ext cx="10287072" cy="785818"/>
          </a:xfrm>
        </p:spPr>
        <p:txBody>
          <a:bodyPr/>
          <a:lstStyle/>
          <a:p>
            <a:r>
              <a:rPr lang="es-AR" dirty="0" smtClean="0"/>
              <a:t>Propuesta de solución a la problemática</a:t>
            </a:r>
            <a:endParaRPr lang="es-AR" dirty="0"/>
          </a:p>
        </p:txBody>
      </p:sp>
      <p:sp>
        <p:nvSpPr>
          <p:cNvPr id="13" name="12 CuadroTexto"/>
          <p:cNvSpPr txBox="1"/>
          <p:nvPr/>
        </p:nvSpPr>
        <p:spPr>
          <a:xfrm>
            <a:off x="737356" y="3071810"/>
            <a:ext cx="6929486" cy="3139321"/>
          </a:xfrm>
          <a:prstGeom prst="rect">
            <a:avLst/>
          </a:prstGeom>
          <a:noFill/>
        </p:spPr>
        <p:txBody>
          <a:bodyPr wrap="square" rtlCol="0">
            <a:spAutoFit/>
          </a:bodyPr>
          <a:lstStyle/>
          <a:p>
            <a:r>
              <a:rPr lang="es-AR" sz="2000" b="1" dirty="0" smtClean="0"/>
              <a:t>Se busca corregir los errores existentes en la distribución de vapor, los cuales generaban problemas de:</a:t>
            </a:r>
          </a:p>
          <a:p>
            <a:endParaRPr lang="es-AR" sz="2000" b="1" dirty="0" smtClean="0"/>
          </a:p>
          <a:p>
            <a:pPr>
              <a:buFont typeface="Arial" pitchFamily="34" charset="0"/>
              <a:buChar char="•"/>
            </a:pPr>
            <a:r>
              <a:rPr lang="es-AR" sz="2000" b="1" dirty="0" smtClean="0">
                <a:solidFill>
                  <a:schemeClr val="accent5"/>
                </a:solidFill>
              </a:rPr>
              <a:t>Acumulación de condensado.</a:t>
            </a:r>
          </a:p>
          <a:p>
            <a:pPr>
              <a:buFont typeface="Arial" pitchFamily="34" charset="0"/>
              <a:buChar char="•"/>
            </a:pPr>
            <a:r>
              <a:rPr lang="es-AR" sz="2000" b="1" dirty="0" smtClean="0">
                <a:solidFill>
                  <a:schemeClr val="accent5"/>
                </a:solidFill>
              </a:rPr>
              <a:t>Mal dimensionamiento .</a:t>
            </a:r>
          </a:p>
          <a:p>
            <a:pPr>
              <a:buFont typeface="Arial" pitchFamily="34" charset="0"/>
              <a:buChar char="•"/>
            </a:pPr>
            <a:r>
              <a:rPr lang="es-AR" sz="2000" b="1" dirty="0" smtClean="0">
                <a:solidFill>
                  <a:schemeClr val="accent5"/>
                </a:solidFill>
              </a:rPr>
              <a:t>Alimentaciones de cañerías extensas con vapor a baja presión </a:t>
            </a:r>
          </a:p>
          <a:p>
            <a:pPr>
              <a:buFont typeface="Arial" pitchFamily="34" charset="0"/>
              <a:buChar char="•"/>
            </a:pPr>
            <a:endParaRPr lang="es-AR" sz="2000" b="1" dirty="0" smtClean="0"/>
          </a:p>
          <a:p>
            <a:pPr>
              <a:buFont typeface="Arial" pitchFamily="34" charset="0"/>
              <a:buChar char="•"/>
            </a:pPr>
            <a:endParaRPr lang="es-AR" dirty="0"/>
          </a:p>
        </p:txBody>
      </p:sp>
      <p:pic>
        <p:nvPicPr>
          <p:cNvPr id="14" name="13 Imagen" descr="20180614_020435.jpg"/>
          <p:cNvPicPr>
            <a:picLocks noChangeAspect="1"/>
          </p:cNvPicPr>
          <p:nvPr/>
        </p:nvPicPr>
        <p:blipFill>
          <a:blip r:embed="rId3"/>
          <a:srcRect t="5208" b="31250"/>
          <a:stretch>
            <a:fillRect/>
          </a:stretch>
        </p:blipFill>
        <p:spPr>
          <a:xfrm>
            <a:off x="7995930" y="2928933"/>
            <a:ext cx="3457108" cy="292895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27</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666050" y="142852"/>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523042" y="1142984"/>
            <a:ext cx="10287072" cy="785818"/>
          </a:xfrm>
        </p:spPr>
        <p:txBody>
          <a:bodyPr/>
          <a:lstStyle/>
          <a:p>
            <a:r>
              <a:rPr lang="es-AR" dirty="0" smtClean="0"/>
              <a:t>Prefactibilidad económica </a:t>
            </a:r>
            <a:endParaRPr lang="es-AR" dirty="0"/>
          </a:p>
        </p:txBody>
      </p:sp>
      <p:sp>
        <p:nvSpPr>
          <p:cNvPr id="12" name="11 CuadroTexto"/>
          <p:cNvSpPr txBox="1"/>
          <p:nvPr/>
        </p:nvSpPr>
        <p:spPr>
          <a:xfrm>
            <a:off x="665918" y="1857364"/>
            <a:ext cx="7786743" cy="4093428"/>
          </a:xfrm>
          <a:prstGeom prst="rect">
            <a:avLst/>
          </a:prstGeom>
          <a:noFill/>
        </p:spPr>
        <p:txBody>
          <a:bodyPr wrap="square" rtlCol="0">
            <a:spAutoFit/>
          </a:bodyPr>
          <a:lstStyle/>
          <a:p>
            <a:r>
              <a:rPr lang="es-AR" sz="2000" b="1" dirty="0" smtClean="0"/>
              <a:t>El digestor continuo es de una capacidad de </a:t>
            </a:r>
            <a:r>
              <a:rPr lang="es-AR" sz="2000" b="1" dirty="0" smtClean="0">
                <a:solidFill>
                  <a:schemeClr val="accent5"/>
                </a:solidFill>
              </a:rPr>
              <a:t>producción nominal de 6.500 kg/h de vísceras</a:t>
            </a:r>
            <a:r>
              <a:rPr lang="es-AR" sz="2000" b="1" dirty="0" smtClean="0"/>
              <a:t>, lo cual permitiría procesar los </a:t>
            </a:r>
            <a:r>
              <a:rPr lang="es-AR" sz="2000" b="1" dirty="0" smtClean="0">
                <a:solidFill>
                  <a:schemeClr val="accent5"/>
                </a:solidFill>
              </a:rPr>
              <a:t>70.000 kg diarios en 10,8 horas</a:t>
            </a:r>
            <a:r>
              <a:rPr lang="es-AR" sz="2000" b="1" dirty="0" smtClean="0"/>
              <a:t>, permitiendo la posibilidad de conseguir más vísceras de terceros para procesar. </a:t>
            </a:r>
          </a:p>
          <a:p>
            <a:endParaRPr lang="es-AR" sz="2000" b="1" dirty="0" smtClean="0"/>
          </a:p>
          <a:p>
            <a:endParaRPr lang="es-AR" sz="2000" b="1" dirty="0" smtClean="0"/>
          </a:p>
          <a:p>
            <a:r>
              <a:rPr lang="es-AR" sz="2000" b="1" dirty="0" smtClean="0"/>
              <a:t>Pero debido a los </a:t>
            </a:r>
            <a:r>
              <a:rPr lang="es-AR" sz="2000" b="1" dirty="0" smtClean="0">
                <a:solidFill>
                  <a:schemeClr val="accent5"/>
                </a:solidFill>
              </a:rPr>
              <a:t>problemas de desabastecimiento de vapor</a:t>
            </a:r>
            <a:r>
              <a:rPr lang="es-AR" sz="2000" b="1" dirty="0" smtClean="0"/>
              <a:t>, la velocidad de producción ronda los </a:t>
            </a:r>
            <a:r>
              <a:rPr lang="es-AR" sz="2000" b="1" dirty="0" smtClean="0">
                <a:solidFill>
                  <a:schemeClr val="accent5"/>
                </a:solidFill>
              </a:rPr>
              <a:t>3.000 kg/h de vísceras</a:t>
            </a:r>
            <a:r>
              <a:rPr lang="es-AR" sz="2000" b="1" dirty="0" smtClean="0"/>
              <a:t>, lo que trae como consecuencia que los 70.000 kg de materia prima se procesen en las casi 24 horas del día, con 3 turnos de trabajo de 8 horas cada uno.</a:t>
            </a:r>
          </a:p>
          <a:p>
            <a:endParaRPr lang="es-AR" sz="2000" b="1" dirty="0" smtClean="0"/>
          </a:p>
        </p:txBody>
      </p:sp>
      <p:pic>
        <p:nvPicPr>
          <p:cNvPr id="13" name="12 Imagen" descr="Fontanet  (1).jpg"/>
          <p:cNvPicPr>
            <a:picLocks noChangeAspect="1"/>
          </p:cNvPicPr>
          <p:nvPr/>
        </p:nvPicPr>
        <p:blipFill>
          <a:blip r:embed="rId3"/>
          <a:srcRect t="16065" r="9702" b="15024"/>
          <a:stretch>
            <a:fillRect/>
          </a:stretch>
        </p:blipFill>
        <p:spPr>
          <a:xfrm>
            <a:off x="8952726" y="1643050"/>
            <a:ext cx="2786082" cy="3776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28</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1" name="10 CuadroTexto"/>
          <p:cNvSpPr txBox="1"/>
          <p:nvPr/>
        </p:nvSpPr>
        <p:spPr>
          <a:xfrm>
            <a:off x="451604" y="2214554"/>
            <a:ext cx="6357982" cy="4093428"/>
          </a:xfrm>
          <a:prstGeom prst="rect">
            <a:avLst/>
          </a:prstGeom>
          <a:noFill/>
        </p:spPr>
        <p:txBody>
          <a:bodyPr wrap="square" rtlCol="0">
            <a:spAutoFit/>
          </a:bodyPr>
          <a:lstStyle/>
          <a:p>
            <a:r>
              <a:rPr lang="es-AR" sz="2000" b="1" dirty="0" smtClean="0"/>
              <a:t>El problema de la calidad del vapor perjudica el proceso de hidrolización de la pluma, ya que la pluma hidrolizada sale con una humedad superior al 55% (valor nominal de humedad del </a:t>
            </a:r>
            <a:r>
              <a:rPr lang="es-AR" sz="2000" b="1" dirty="0" err="1" smtClean="0"/>
              <a:t>hidrolizador</a:t>
            </a:r>
            <a:r>
              <a:rPr lang="es-AR" sz="2000" b="1" dirty="0" smtClean="0"/>
              <a:t>), lo que ralentiza el proceso de secado en la secadora de anillos. </a:t>
            </a:r>
          </a:p>
          <a:p>
            <a:endParaRPr lang="es-AR" sz="2000" b="1" dirty="0" smtClean="0"/>
          </a:p>
          <a:p>
            <a:r>
              <a:rPr lang="es-AR" sz="2000" b="1" dirty="0" smtClean="0">
                <a:solidFill>
                  <a:schemeClr val="accent5"/>
                </a:solidFill>
              </a:rPr>
              <a:t>Solucionar el problema de abastecimiento de vapor es fundamental para lograr un aumento sensible en la producción de forma continua y mejorar la calidad en la elaboración de todos sus productos</a:t>
            </a:r>
          </a:p>
          <a:p>
            <a:endParaRPr lang="es-AR" sz="2000" b="1" dirty="0" smtClean="0"/>
          </a:p>
        </p:txBody>
      </p:sp>
      <p:sp>
        <p:nvSpPr>
          <p:cNvPr id="12" name="1 Subtítulo"/>
          <p:cNvSpPr txBox="1">
            <a:spLocks/>
          </p:cNvSpPr>
          <p:nvPr/>
        </p:nvSpPr>
        <p:spPr bwMode="black">
          <a:xfrm>
            <a:off x="1451736" y="285728"/>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pic>
        <p:nvPicPr>
          <p:cNvPr id="13" name="12 Imagen" descr="20180415_124038.jpg"/>
          <p:cNvPicPr>
            <a:picLocks noChangeAspect="1"/>
          </p:cNvPicPr>
          <p:nvPr/>
        </p:nvPicPr>
        <p:blipFill>
          <a:blip r:embed="rId3"/>
          <a:srcRect l="3125" t="10416" r="14844" b="4166"/>
          <a:stretch>
            <a:fillRect/>
          </a:stretch>
        </p:blipFill>
        <p:spPr>
          <a:xfrm>
            <a:off x="7309652" y="1714488"/>
            <a:ext cx="4116398" cy="321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4 Título"/>
          <p:cNvSpPr>
            <a:spLocks noGrp="1"/>
          </p:cNvSpPr>
          <p:nvPr>
            <p:ph type="ctrTitle"/>
          </p:nvPr>
        </p:nvSpPr>
        <p:spPr>
          <a:xfrm>
            <a:off x="523042" y="1357298"/>
            <a:ext cx="10287072" cy="785818"/>
          </a:xfrm>
        </p:spPr>
        <p:txBody>
          <a:bodyPr/>
          <a:lstStyle/>
          <a:p>
            <a:r>
              <a:rPr lang="es-AR" dirty="0" smtClean="0"/>
              <a:t>Prefactibilidad económica </a:t>
            </a:r>
            <a:endParaRPr lang="es-A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29</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9 CuadroTexto"/>
          <p:cNvSpPr txBox="1"/>
          <p:nvPr/>
        </p:nvSpPr>
        <p:spPr>
          <a:xfrm>
            <a:off x="523042" y="2143116"/>
            <a:ext cx="7286676" cy="2862322"/>
          </a:xfrm>
          <a:prstGeom prst="rect">
            <a:avLst/>
          </a:prstGeom>
          <a:noFill/>
        </p:spPr>
        <p:txBody>
          <a:bodyPr wrap="square" rtlCol="0">
            <a:spAutoFit/>
          </a:bodyPr>
          <a:lstStyle/>
          <a:p>
            <a:r>
              <a:rPr lang="es-AR" sz="2000" b="1" dirty="0" smtClean="0"/>
              <a:t>El negocio del rendering ya era rentable antes de la implementación del proyecto por factores como el costo bajo de la materia prima y valor agregado de la harina de </a:t>
            </a:r>
            <a:r>
              <a:rPr lang="es-AR" sz="2000" b="1" dirty="0" smtClean="0"/>
              <a:t>vísceras. </a:t>
            </a:r>
            <a:endParaRPr lang="es-AR" sz="2000" b="1" dirty="0" smtClean="0"/>
          </a:p>
          <a:p>
            <a:endParaRPr lang="es-AR" sz="2000" b="1" dirty="0" smtClean="0"/>
          </a:p>
          <a:p>
            <a:r>
              <a:rPr lang="es-AR" sz="2000" b="1" dirty="0" smtClean="0"/>
              <a:t>Con este proyecto, se elaborarán </a:t>
            </a:r>
            <a:r>
              <a:rPr lang="es-AR" sz="2000" b="1" dirty="0" smtClean="0">
                <a:solidFill>
                  <a:schemeClr val="accent5"/>
                </a:solidFill>
              </a:rPr>
              <a:t>productos de mayor calidad de forma continua</a:t>
            </a:r>
            <a:r>
              <a:rPr lang="es-AR" sz="2000" b="1" dirty="0" smtClean="0"/>
              <a:t> y </a:t>
            </a:r>
            <a:r>
              <a:rPr lang="es-AR" sz="2000" b="1" dirty="0" smtClean="0"/>
              <a:t>además contará con </a:t>
            </a:r>
            <a:r>
              <a:rPr lang="es-AR" sz="2000" b="1" dirty="0" smtClean="0">
                <a:solidFill>
                  <a:schemeClr val="accent5"/>
                </a:solidFill>
              </a:rPr>
              <a:t>capacidad para recibir más vísceras de terceros</a:t>
            </a:r>
            <a:r>
              <a:rPr lang="es-AR" sz="2000" b="1" dirty="0" smtClean="0"/>
              <a:t>.</a:t>
            </a:r>
          </a:p>
          <a:p>
            <a:endParaRPr lang="es-AR" sz="2000" b="1" dirty="0" smtClean="0"/>
          </a:p>
        </p:txBody>
      </p:sp>
      <p:sp>
        <p:nvSpPr>
          <p:cNvPr id="11" name="1 Subtítulo"/>
          <p:cNvSpPr txBox="1">
            <a:spLocks/>
          </p:cNvSpPr>
          <p:nvPr/>
        </p:nvSpPr>
        <p:spPr bwMode="black">
          <a:xfrm>
            <a:off x="1451736" y="285728"/>
            <a:ext cx="9715568" cy="1000132"/>
          </a:xfrm>
          <a:prstGeom prst="rect">
            <a:avLst/>
          </a:prstGeom>
        </p:spPr>
        <p:txBody>
          <a:bodyPr vert="horz" anchor="b">
            <a:noAutofit/>
          </a:bodyPr>
          <a:lstStyle/>
          <a:p>
            <a:pPr lvl="0">
              <a:spcBef>
                <a:spcPts val="400"/>
              </a:spcBef>
              <a:buClr>
                <a:schemeClr val="accent1"/>
              </a:buClr>
              <a:buSzPct val="68000"/>
              <a:defRPr/>
            </a:pPr>
            <a:r>
              <a:rPr lang="es-AR" sz="3200" dirty="0" smtClean="0">
                <a:solidFill>
                  <a:schemeClr val="accent5"/>
                </a:solidFill>
              </a:rPr>
              <a:t>Análisis de prefactibilidad técnica y económica</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523042" y="1357298"/>
            <a:ext cx="10287072" cy="785818"/>
          </a:xfrm>
        </p:spPr>
        <p:txBody>
          <a:bodyPr/>
          <a:lstStyle/>
          <a:p>
            <a:r>
              <a:rPr lang="es-AR" dirty="0" smtClean="0"/>
              <a:t>Prefactibilidad económica </a:t>
            </a:r>
            <a:endParaRPr lang="es-AR" dirty="0"/>
          </a:p>
        </p:txBody>
      </p:sp>
      <p:pic>
        <p:nvPicPr>
          <p:cNvPr id="17409" name="Picture 1"/>
          <p:cNvPicPr>
            <a:picLocks noChangeAspect="1" noChangeArrowheads="1"/>
          </p:cNvPicPr>
          <p:nvPr/>
        </p:nvPicPr>
        <p:blipFill>
          <a:blip r:embed="rId3"/>
          <a:srcRect l="32432" t="16250" r="32412" b="9218"/>
          <a:stretch>
            <a:fillRect/>
          </a:stretch>
        </p:blipFill>
        <p:spPr bwMode="auto">
          <a:xfrm>
            <a:off x="7952594" y="1643050"/>
            <a:ext cx="2857520" cy="3786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ubtítulo"/>
          <p:cNvSpPr>
            <a:spLocks noGrp="1"/>
          </p:cNvSpPr>
          <p:nvPr>
            <p:ph type="subTitle" idx="1"/>
          </p:nvPr>
        </p:nvSpPr>
        <p:spPr>
          <a:xfrm>
            <a:off x="4523570" y="0"/>
            <a:ext cx="2857520" cy="1000132"/>
          </a:xfrm>
        </p:spPr>
        <p:txBody>
          <a:bodyPr>
            <a:noAutofit/>
          </a:bodyPr>
          <a:lstStyle/>
          <a:p>
            <a:r>
              <a:rPr lang="es-AR" sz="2800" b="1" dirty="0" smtClean="0">
                <a:solidFill>
                  <a:schemeClr val="accent5"/>
                </a:solidFill>
              </a:rPr>
              <a:t> </a:t>
            </a:r>
            <a:r>
              <a:rPr lang="es-AR" sz="3200" b="1" dirty="0" smtClean="0">
                <a:solidFill>
                  <a:schemeClr val="accent5"/>
                </a:solidFill>
                <a:effectLst>
                  <a:outerShdw blurRad="38100" dist="38100" dir="2700000" algn="tl">
                    <a:srgbClr val="000000">
                      <a:alpha val="43137"/>
                    </a:srgbClr>
                  </a:outerShdw>
                </a:effectLst>
              </a:rPr>
              <a:t>Introducción</a:t>
            </a:r>
            <a:endParaRPr lang="es-AR" sz="3200" b="1" dirty="0">
              <a:solidFill>
                <a:schemeClr val="accent5"/>
              </a:solidFill>
            </a:endParaRPr>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3</a:t>
            </a:fld>
            <a:endParaRPr lang="en-US" dirty="0"/>
          </a:p>
        </p:txBody>
      </p:sp>
      <p:sp>
        <p:nvSpPr>
          <p:cNvPr id="5" name="4 Título"/>
          <p:cNvSpPr>
            <a:spLocks noGrp="1"/>
          </p:cNvSpPr>
          <p:nvPr>
            <p:ph type="ctrTitle"/>
          </p:nvPr>
        </p:nvSpPr>
        <p:spPr>
          <a:xfrm>
            <a:off x="951670" y="1214422"/>
            <a:ext cx="5143536" cy="1440000"/>
          </a:xfrm>
        </p:spPr>
        <p:txBody>
          <a:bodyPr/>
          <a:lstStyle/>
          <a:p>
            <a:r>
              <a:rPr lang="es-AR" dirty="0" smtClean="0"/>
              <a:t>Reseña de la empresa</a:t>
            </a:r>
            <a:endParaRPr lang="es-AR" dirty="0"/>
          </a:p>
        </p:txBody>
      </p:sp>
      <p:sp>
        <p:nvSpPr>
          <p:cNvPr id="6" name="5 Marcador de texto"/>
          <p:cNvSpPr>
            <a:spLocks noGrp="1"/>
          </p:cNvSpPr>
          <p:nvPr>
            <p:ph type="body" sz="quarter" idx="13"/>
          </p:nvPr>
        </p:nvSpPr>
        <p:spPr>
          <a:xfrm>
            <a:off x="665918" y="2000240"/>
            <a:ext cx="6572296" cy="3643338"/>
          </a:xfrm>
        </p:spPr>
        <p:txBody>
          <a:bodyPr>
            <a:normAutofit/>
          </a:bodyPr>
          <a:lstStyle/>
          <a:p>
            <a:pPr algn="ctr"/>
            <a:r>
              <a:rPr lang="es-ES" sz="2400" dirty="0" smtClean="0"/>
              <a:t>Frigorífico de aves SOYCHÚ S.A.I.C.F.I.A.</a:t>
            </a:r>
          </a:p>
          <a:p>
            <a:pPr algn="ctr"/>
            <a:r>
              <a:rPr lang="es-ES" sz="2400" dirty="0" smtClean="0"/>
              <a:t>Planta Salto</a:t>
            </a:r>
          </a:p>
          <a:p>
            <a:pPr algn="ctr"/>
            <a:r>
              <a:rPr lang="es-ES" sz="2400" dirty="0" smtClean="0"/>
              <a:t>Faena 120.000 aves diarias.</a:t>
            </a:r>
          </a:p>
          <a:p>
            <a:endParaRPr lang="es-ES" sz="2400" dirty="0" smtClean="0"/>
          </a:p>
          <a:p>
            <a:endParaRPr lang="es-ES" sz="2400" dirty="0" smtClean="0"/>
          </a:p>
          <a:p>
            <a:r>
              <a:rPr lang="es-ES" sz="2400" dirty="0" smtClean="0"/>
              <a:t>Otras Plantas:</a:t>
            </a:r>
          </a:p>
          <a:p>
            <a:r>
              <a:rPr lang="es-ES" sz="2400" dirty="0" smtClean="0"/>
              <a:t>Gualeguay (planta de faena)</a:t>
            </a:r>
          </a:p>
          <a:p>
            <a:r>
              <a:rPr lang="es-ES" sz="2400" dirty="0" smtClean="0"/>
              <a:t>Mar del Plata (planta de </a:t>
            </a:r>
            <a:r>
              <a:rPr lang="es-ES" sz="2400" dirty="0" err="1" smtClean="0"/>
              <a:t>prefritos</a:t>
            </a:r>
            <a:r>
              <a:rPr lang="es-ES" sz="2400" dirty="0" smtClean="0"/>
              <a:t>)</a:t>
            </a:r>
          </a:p>
          <a:p>
            <a:r>
              <a:rPr lang="es-ES" sz="2400" dirty="0" smtClean="0"/>
              <a:t>Arrecifes (planta de alimentos)</a:t>
            </a:r>
            <a:endParaRPr lang="es-AR" sz="2400"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10"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1" name="10 Imagen"/>
          <p:cNvPicPr/>
          <p:nvPr/>
        </p:nvPicPr>
        <p:blipFill rotWithShape="1">
          <a:blip r:embed="rId3"/>
          <a:srcRect l="39358" t="16971" r="29509" b="17074"/>
          <a:stretch/>
        </p:blipFill>
        <p:spPr bwMode="auto">
          <a:xfrm>
            <a:off x="7452528" y="1285860"/>
            <a:ext cx="4380695" cy="45005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EAD9179-7A6B-4268-BEB2-F3B8EB06115B}" type="slidenum">
              <a:rPr lang="en-US" smtClean="0"/>
              <a:pPr/>
              <a:t>30</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451736" y="28572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Anteproyecto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10 CuadroTexto"/>
          <p:cNvSpPr txBox="1"/>
          <p:nvPr/>
        </p:nvSpPr>
        <p:spPr>
          <a:xfrm>
            <a:off x="737356" y="1857364"/>
            <a:ext cx="6357982" cy="3970318"/>
          </a:xfrm>
          <a:prstGeom prst="rect">
            <a:avLst/>
          </a:prstGeom>
          <a:noFill/>
        </p:spPr>
        <p:txBody>
          <a:bodyPr wrap="square" rtlCol="0">
            <a:spAutoFit/>
          </a:bodyPr>
          <a:lstStyle/>
          <a:p>
            <a:r>
              <a:rPr lang="es-AR" sz="2400" b="1" dirty="0" smtClean="0"/>
              <a:t>El anteproyecto tiene como objetivo, sin requerir un plazo de tiempo extenso, </a:t>
            </a:r>
            <a:r>
              <a:rPr lang="es-AR" sz="2400" b="1" dirty="0" smtClean="0">
                <a:solidFill>
                  <a:schemeClr val="accent5"/>
                </a:solidFill>
              </a:rPr>
              <a:t>tomar decisiones sobre la solución a adoptar.</a:t>
            </a:r>
          </a:p>
          <a:p>
            <a:endParaRPr lang="es-AR" sz="2000" b="1" dirty="0" smtClean="0"/>
          </a:p>
          <a:p>
            <a:endParaRPr lang="es-AR" sz="2000" b="1" dirty="0" smtClean="0"/>
          </a:p>
          <a:p>
            <a:r>
              <a:rPr lang="es-AR" sz="2400" b="1" dirty="0" smtClean="0"/>
              <a:t>Esto significa que, a partir de todo el estudio y análisis ya hecho se logre </a:t>
            </a:r>
            <a:r>
              <a:rPr lang="es-AR" sz="2400" b="1" dirty="0" smtClean="0">
                <a:solidFill>
                  <a:schemeClr val="accent5"/>
                </a:solidFill>
              </a:rPr>
              <a:t>adoptar y llevar a cabo la alternativa más factible y viable.</a:t>
            </a:r>
          </a:p>
          <a:p>
            <a:endParaRPr lang="es-AR" sz="2000" b="1" dirty="0" smtClean="0"/>
          </a:p>
        </p:txBody>
      </p:sp>
      <p:pic>
        <p:nvPicPr>
          <p:cNvPr id="12" name="11 Imagen"/>
          <p:cNvPicPr/>
          <p:nvPr/>
        </p:nvPicPr>
        <p:blipFill>
          <a:blip r:embed="rId3">
            <a:extLst>
              <a:ext uri="{28A0092B-C50C-407E-A947-70E740481C1C}">
                <a14:useLocalDpi xmlns:a14="http://schemas.microsoft.com/office/drawing/2010/main" val="0"/>
              </a:ext>
            </a:extLst>
          </a:blip>
          <a:srcRect/>
          <a:stretch>
            <a:fillRect/>
          </a:stretch>
        </p:blipFill>
        <p:spPr bwMode="auto">
          <a:xfrm>
            <a:off x="7309652" y="1714488"/>
            <a:ext cx="4286280" cy="371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dirty="0"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31</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Anteproyecto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594480" y="714356"/>
            <a:ext cx="10287072" cy="785818"/>
          </a:xfrm>
        </p:spPr>
        <p:txBody>
          <a:bodyPr/>
          <a:lstStyle/>
          <a:p>
            <a:r>
              <a:rPr lang="es-AR" dirty="0" smtClean="0"/>
              <a:t>Consumos de vapor</a:t>
            </a:r>
            <a:endParaRPr lang="es-AR" dirty="0"/>
          </a:p>
        </p:txBody>
      </p:sp>
      <p:sp>
        <p:nvSpPr>
          <p:cNvPr id="15" name="14 CuadroTexto"/>
          <p:cNvSpPr txBox="1"/>
          <p:nvPr/>
        </p:nvSpPr>
        <p:spPr>
          <a:xfrm>
            <a:off x="665918" y="1928802"/>
            <a:ext cx="11310181" cy="1138773"/>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AR" sz="2000" b="1" dirty="0" smtClean="0">
                <a:solidFill>
                  <a:schemeClr val="accent5"/>
                </a:solidFill>
              </a:rPr>
              <a:t>Digestor continuo:</a:t>
            </a:r>
            <a:r>
              <a:rPr lang="es-ES" b="1" dirty="0" smtClean="0">
                <a:solidFill>
                  <a:schemeClr val="tx1"/>
                </a:solidFill>
              </a:rPr>
              <a:t>Según</a:t>
            </a:r>
            <a:r>
              <a:rPr lang="es-AR" b="1" dirty="0" smtClean="0">
                <a:solidFill>
                  <a:schemeClr val="tx1"/>
                </a:solidFill>
              </a:rPr>
              <a:t> el </a:t>
            </a:r>
            <a:r>
              <a:rPr lang="es-ES" b="1" dirty="0" smtClean="0">
                <a:solidFill>
                  <a:schemeClr val="tx1"/>
                </a:solidFill>
              </a:rPr>
              <a:t>fabricante,</a:t>
            </a:r>
            <a:r>
              <a:rPr lang="es-AR" b="1" dirty="0" smtClean="0">
                <a:solidFill>
                  <a:schemeClr val="tx1"/>
                </a:solidFill>
              </a:rPr>
              <a:t> el consumo máximo es de </a:t>
            </a:r>
            <a:r>
              <a:rPr lang="es-AR" sz="2400" b="1" dirty="0" smtClean="0">
                <a:solidFill>
                  <a:schemeClr val="accent5"/>
                </a:solidFill>
              </a:rPr>
              <a:t>6.000 kg/h de vapor</a:t>
            </a:r>
            <a:r>
              <a:rPr lang="es-AR" sz="2400" b="1" dirty="0" smtClean="0">
                <a:solidFill>
                  <a:schemeClr val="tx1"/>
                </a:solidFill>
              </a:rPr>
              <a:t>.</a:t>
            </a:r>
            <a:endParaRPr lang="es-AR" sz="2000" b="1" dirty="0" smtClean="0">
              <a:solidFill>
                <a:schemeClr val="tx1"/>
              </a:solidFill>
            </a:endParaRPr>
          </a:p>
          <a:p>
            <a:endParaRPr lang="es-AR" sz="2000" b="1" dirty="0" smtClean="0">
              <a:solidFill>
                <a:schemeClr val="tx1"/>
              </a:solidFill>
            </a:endParaRPr>
          </a:p>
          <a:p>
            <a:r>
              <a:rPr lang="es-AR" sz="2000" b="1" dirty="0" err="1" smtClean="0">
                <a:solidFill>
                  <a:schemeClr val="accent5"/>
                </a:solidFill>
              </a:rPr>
              <a:t>Hidrolizador</a:t>
            </a:r>
            <a:r>
              <a:rPr lang="es-AR" sz="2000" b="1" dirty="0" smtClean="0">
                <a:solidFill>
                  <a:schemeClr val="accent5"/>
                </a:solidFill>
              </a:rPr>
              <a:t>:</a:t>
            </a:r>
            <a:r>
              <a:rPr lang="es-ES" b="1" dirty="0" smtClean="0">
                <a:solidFill>
                  <a:schemeClr val="tx1"/>
                </a:solidFill>
              </a:rPr>
              <a:t>Según</a:t>
            </a:r>
            <a:r>
              <a:rPr lang="es-AR" b="1" dirty="0" smtClean="0">
                <a:solidFill>
                  <a:schemeClr val="tx1"/>
                </a:solidFill>
              </a:rPr>
              <a:t> el </a:t>
            </a:r>
            <a:r>
              <a:rPr lang="es-ES" b="1" dirty="0" smtClean="0">
                <a:solidFill>
                  <a:schemeClr val="tx1"/>
                </a:solidFill>
              </a:rPr>
              <a:t>fabricante,</a:t>
            </a:r>
            <a:r>
              <a:rPr lang="es-AR" b="1" dirty="0" smtClean="0">
                <a:solidFill>
                  <a:schemeClr val="tx1"/>
                </a:solidFill>
              </a:rPr>
              <a:t> el consumo máximo es de </a:t>
            </a:r>
            <a:r>
              <a:rPr lang="es-AR" sz="2400" b="1" dirty="0" smtClean="0">
                <a:solidFill>
                  <a:schemeClr val="accent5"/>
                </a:solidFill>
              </a:rPr>
              <a:t>2.400 kg/h de vapor</a:t>
            </a:r>
            <a:r>
              <a:rPr lang="es-AR" sz="2000" b="1" dirty="0" smtClean="0">
                <a:solidFill>
                  <a:schemeClr val="accent5"/>
                </a:solidFill>
              </a:rPr>
              <a:t>. </a:t>
            </a:r>
          </a:p>
        </p:txBody>
      </p:sp>
      <p:sp>
        <p:nvSpPr>
          <p:cNvPr id="17" name="16 CuadroTexto"/>
          <p:cNvSpPr txBox="1"/>
          <p:nvPr/>
        </p:nvSpPr>
        <p:spPr>
          <a:xfrm>
            <a:off x="665918" y="1500174"/>
            <a:ext cx="3143272" cy="40011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000" b="1" dirty="0" smtClean="0">
                <a:solidFill>
                  <a:schemeClr val="bg1"/>
                </a:solidFill>
              </a:rPr>
              <a:t>Alta Presión</a:t>
            </a:r>
          </a:p>
        </p:txBody>
      </p:sp>
      <p:sp>
        <p:nvSpPr>
          <p:cNvPr id="12" name="11 CuadroTexto"/>
          <p:cNvSpPr txBox="1"/>
          <p:nvPr/>
        </p:nvSpPr>
        <p:spPr>
          <a:xfrm>
            <a:off x="665918" y="3643314"/>
            <a:ext cx="5562640" cy="2585323"/>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s-AR" b="1" dirty="0" smtClean="0">
                <a:solidFill>
                  <a:schemeClr val="bg1"/>
                </a:solidFill>
              </a:rPr>
              <a:t>Escaldadores de pollos</a:t>
            </a:r>
          </a:p>
          <a:p>
            <a:r>
              <a:rPr lang="es-AR" b="1" dirty="0" smtClean="0">
                <a:solidFill>
                  <a:schemeClr val="bg1"/>
                </a:solidFill>
              </a:rPr>
              <a:t>Escaldadores de garras</a:t>
            </a:r>
          </a:p>
          <a:p>
            <a:r>
              <a:rPr lang="es-AR" b="1" dirty="0" smtClean="0">
                <a:solidFill>
                  <a:schemeClr val="bg1"/>
                </a:solidFill>
              </a:rPr>
              <a:t>Intercambiador de calor de tipo casco y tubo</a:t>
            </a:r>
          </a:p>
          <a:p>
            <a:r>
              <a:rPr lang="es-AR" b="1" dirty="0" smtClean="0">
                <a:solidFill>
                  <a:schemeClr val="bg1"/>
                </a:solidFill>
              </a:rPr>
              <a:t>Tanque de calentamiento de barros DAF</a:t>
            </a:r>
          </a:p>
          <a:p>
            <a:r>
              <a:rPr lang="es-AR" b="1" dirty="0" smtClean="0">
                <a:solidFill>
                  <a:schemeClr val="bg1"/>
                </a:solidFill>
              </a:rPr>
              <a:t>Tanque 1 de calentamiento de aceite</a:t>
            </a:r>
          </a:p>
          <a:p>
            <a:r>
              <a:rPr lang="es-AR" b="1" dirty="0" smtClean="0">
                <a:solidFill>
                  <a:schemeClr val="bg1"/>
                </a:solidFill>
              </a:rPr>
              <a:t>Tanque 2 de calentamiento de aceite</a:t>
            </a:r>
          </a:p>
          <a:p>
            <a:r>
              <a:rPr lang="es-AR" b="1" dirty="0" smtClean="0">
                <a:solidFill>
                  <a:schemeClr val="bg1"/>
                </a:solidFill>
              </a:rPr>
              <a:t>Tanque 3 de calentamiento de aceite</a:t>
            </a:r>
          </a:p>
          <a:p>
            <a:r>
              <a:rPr lang="es-AR" b="1" dirty="0" smtClean="0">
                <a:solidFill>
                  <a:schemeClr val="bg1"/>
                </a:solidFill>
              </a:rPr>
              <a:t>Tanque aceite previo centrífuga</a:t>
            </a:r>
          </a:p>
          <a:p>
            <a:r>
              <a:rPr lang="es-AR" b="1" dirty="0" smtClean="0">
                <a:solidFill>
                  <a:schemeClr val="bg1"/>
                </a:solidFill>
              </a:rPr>
              <a:t>Tanque de agua caliente de uso general</a:t>
            </a:r>
          </a:p>
        </p:txBody>
      </p:sp>
      <p:sp>
        <p:nvSpPr>
          <p:cNvPr id="13" name="12 CuadroTexto"/>
          <p:cNvSpPr txBox="1"/>
          <p:nvPr/>
        </p:nvSpPr>
        <p:spPr>
          <a:xfrm>
            <a:off x="665918" y="3214686"/>
            <a:ext cx="2928958" cy="40011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000" b="1" dirty="0" smtClean="0">
                <a:solidFill>
                  <a:schemeClr val="bg1"/>
                </a:solidFill>
              </a:rPr>
              <a:t>Baja Presión</a:t>
            </a:r>
          </a:p>
        </p:txBody>
      </p:sp>
      <p:sp>
        <p:nvSpPr>
          <p:cNvPr id="14" name="13 Cerrar llave"/>
          <p:cNvSpPr/>
          <p:nvPr/>
        </p:nvSpPr>
        <p:spPr>
          <a:xfrm>
            <a:off x="6380958" y="3643314"/>
            <a:ext cx="642942" cy="2500330"/>
          </a:xfrm>
          <a:prstGeom prst="rightBrace">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sp>
        <p:nvSpPr>
          <p:cNvPr id="12290" name="Rectangle 2"/>
          <p:cNvSpPr>
            <a:spLocks noChangeArrowheads="1"/>
          </p:cNvSpPr>
          <p:nvPr/>
        </p:nvSpPr>
        <p:spPr bwMode="auto">
          <a:xfrm>
            <a:off x="0" y="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12292" name="Rectangle 4"/>
          <p:cNvSpPr>
            <a:spLocks noChangeArrowheads="1"/>
          </p:cNvSpPr>
          <p:nvPr/>
        </p:nvSpPr>
        <p:spPr bwMode="auto">
          <a:xfrm>
            <a:off x="0" y="0"/>
            <a:ext cx="12190413"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AR"/>
          </a:p>
        </p:txBody>
      </p:sp>
      <p:sp>
        <p:nvSpPr>
          <p:cNvPr id="20" name="19 CuadroTexto"/>
          <p:cNvSpPr txBox="1"/>
          <p:nvPr/>
        </p:nvSpPr>
        <p:spPr>
          <a:xfrm>
            <a:off x="7309652" y="4714884"/>
            <a:ext cx="3357586" cy="738664"/>
          </a:xfrm>
          <a:prstGeom prst="rect">
            <a:avLst/>
          </a:prstGeom>
          <a:noFill/>
        </p:spPr>
        <p:txBody>
          <a:bodyPr wrap="square" rtlCol="0">
            <a:spAutoFit/>
          </a:bodyPr>
          <a:lstStyle/>
          <a:p>
            <a:r>
              <a:rPr lang="es-AR" sz="2400" b="1" dirty="0" smtClean="0">
                <a:solidFill>
                  <a:schemeClr val="accent5"/>
                </a:solidFill>
              </a:rPr>
              <a:t>4715 kg/h de vapor.</a:t>
            </a:r>
          </a:p>
          <a:p>
            <a:r>
              <a:rPr lang="es-AR" b="1" dirty="0" smtClean="0">
                <a:solidFill>
                  <a:schemeClr val="bg1"/>
                </a:solidFill>
              </a:rPr>
              <a:t>(Consumos calculados)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32</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Anteproyecto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594480" y="714356"/>
            <a:ext cx="10287072" cy="785818"/>
          </a:xfrm>
        </p:spPr>
        <p:txBody>
          <a:bodyPr/>
          <a:lstStyle/>
          <a:p>
            <a:r>
              <a:rPr lang="es-AR" dirty="0" smtClean="0"/>
              <a:t>Consumos de vapor</a:t>
            </a:r>
            <a:endParaRPr lang="es-AR" dirty="0"/>
          </a:p>
        </p:txBody>
      </p:sp>
      <p:sp>
        <p:nvSpPr>
          <p:cNvPr id="12" name="11 CuadroTexto"/>
          <p:cNvSpPr txBox="1"/>
          <p:nvPr/>
        </p:nvSpPr>
        <p:spPr>
          <a:xfrm>
            <a:off x="594480" y="1285860"/>
            <a:ext cx="6286544" cy="4524315"/>
          </a:xfrm>
          <a:prstGeom prst="rect">
            <a:avLst/>
          </a:prstGeom>
          <a:noFill/>
        </p:spPr>
        <p:txBody>
          <a:bodyPr wrap="square" rtlCol="0">
            <a:spAutoFit/>
          </a:bodyPr>
          <a:lstStyle/>
          <a:p>
            <a:r>
              <a:rPr lang="es-AR" sz="2000" b="1" dirty="0" smtClean="0"/>
              <a:t>Estos consumos sumados dan un total de </a:t>
            </a:r>
            <a:r>
              <a:rPr lang="es-AR" sz="2400" b="1" dirty="0" smtClean="0">
                <a:solidFill>
                  <a:schemeClr val="accent5"/>
                </a:solidFill>
              </a:rPr>
              <a:t>13.115 kg/h </a:t>
            </a:r>
            <a:r>
              <a:rPr lang="es-AR" sz="2400" b="1" dirty="0" smtClean="0">
                <a:solidFill>
                  <a:schemeClr val="accent5"/>
                </a:solidFill>
              </a:rPr>
              <a:t>de vapor</a:t>
            </a:r>
            <a:r>
              <a:rPr lang="es-AR" sz="2000" b="1" dirty="0" smtClean="0">
                <a:solidFill>
                  <a:schemeClr val="accent5"/>
                </a:solidFill>
              </a:rPr>
              <a:t> </a:t>
            </a:r>
            <a:r>
              <a:rPr lang="es-AR" sz="2000" b="1" dirty="0" smtClean="0">
                <a:solidFill>
                  <a:schemeClr val="bg1"/>
                </a:solidFill>
              </a:rPr>
              <a:t>lo que supera ampliamente la capacidad de producción de la caldera  </a:t>
            </a:r>
            <a:r>
              <a:rPr lang="es-AR" sz="2000" b="1" dirty="0" err="1" smtClean="0">
                <a:solidFill>
                  <a:schemeClr val="bg1"/>
                </a:solidFill>
              </a:rPr>
              <a:t>Fontanet</a:t>
            </a:r>
            <a:r>
              <a:rPr lang="es-AR" sz="2000" b="1" dirty="0" smtClean="0">
                <a:solidFill>
                  <a:schemeClr val="bg1"/>
                </a:solidFill>
              </a:rPr>
              <a:t> (</a:t>
            </a:r>
            <a:r>
              <a:rPr lang="es-AR" sz="2000" b="1" dirty="0" smtClean="0">
                <a:solidFill>
                  <a:schemeClr val="bg1"/>
                </a:solidFill>
              </a:rPr>
              <a:t>10.000 </a:t>
            </a:r>
            <a:r>
              <a:rPr lang="es-AR" sz="2000" b="1" dirty="0" smtClean="0">
                <a:solidFill>
                  <a:schemeClr val="bg1"/>
                </a:solidFill>
              </a:rPr>
              <a:t>Kg/h)</a:t>
            </a:r>
            <a:r>
              <a:rPr lang="es-AR" sz="2000" b="1" dirty="0" smtClean="0">
                <a:solidFill>
                  <a:schemeClr val="accent5"/>
                </a:solidFill>
              </a:rPr>
              <a:t> </a:t>
            </a:r>
            <a:r>
              <a:rPr lang="es-AR" sz="2000" b="1" dirty="0" smtClean="0">
                <a:solidFill>
                  <a:schemeClr val="bg1"/>
                </a:solidFill>
              </a:rPr>
              <a:t>.</a:t>
            </a:r>
          </a:p>
          <a:p>
            <a:endParaRPr lang="es-AR" sz="2000" b="1" dirty="0" smtClean="0">
              <a:solidFill>
                <a:schemeClr val="bg1"/>
              </a:solidFill>
            </a:endParaRPr>
          </a:p>
          <a:p>
            <a:endParaRPr lang="es-AR" sz="2000" b="1" dirty="0" smtClean="0">
              <a:solidFill>
                <a:schemeClr val="bg1"/>
              </a:solidFill>
            </a:endParaRPr>
          </a:p>
          <a:p>
            <a:r>
              <a:rPr lang="es-AR" sz="2000" b="1" dirty="0" smtClean="0">
                <a:solidFill>
                  <a:schemeClr val="bg1"/>
                </a:solidFill>
              </a:rPr>
              <a:t> Esto trae como consecuencia </a:t>
            </a:r>
            <a:r>
              <a:rPr lang="es-AR" sz="2000" b="1" dirty="0" smtClean="0">
                <a:solidFill>
                  <a:schemeClr val="accent5"/>
                </a:solidFill>
              </a:rPr>
              <a:t>caída de presión  y problemas de arrastre.</a:t>
            </a:r>
          </a:p>
          <a:p>
            <a:endParaRPr lang="es-AR" sz="2000" b="1" dirty="0" smtClean="0">
              <a:solidFill>
                <a:schemeClr val="accent5"/>
              </a:solidFill>
            </a:endParaRPr>
          </a:p>
          <a:p>
            <a:endParaRPr lang="es-AR" sz="2000" b="1" dirty="0" smtClean="0">
              <a:solidFill>
                <a:schemeClr val="accent5"/>
              </a:solidFill>
            </a:endParaRPr>
          </a:p>
          <a:p>
            <a:r>
              <a:rPr lang="es-AR" sz="2000" b="1" dirty="0" smtClean="0">
                <a:solidFill>
                  <a:schemeClr val="bg1"/>
                </a:solidFill>
              </a:rPr>
              <a:t>Para poder aprovechar mejor las calderas </a:t>
            </a:r>
            <a:r>
              <a:rPr lang="es-AR" sz="2000" b="1" dirty="0" smtClean="0">
                <a:solidFill>
                  <a:schemeClr val="accent5"/>
                </a:solidFill>
              </a:rPr>
              <a:t>se debe separar la distribución de vapor para así trabajar a dos presiones diferentes.</a:t>
            </a:r>
          </a:p>
          <a:p>
            <a:endParaRPr lang="es-AR" sz="2000" b="1" dirty="0" smtClean="0">
              <a:solidFill>
                <a:schemeClr val="bg1"/>
              </a:solidFill>
            </a:endParaRPr>
          </a:p>
        </p:txBody>
      </p:sp>
      <p:pic>
        <p:nvPicPr>
          <p:cNvPr id="11265" name="Picture 1"/>
          <p:cNvPicPr>
            <a:picLocks noChangeAspect="1" noChangeArrowheads="1"/>
          </p:cNvPicPr>
          <p:nvPr/>
        </p:nvPicPr>
        <p:blipFill>
          <a:blip r:embed="rId3"/>
          <a:srcRect l="33311" t="16250" r="32412" b="9218"/>
          <a:stretch>
            <a:fillRect/>
          </a:stretch>
        </p:blipFill>
        <p:spPr bwMode="auto">
          <a:xfrm>
            <a:off x="7666842" y="908720"/>
            <a:ext cx="3357586" cy="4562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EAD9179-7A6B-4268-BEB2-F3B8EB06115B}" type="slidenum">
              <a:rPr lang="en-US" smtClean="0"/>
              <a:pPr/>
              <a:t>33</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0" name="9 Imagen"/>
          <p:cNvPicPr/>
          <p:nvPr/>
        </p:nvPicPr>
        <p:blipFill>
          <a:blip r:embed="rId3"/>
          <a:srcRect l="13901" t="26713" r="14030" b="23771"/>
          <a:stretch>
            <a:fillRect/>
          </a:stretch>
        </p:blipFill>
        <p:spPr bwMode="auto">
          <a:xfrm>
            <a:off x="594480" y="1428736"/>
            <a:ext cx="11072890" cy="4357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Anteproyecto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594480" y="714356"/>
            <a:ext cx="10287072" cy="785818"/>
          </a:xfrm>
        </p:spPr>
        <p:txBody>
          <a:bodyPr/>
          <a:lstStyle/>
          <a:p>
            <a:r>
              <a:rPr lang="es-AR" dirty="0" smtClean="0"/>
              <a:t>Redistribución de vapor</a:t>
            </a:r>
            <a:endParaRPr lang="es-AR" dirty="0"/>
          </a:p>
        </p:txBody>
      </p:sp>
      <p:cxnSp>
        <p:nvCxnSpPr>
          <p:cNvPr id="16" name="15 Conector recto de flecha"/>
          <p:cNvCxnSpPr/>
          <p:nvPr/>
        </p:nvCxnSpPr>
        <p:spPr>
          <a:xfrm rot="16200000" flipV="1">
            <a:off x="2487587" y="5322107"/>
            <a:ext cx="1214446" cy="142876"/>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2237554" y="6143644"/>
            <a:ext cx="3143272" cy="40011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000" b="1" dirty="0" smtClean="0">
                <a:solidFill>
                  <a:schemeClr val="bg1"/>
                </a:solidFill>
              </a:rPr>
              <a:t>Alta Presión (9,5 bar)</a:t>
            </a:r>
          </a:p>
        </p:txBody>
      </p:sp>
      <p:sp>
        <p:nvSpPr>
          <p:cNvPr id="20" name="19 CuadroTexto"/>
          <p:cNvSpPr txBox="1"/>
          <p:nvPr/>
        </p:nvSpPr>
        <p:spPr>
          <a:xfrm>
            <a:off x="6095206" y="6215082"/>
            <a:ext cx="3143272" cy="40011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000" b="1" dirty="0" smtClean="0">
                <a:solidFill>
                  <a:schemeClr val="bg1"/>
                </a:solidFill>
              </a:rPr>
              <a:t>Baja Presión (7,5 bar)</a:t>
            </a:r>
          </a:p>
        </p:txBody>
      </p:sp>
      <p:cxnSp>
        <p:nvCxnSpPr>
          <p:cNvPr id="21" name="20 Conector recto de flecha"/>
          <p:cNvCxnSpPr/>
          <p:nvPr/>
        </p:nvCxnSpPr>
        <p:spPr>
          <a:xfrm rot="5400000" flipH="1" flipV="1">
            <a:off x="7881156" y="5143512"/>
            <a:ext cx="1143008" cy="71438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EAD9179-7A6B-4268-BEB2-F3B8EB06115B}" type="slidenum">
              <a:rPr lang="en-US" smtClean="0"/>
              <a:pPr/>
              <a:t>34</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Anteproyecto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594480" y="714356"/>
            <a:ext cx="10287072" cy="785818"/>
          </a:xfrm>
        </p:spPr>
        <p:txBody>
          <a:bodyPr/>
          <a:lstStyle/>
          <a:p>
            <a:r>
              <a:rPr lang="es-AR" dirty="0" smtClean="0"/>
              <a:t>Nuevo colector calculado</a:t>
            </a:r>
            <a:endParaRPr lang="es-AR" dirty="0"/>
          </a:p>
        </p:txBody>
      </p:sp>
      <p:sp>
        <p:nvSpPr>
          <p:cNvPr id="12" name="11 Rectángulo"/>
          <p:cNvSpPr/>
          <p:nvPr/>
        </p:nvSpPr>
        <p:spPr>
          <a:xfrm>
            <a:off x="523042" y="1357298"/>
            <a:ext cx="11144328" cy="707886"/>
          </a:xfrm>
          <a:prstGeom prst="rect">
            <a:avLst/>
          </a:prstGeom>
        </p:spPr>
        <p:txBody>
          <a:bodyPr wrap="square">
            <a:spAutoFit/>
          </a:bodyPr>
          <a:lstStyle/>
          <a:p>
            <a:r>
              <a:rPr lang="es-AR" dirty="0" smtClean="0"/>
              <a:t> </a:t>
            </a:r>
            <a:r>
              <a:rPr lang="es-AR" sz="2000" b="1" dirty="0" smtClean="0"/>
              <a:t>El nuevo colector debe soportar un caudal de vapor de 5.000 kg/h (producción de la caldera </a:t>
            </a:r>
            <a:r>
              <a:rPr lang="es-AR" sz="2000" b="1" dirty="0" err="1" smtClean="0"/>
              <a:t>Gonella</a:t>
            </a:r>
            <a:r>
              <a:rPr lang="es-AR" sz="2000" b="1" dirty="0" smtClean="0"/>
              <a:t>)</a:t>
            </a:r>
          </a:p>
        </p:txBody>
      </p:sp>
      <p:pic>
        <p:nvPicPr>
          <p:cNvPr id="9218" name="Picture 2"/>
          <p:cNvPicPr>
            <a:picLocks noChangeAspect="1" noChangeArrowheads="1"/>
          </p:cNvPicPr>
          <p:nvPr/>
        </p:nvPicPr>
        <p:blipFill>
          <a:blip r:embed="rId3"/>
          <a:srcRect l="16341" t="48646" r="68554" b="42187"/>
          <a:stretch>
            <a:fillRect/>
          </a:stretch>
        </p:blipFill>
        <p:spPr bwMode="auto">
          <a:xfrm>
            <a:off x="3166248" y="1785926"/>
            <a:ext cx="2214578" cy="840012"/>
          </a:xfrm>
          <a:prstGeom prst="rect">
            <a:avLst/>
          </a:prstGeom>
          <a:noFill/>
          <a:ln w="9525">
            <a:noFill/>
            <a:miter lim="800000"/>
            <a:headEnd/>
            <a:tailEnd/>
          </a:ln>
          <a:effectLst/>
        </p:spPr>
      </p:pic>
      <p:pic>
        <p:nvPicPr>
          <p:cNvPr id="15" name="14 Imagen"/>
          <p:cNvPicPr/>
          <p:nvPr/>
        </p:nvPicPr>
        <p:blipFill>
          <a:blip r:embed="rId4"/>
          <a:srcRect l="27496" t="27537" r="19659" b="17754"/>
          <a:stretch>
            <a:fillRect/>
          </a:stretch>
        </p:blipFill>
        <p:spPr bwMode="auto">
          <a:xfrm>
            <a:off x="737356" y="2928934"/>
            <a:ext cx="5429288" cy="3357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15 Imagen" descr="WhatsApp Image 2018-03-01 at 19.21.30.jpeg"/>
          <p:cNvPicPr>
            <a:picLocks noChangeAspect="1"/>
          </p:cNvPicPr>
          <p:nvPr/>
        </p:nvPicPr>
        <p:blipFill>
          <a:blip r:embed="rId5"/>
          <a:srcRect l="14571" t="25775" r="16387" b="16085"/>
          <a:stretch>
            <a:fillRect/>
          </a:stretch>
        </p:blipFill>
        <p:spPr>
          <a:xfrm>
            <a:off x="7023900" y="3000372"/>
            <a:ext cx="4298187"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8" name="17 Conector recto de flecha"/>
          <p:cNvCxnSpPr/>
          <p:nvPr/>
        </p:nvCxnSpPr>
        <p:spPr>
          <a:xfrm rot="5400000" flipH="1" flipV="1">
            <a:off x="6630991" y="4822041"/>
            <a:ext cx="2071702" cy="71438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6095206" y="6286520"/>
            <a:ext cx="2571768" cy="369332"/>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solidFill>
                  <a:schemeClr val="bg1"/>
                </a:solidFill>
              </a:rPr>
              <a:t>5% de pendiente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35</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1" name="4 Título"/>
          <p:cNvSpPr>
            <a:spLocks noGrp="1"/>
          </p:cNvSpPr>
          <p:nvPr>
            <p:ph type="ctrTitle"/>
          </p:nvPr>
        </p:nvSpPr>
        <p:spPr>
          <a:xfrm>
            <a:off x="380166" y="785794"/>
            <a:ext cx="10287072" cy="785818"/>
          </a:xfrm>
        </p:spPr>
        <p:txBody>
          <a:bodyPr/>
          <a:lstStyle/>
          <a:p>
            <a:r>
              <a:rPr lang="es-AR" dirty="0" smtClean="0"/>
              <a:t>Cañería </a:t>
            </a:r>
            <a:r>
              <a:rPr lang="es-AR" dirty="0" smtClean="0"/>
              <a:t>a tanques de aceite</a:t>
            </a:r>
            <a:endParaRPr lang="es-AR" dirty="0"/>
          </a:p>
        </p:txBody>
      </p:sp>
      <p:sp>
        <p:nvSpPr>
          <p:cNvPr id="12"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Anteproyecto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3" name="12 CuadroTexto"/>
          <p:cNvSpPr txBox="1"/>
          <p:nvPr/>
        </p:nvSpPr>
        <p:spPr>
          <a:xfrm>
            <a:off x="380166" y="1357298"/>
            <a:ext cx="7572428" cy="2246769"/>
          </a:xfrm>
          <a:prstGeom prst="rect">
            <a:avLst/>
          </a:prstGeom>
          <a:noFill/>
        </p:spPr>
        <p:txBody>
          <a:bodyPr wrap="square" rtlCol="0">
            <a:spAutoFit/>
          </a:bodyPr>
          <a:lstStyle/>
          <a:p>
            <a:r>
              <a:rPr lang="es-AR" sz="2000" b="1" dirty="0" smtClean="0"/>
              <a:t>Los tanques de aceite con la modificación se alimentarán desde el colector nuevo.</a:t>
            </a:r>
          </a:p>
          <a:p>
            <a:endParaRPr lang="es-AR" sz="2000" b="1" dirty="0" smtClean="0"/>
          </a:p>
          <a:p>
            <a:r>
              <a:rPr lang="es-AR" sz="2000" b="1" dirty="0" smtClean="0"/>
              <a:t>La conexión se realizará aguas abajo de la reguladora de presión existente en la instalación actual.</a:t>
            </a:r>
          </a:p>
          <a:p>
            <a:endParaRPr lang="es-AR" sz="2000" b="1" dirty="0" smtClean="0"/>
          </a:p>
          <a:p>
            <a:endParaRPr lang="es-AR" sz="2000" b="1" dirty="0" smtClean="0"/>
          </a:p>
        </p:txBody>
      </p:sp>
      <p:pic>
        <p:nvPicPr>
          <p:cNvPr id="8193" name="Picture 1"/>
          <p:cNvPicPr>
            <a:picLocks noChangeAspect="1" noChangeArrowheads="1"/>
          </p:cNvPicPr>
          <p:nvPr/>
        </p:nvPicPr>
        <p:blipFill>
          <a:blip r:embed="rId3"/>
          <a:srcRect l="34189" t="6406" r="38565" b="17656"/>
          <a:stretch>
            <a:fillRect/>
          </a:stretch>
        </p:blipFill>
        <p:spPr bwMode="auto">
          <a:xfrm>
            <a:off x="8452660" y="214290"/>
            <a:ext cx="3500462" cy="57242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14 Imagen"/>
          <p:cNvPicPr/>
          <p:nvPr/>
        </p:nvPicPr>
        <p:blipFill>
          <a:blip r:embed="rId4"/>
          <a:srcRect l="13901" t="26713" r="14030" b="23771"/>
          <a:stretch>
            <a:fillRect/>
          </a:stretch>
        </p:blipFill>
        <p:spPr bwMode="auto">
          <a:xfrm>
            <a:off x="594480" y="3143248"/>
            <a:ext cx="7429552" cy="3357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15 Elipse"/>
          <p:cNvSpPr/>
          <p:nvPr/>
        </p:nvSpPr>
        <p:spPr>
          <a:xfrm>
            <a:off x="5309388" y="4643446"/>
            <a:ext cx="928694" cy="57150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EEAD9179-7A6B-4268-BEB2-F3B8EB06115B}" type="slidenum">
              <a:rPr lang="en-US" smtClean="0"/>
              <a:pPr/>
              <a:t>36</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Proyecto Definitivo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a:spLocks noGrp="1"/>
          </p:cNvSpPr>
          <p:nvPr>
            <p:ph type="ctrTitle"/>
          </p:nvPr>
        </p:nvSpPr>
        <p:spPr>
          <a:xfrm>
            <a:off x="380166" y="785794"/>
            <a:ext cx="10287072" cy="785818"/>
          </a:xfrm>
        </p:spPr>
        <p:txBody>
          <a:bodyPr>
            <a:normAutofit fontScale="90000"/>
          </a:bodyPr>
          <a:lstStyle/>
          <a:p>
            <a:r>
              <a:rPr lang="es-AR" dirty="0" smtClean="0"/>
              <a:t>Presupuesto de Materiales</a:t>
            </a:r>
            <a:br>
              <a:rPr lang="es-AR" dirty="0" smtClean="0"/>
            </a:br>
            <a:endParaRPr lang="es-AR" dirty="0"/>
          </a:p>
        </p:txBody>
      </p:sp>
      <p:graphicFrame>
        <p:nvGraphicFramePr>
          <p:cNvPr id="13" name="12 Tabla"/>
          <p:cNvGraphicFramePr>
            <a:graphicFrameLocks noGrp="1"/>
          </p:cNvGraphicFramePr>
          <p:nvPr/>
        </p:nvGraphicFramePr>
        <p:xfrm>
          <a:off x="451604" y="1285860"/>
          <a:ext cx="6786610" cy="5452140"/>
        </p:xfrm>
        <a:graphic>
          <a:graphicData uri="http://schemas.openxmlformats.org/drawingml/2006/table">
            <a:tbl>
              <a:tblPr>
                <a:tableStyleId>{D113A9D2-9D6B-4929-AA2D-F23B5EE8CBE7}</a:tableStyleId>
              </a:tblPr>
              <a:tblGrid>
                <a:gridCol w="5447293"/>
                <a:gridCol w="1339317"/>
              </a:tblGrid>
              <a:tr h="119072">
                <a:tc>
                  <a:txBody>
                    <a:bodyPr/>
                    <a:lstStyle/>
                    <a:p>
                      <a:pPr algn="ctr">
                        <a:spcAft>
                          <a:spcPts val="0"/>
                        </a:spcAft>
                      </a:pPr>
                      <a:r>
                        <a:rPr lang="es-AR" sz="1400" b="1" dirty="0"/>
                        <a:t>Material</a:t>
                      </a:r>
                      <a:endParaRPr lang="es-AR" sz="14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400" b="1" dirty="0"/>
                        <a:t>Cantidad</a:t>
                      </a:r>
                      <a:endParaRPr lang="es-AR" sz="14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Válvula esférica vapor 1 1/2"</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4</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n-US" sz="1200" b="1" dirty="0" err="1"/>
                        <a:t>Brida</a:t>
                      </a:r>
                      <a:r>
                        <a:rPr lang="en-US" sz="1200" b="1" dirty="0"/>
                        <a:t> WN (welding neck) negro 4"</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10</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Filtro vapor 1 1/2" BSP</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1</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Trampa vapor TD 1 1/2"</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1</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Tubo CC negro SCH40 4"</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18 m</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n-US" sz="1200" b="1" dirty="0" err="1"/>
                        <a:t>Brida</a:t>
                      </a:r>
                      <a:r>
                        <a:rPr lang="en-US" sz="1200" b="1" dirty="0"/>
                        <a:t> WN (welding neck) negro 3"</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2</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Tubo CC negro SCH40 2"</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dirty="0"/>
                        <a:t>70 m*</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Manómetro 0-12 Kg/cm2 R1/2" SC</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2</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Bulón N H a/</a:t>
                      </a:r>
                      <a:r>
                        <a:rPr lang="es-AR" sz="1200" b="1" dirty="0" err="1"/>
                        <a:t>inox</a:t>
                      </a:r>
                      <a:r>
                        <a:rPr lang="es-AR" sz="1200" b="1" dirty="0"/>
                        <a:t> W5/8 L3</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50</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Tuerca hexagonal a/</a:t>
                      </a:r>
                      <a:r>
                        <a:rPr lang="es-AR" sz="1200" b="1" dirty="0" err="1"/>
                        <a:t>inox</a:t>
                      </a:r>
                      <a:r>
                        <a:rPr lang="es-AR" sz="1200" b="1" dirty="0"/>
                        <a:t> W5/8"</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50</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Arandela plana a/</a:t>
                      </a:r>
                      <a:r>
                        <a:rPr lang="es-AR" sz="1200" b="1" dirty="0" err="1"/>
                        <a:t>inox</a:t>
                      </a:r>
                      <a:r>
                        <a:rPr lang="es-AR" sz="1200" b="1" dirty="0"/>
                        <a:t> 5/8"</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100</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Casquete negro SCH 40 10''</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2</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n-US" sz="1200" b="1" dirty="0" err="1"/>
                        <a:t>Brida</a:t>
                      </a:r>
                      <a:r>
                        <a:rPr lang="en-US" sz="1200" b="1" dirty="0"/>
                        <a:t> WN (welding neck) negro 1 1/2"</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6</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Tubo CC negro SCH40 10"</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2 m</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Válvula esférica vapor 4"</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3</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Válvula esférica vapor 3"</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a:t>1</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Buje de reducción concéntrica negra 4'' x 2''</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dirty="0"/>
                        <a:t>1</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Tubo CC negro SCH40 6"</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dirty="0"/>
                        <a:t>1 m</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a:t>Codo 90 SCH40 2" p/soldar</a:t>
                      </a:r>
                      <a:endParaRPr lang="es-AR" sz="1200" b="1">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dirty="0"/>
                        <a:t>8</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39">
                <a:tc>
                  <a:txBody>
                    <a:bodyPr/>
                    <a:lstStyle/>
                    <a:p>
                      <a:pPr>
                        <a:spcAft>
                          <a:spcPts val="0"/>
                        </a:spcAft>
                      </a:pPr>
                      <a:r>
                        <a:rPr lang="es-AR" sz="1200" b="1" dirty="0"/>
                        <a:t>Te SCH40 2" p/soldar</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200" b="1" dirty="0"/>
                        <a:t>2</a:t>
                      </a:r>
                      <a:endParaRPr lang="es-AR" sz="12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13 CuadroTexto"/>
          <p:cNvSpPr txBox="1"/>
          <p:nvPr/>
        </p:nvSpPr>
        <p:spPr>
          <a:xfrm>
            <a:off x="7881156" y="5357826"/>
            <a:ext cx="3357586" cy="52322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800" b="1" dirty="0" smtClean="0">
                <a:solidFill>
                  <a:schemeClr val="bg1"/>
                </a:solidFill>
              </a:rPr>
              <a:t>Total =$244.880</a:t>
            </a:r>
          </a:p>
        </p:txBody>
      </p:sp>
      <p:pic>
        <p:nvPicPr>
          <p:cNvPr id="7169" name="Picture 1"/>
          <p:cNvPicPr>
            <a:picLocks noChangeAspect="1" noChangeArrowheads="1"/>
          </p:cNvPicPr>
          <p:nvPr/>
        </p:nvPicPr>
        <p:blipFill>
          <a:blip r:embed="rId3"/>
          <a:srcRect l="32432" t="17656" r="32412" b="7812"/>
          <a:stretch>
            <a:fillRect/>
          </a:stretch>
        </p:blipFill>
        <p:spPr bwMode="auto">
          <a:xfrm>
            <a:off x="8809850" y="1071546"/>
            <a:ext cx="2857520" cy="3786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37</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Proyecto Definitivo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3" name="4 Título"/>
          <p:cNvSpPr txBox="1">
            <a:spLocks/>
          </p:cNvSpPr>
          <p:nvPr/>
        </p:nvSpPr>
        <p:spPr bwMode="black">
          <a:xfrm>
            <a:off x="880232" y="1214422"/>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sz="3200" b="1" i="1" u="none" strike="noStrike" kern="1200" cap="none" spc="0" normalizeH="0" baseline="0" noProof="0" dirty="0" smtClean="0">
                <a:ln>
                  <a:noFill/>
                </a:ln>
                <a:solidFill>
                  <a:schemeClr val="accent4"/>
                </a:solidFill>
                <a:effectLst>
                  <a:outerShdw blurRad="31750" dist="25400" dir="5400000" algn="tl" rotWithShape="0">
                    <a:srgbClr val="000000">
                      <a:alpha val="25000"/>
                    </a:srgbClr>
                  </a:outerShdw>
                </a:effectLst>
                <a:uLnTx/>
                <a:uFillTx/>
                <a:latin typeface="+mj-lt"/>
                <a:ea typeface="+mj-ea"/>
                <a:cs typeface="+mj-cs"/>
              </a:rPr>
              <a:t>Mano de obra</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sp>
        <p:nvSpPr>
          <p:cNvPr id="14" name="13 CuadroTexto"/>
          <p:cNvSpPr txBox="1"/>
          <p:nvPr/>
        </p:nvSpPr>
        <p:spPr>
          <a:xfrm>
            <a:off x="737356" y="1928802"/>
            <a:ext cx="6500858" cy="707886"/>
          </a:xfrm>
          <a:prstGeom prst="rect">
            <a:avLst/>
          </a:prstGeom>
          <a:noFill/>
        </p:spPr>
        <p:txBody>
          <a:bodyPr wrap="square" rtlCol="0">
            <a:spAutoFit/>
          </a:bodyPr>
          <a:lstStyle/>
          <a:p>
            <a:r>
              <a:rPr lang="es-AR" sz="2000" b="1" dirty="0" smtClean="0"/>
              <a:t>Se utilizarán 4 operarios metalmecánicos </a:t>
            </a:r>
            <a:r>
              <a:rPr lang="es-AR" sz="2000" b="1" dirty="0" err="1" smtClean="0"/>
              <a:t>tercerizados</a:t>
            </a:r>
            <a:r>
              <a:rPr lang="es-AR" sz="2000" b="1" dirty="0" smtClean="0"/>
              <a:t> para la realización del proyecto</a:t>
            </a:r>
            <a:r>
              <a:rPr lang="es-AR" dirty="0" smtClean="0"/>
              <a:t>. </a:t>
            </a:r>
            <a:endParaRPr lang="es-AR" dirty="0"/>
          </a:p>
        </p:txBody>
      </p:sp>
      <p:sp>
        <p:nvSpPr>
          <p:cNvPr id="15" name="14 CuadroTexto"/>
          <p:cNvSpPr txBox="1"/>
          <p:nvPr/>
        </p:nvSpPr>
        <p:spPr>
          <a:xfrm>
            <a:off x="1023108" y="2786058"/>
            <a:ext cx="4572032" cy="52322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800" b="1" dirty="0" err="1" smtClean="0">
                <a:solidFill>
                  <a:schemeClr val="bg1"/>
                </a:solidFill>
              </a:rPr>
              <a:t>Ct</a:t>
            </a:r>
            <a:r>
              <a:rPr lang="es-AR" sz="2800" b="1" dirty="0" smtClean="0">
                <a:solidFill>
                  <a:schemeClr val="bg1"/>
                </a:solidFill>
              </a:rPr>
              <a:t> </a:t>
            </a:r>
            <a:r>
              <a:rPr lang="es-AR" b="1" dirty="0" smtClean="0">
                <a:solidFill>
                  <a:schemeClr val="bg1"/>
                </a:solidFill>
              </a:rPr>
              <a:t>mano de obra</a:t>
            </a:r>
            <a:r>
              <a:rPr lang="es-AR" sz="2800" b="1" dirty="0" smtClean="0">
                <a:solidFill>
                  <a:schemeClr val="bg1"/>
                </a:solidFill>
              </a:rPr>
              <a:t>=$190.800</a:t>
            </a:r>
          </a:p>
        </p:txBody>
      </p:sp>
      <p:sp>
        <p:nvSpPr>
          <p:cNvPr id="17" name="4 Título"/>
          <p:cNvSpPr txBox="1">
            <a:spLocks/>
          </p:cNvSpPr>
          <p:nvPr/>
        </p:nvSpPr>
        <p:spPr bwMode="black">
          <a:xfrm>
            <a:off x="737356" y="3786190"/>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sz="3200" b="1" i="1" u="none" strike="noStrike" kern="1200" cap="none" spc="0" normalizeH="0" baseline="0" noProof="0" dirty="0" smtClean="0">
                <a:ln>
                  <a:noFill/>
                </a:ln>
                <a:solidFill>
                  <a:schemeClr val="accent4"/>
                </a:solidFill>
                <a:effectLst>
                  <a:outerShdw blurRad="31750" dist="25400" dir="5400000" algn="tl" rotWithShape="0">
                    <a:srgbClr val="000000">
                      <a:alpha val="25000"/>
                    </a:srgbClr>
                  </a:outerShdw>
                </a:effectLst>
                <a:uLnTx/>
                <a:uFillTx/>
                <a:latin typeface="+mj-lt"/>
                <a:ea typeface="+mj-ea"/>
                <a:cs typeface="+mj-cs"/>
              </a:rPr>
              <a:t>Presupuesto de Aislación</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sp>
        <p:nvSpPr>
          <p:cNvPr id="18" name="17 CuadroTexto"/>
          <p:cNvSpPr txBox="1"/>
          <p:nvPr/>
        </p:nvSpPr>
        <p:spPr>
          <a:xfrm>
            <a:off x="1023108" y="4643446"/>
            <a:ext cx="3643338" cy="52322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800" b="1" dirty="0" smtClean="0">
                <a:solidFill>
                  <a:schemeClr val="bg1"/>
                </a:solidFill>
              </a:rPr>
              <a:t>C </a:t>
            </a:r>
            <a:r>
              <a:rPr lang="es-AR" sz="2000" b="1" dirty="0" err="1" smtClean="0">
                <a:solidFill>
                  <a:schemeClr val="bg1"/>
                </a:solidFill>
              </a:rPr>
              <a:t>aisl</a:t>
            </a:r>
            <a:r>
              <a:rPr lang="es-AR" sz="2800" b="1" dirty="0" smtClean="0">
                <a:solidFill>
                  <a:schemeClr val="bg1"/>
                </a:solidFill>
              </a:rPr>
              <a:t> </a:t>
            </a:r>
            <a:r>
              <a:rPr lang="es-AR" sz="2800" b="1" dirty="0" smtClean="0">
                <a:solidFill>
                  <a:schemeClr val="bg1"/>
                </a:solidFill>
              </a:rPr>
              <a:t>=$300.000</a:t>
            </a:r>
          </a:p>
        </p:txBody>
      </p:sp>
      <p:pic>
        <p:nvPicPr>
          <p:cNvPr id="6145" name="Picture 1"/>
          <p:cNvPicPr>
            <a:picLocks noChangeAspect="1" noChangeArrowheads="1"/>
          </p:cNvPicPr>
          <p:nvPr/>
        </p:nvPicPr>
        <p:blipFill>
          <a:blip r:embed="rId3"/>
          <a:srcRect l="18369" t="16250" r="32412" b="9218"/>
          <a:stretch>
            <a:fillRect/>
          </a:stretch>
        </p:blipFill>
        <p:spPr bwMode="auto">
          <a:xfrm>
            <a:off x="7309652" y="1285860"/>
            <a:ext cx="4504638" cy="4263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38</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1451736" y="0"/>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Proyecto Definitivo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txBox="1">
            <a:spLocks/>
          </p:cNvSpPr>
          <p:nvPr/>
        </p:nvSpPr>
        <p:spPr bwMode="black">
          <a:xfrm>
            <a:off x="237290" y="1214422"/>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sz="3200" b="1" i="1" u="none" strike="noStrike" kern="1200" cap="none" spc="0" normalizeH="0" baseline="0" noProof="0" dirty="0" smtClean="0">
                <a:ln>
                  <a:noFill/>
                </a:ln>
                <a:solidFill>
                  <a:schemeClr val="accent4"/>
                </a:solidFill>
                <a:effectLst>
                  <a:outerShdw blurRad="31750" dist="25400" dir="5400000" algn="tl" rotWithShape="0">
                    <a:srgbClr val="000000">
                      <a:alpha val="25000"/>
                    </a:srgbClr>
                  </a:outerShdw>
                </a:effectLst>
                <a:uLnTx/>
                <a:uFillTx/>
                <a:latin typeface="+mj-lt"/>
                <a:ea typeface="+mj-ea"/>
                <a:cs typeface="+mj-cs"/>
              </a:rPr>
              <a:t>Costo total del proyecto</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graphicFrame>
        <p:nvGraphicFramePr>
          <p:cNvPr id="12" name="11 Tabla"/>
          <p:cNvGraphicFramePr>
            <a:graphicFrameLocks noGrp="1"/>
          </p:cNvGraphicFramePr>
          <p:nvPr/>
        </p:nvGraphicFramePr>
        <p:xfrm>
          <a:off x="594480" y="2000240"/>
          <a:ext cx="6929486" cy="4000530"/>
        </p:xfrm>
        <a:graphic>
          <a:graphicData uri="http://schemas.openxmlformats.org/drawingml/2006/table">
            <a:tbl>
              <a:tblPr>
                <a:tableStyleId>{D113A9D2-9D6B-4929-AA2D-F23B5EE8CBE7}</a:tableStyleId>
              </a:tblPr>
              <a:tblGrid>
                <a:gridCol w="5172772"/>
                <a:gridCol w="1756714"/>
              </a:tblGrid>
              <a:tr h="666755">
                <a:tc>
                  <a:txBody>
                    <a:bodyPr/>
                    <a:lstStyle/>
                    <a:p>
                      <a:pPr algn="ctr">
                        <a:spcAft>
                          <a:spcPts val="0"/>
                        </a:spcAft>
                      </a:pPr>
                      <a:r>
                        <a:rPr lang="es-AR" sz="2000" b="1" dirty="0"/>
                        <a:t>Descripción</a:t>
                      </a:r>
                      <a:endParaRPr lang="es-AR" sz="2000" b="1" dirty="0">
                        <a:solidFill>
                          <a:schemeClr val="bg1"/>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800" b="1" dirty="0"/>
                        <a:t>Subtotal ($)</a:t>
                      </a:r>
                      <a:endParaRPr lang="es-AR" sz="1800" b="1" dirty="0">
                        <a:solidFill>
                          <a:schemeClr val="bg1"/>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6755">
                <a:tc>
                  <a:txBody>
                    <a:bodyPr/>
                    <a:lstStyle/>
                    <a:p>
                      <a:pPr>
                        <a:spcAft>
                          <a:spcPts val="0"/>
                        </a:spcAft>
                      </a:pPr>
                      <a:r>
                        <a:rPr lang="es-AR" sz="1800" b="1" dirty="0"/>
                        <a:t>Presupuesto de materiales</a:t>
                      </a:r>
                      <a:endParaRPr lang="es-AR" sz="18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600" b="1" dirty="0">
                          <a:solidFill>
                            <a:schemeClr val="accent4"/>
                          </a:solidFill>
                        </a:rPr>
                        <a:t>$244.880</a:t>
                      </a:r>
                      <a:endParaRPr lang="es-AR" sz="1600" b="1" dirty="0">
                        <a:solidFill>
                          <a:schemeClr val="accent4"/>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6755">
                <a:tc>
                  <a:txBody>
                    <a:bodyPr/>
                    <a:lstStyle/>
                    <a:p>
                      <a:pPr>
                        <a:spcAft>
                          <a:spcPts val="0"/>
                        </a:spcAft>
                      </a:pPr>
                      <a:r>
                        <a:rPr lang="es-AR" sz="1800" b="1" dirty="0"/>
                        <a:t>Presupuesto de aislación</a:t>
                      </a:r>
                      <a:endParaRPr lang="es-AR" sz="1800" b="1" dirty="0">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s-AR" sz="1600" b="1" dirty="0">
                          <a:solidFill>
                            <a:schemeClr val="accent4"/>
                          </a:solidFill>
                        </a:rPr>
                        <a:t>$300.000</a:t>
                      </a:r>
                      <a:endParaRPr lang="es-AR" sz="1600" b="1" dirty="0">
                        <a:solidFill>
                          <a:schemeClr val="accent4"/>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6755">
                <a:tc>
                  <a:txBody>
                    <a:bodyPr/>
                    <a:lstStyle/>
                    <a:p>
                      <a:pPr marL="0" algn="l" rtl="0" eaLnBrk="1" latinLnBrk="0" hangingPunct="1">
                        <a:spcAft>
                          <a:spcPts val="0"/>
                        </a:spcAft>
                      </a:pPr>
                      <a:r>
                        <a:rPr kumimoji="0" lang="es-AR" sz="1800" b="1" kern="1200" dirty="0"/>
                        <a:t>Presupuesto de mano de obra del proyecto</a:t>
                      </a:r>
                      <a:endParaRPr kumimoji="0" lang="es-AR" sz="1800" b="1" kern="1200" dirty="0">
                        <a:solidFill>
                          <a:srgbClr val="000000"/>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rPr>
                        <a:t>$190.800</a:t>
                      </a:r>
                      <a:endParaRPr kumimoji="0" lang="es-AR" sz="1600" b="1" kern="1200" dirty="0">
                        <a:solidFill>
                          <a:schemeClr val="accent4"/>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6755">
                <a:tc>
                  <a:txBody>
                    <a:bodyPr/>
                    <a:lstStyle/>
                    <a:p>
                      <a:pPr marL="0" algn="l" rtl="0" eaLnBrk="1" latinLnBrk="0" hangingPunct="1">
                        <a:spcAft>
                          <a:spcPts val="0"/>
                        </a:spcAft>
                      </a:pPr>
                      <a:r>
                        <a:rPr kumimoji="0" lang="es-AR" sz="1800" b="1" kern="1200" dirty="0"/>
                        <a:t>Tareas de ingeniería (10%)</a:t>
                      </a:r>
                      <a:endParaRPr kumimoji="0" lang="es-AR" sz="1800" b="1" kern="1200" dirty="0">
                        <a:solidFill>
                          <a:srgbClr val="000000"/>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rPr>
                        <a:t>$73.528</a:t>
                      </a:r>
                      <a:endParaRPr kumimoji="0" lang="es-AR" sz="1600" b="1" kern="1200" dirty="0">
                        <a:solidFill>
                          <a:schemeClr val="accent4"/>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6755">
                <a:tc>
                  <a:txBody>
                    <a:bodyPr/>
                    <a:lstStyle/>
                    <a:p>
                      <a:pPr marL="0" algn="l" rtl="0" eaLnBrk="1" latinLnBrk="0" hangingPunct="1">
                        <a:spcAft>
                          <a:spcPts val="0"/>
                        </a:spcAft>
                      </a:pPr>
                      <a:r>
                        <a:rPr kumimoji="0" lang="es-AR" sz="1800" b="1" kern="1200" dirty="0"/>
                        <a:t>Imprevistos (1%)</a:t>
                      </a:r>
                      <a:endParaRPr kumimoji="0" lang="es-AR" sz="1800" b="1" kern="1200" dirty="0">
                        <a:solidFill>
                          <a:srgbClr val="000000"/>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rPr>
                        <a:t>$7.352,8</a:t>
                      </a:r>
                      <a:endParaRPr kumimoji="0" lang="es-AR" sz="1600" b="1" kern="1200" dirty="0">
                        <a:solidFill>
                          <a:schemeClr val="accent4"/>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12 CuadroTexto"/>
          <p:cNvSpPr txBox="1"/>
          <p:nvPr/>
        </p:nvSpPr>
        <p:spPr>
          <a:xfrm>
            <a:off x="8024032" y="3143248"/>
            <a:ext cx="3786214" cy="954107"/>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800" b="1" dirty="0" smtClean="0">
                <a:solidFill>
                  <a:schemeClr val="bg1"/>
                </a:solidFill>
              </a:rPr>
              <a:t>Costo Total Proyecto</a:t>
            </a:r>
          </a:p>
          <a:p>
            <a:pPr algn="ctr"/>
            <a:r>
              <a:rPr lang="es-AR" sz="2800" b="1" dirty="0" smtClean="0">
                <a:solidFill>
                  <a:schemeClr val="bg1"/>
                </a:solidFill>
              </a:rPr>
              <a:t>$816.161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39</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5121" name="Picture 1"/>
          <p:cNvPicPr>
            <a:picLocks noChangeAspect="1" noChangeArrowheads="1"/>
          </p:cNvPicPr>
          <p:nvPr/>
        </p:nvPicPr>
        <p:blipFill>
          <a:blip r:embed="rId3"/>
          <a:srcRect l="4306" t="14844" r="1650" b="31718"/>
          <a:stretch>
            <a:fillRect/>
          </a:stretch>
        </p:blipFill>
        <p:spPr bwMode="auto">
          <a:xfrm>
            <a:off x="165852" y="1643050"/>
            <a:ext cx="12024561" cy="4270405"/>
          </a:xfrm>
          <a:prstGeom prst="rect">
            <a:avLst/>
          </a:prstGeom>
          <a:noFill/>
          <a:ln w="9525">
            <a:noFill/>
            <a:miter lim="800000"/>
            <a:headEnd/>
            <a:tailEnd/>
          </a:ln>
          <a:effectLst/>
        </p:spPr>
      </p:pic>
      <p:sp>
        <p:nvSpPr>
          <p:cNvPr id="11" name="1 Subtítulo"/>
          <p:cNvSpPr txBox="1">
            <a:spLocks/>
          </p:cNvSpPr>
          <p:nvPr/>
        </p:nvSpPr>
        <p:spPr bwMode="black">
          <a:xfrm>
            <a:off x="1451736" y="-214338"/>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Proyecto Definitivo</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2" name="4 Título"/>
          <p:cNvSpPr txBox="1">
            <a:spLocks/>
          </p:cNvSpPr>
          <p:nvPr/>
        </p:nvSpPr>
        <p:spPr bwMode="black">
          <a:xfrm>
            <a:off x="165852" y="857232"/>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sz="3200" b="1" i="1" u="none" strike="noStrike" kern="1200" cap="none" spc="0" normalizeH="0" baseline="0" noProof="0" dirty="0" smtClean="0">
                <a:ln>
                  <a:noFill/>
                </a:ln>
                <a:solidFill>
                  <a:schemeClr val="accent4"/>
                </a:solidFill>
                <a:effectLst>
                  <a:outerShdw blurRad="31750" dist="25400" dir="5400000" algn="tl" rotWithShape="0">
                    <a:srgbClr val="000000">
                      <a:alpha val="25000"/>
                    </a:srgbClr>
                  </a:outerShdw>
                </a:effectLst>
                <a:uLnTx/>
                <a:uFillTx/>
                <a:latin typeface="+mj-lt"/>
                <a:ea typeface="+mj-ea"/>
                <a:cs typeface="+mj-cs"/>
              </a:rPr>
              <a:t>Diagrama de </a:t>
            </a:r>
            <a:r>
              <a:rPr lang="es-AR" sz="3200" b="1" i="1" dirty="0" err="1">
                <a:solidFill>
                  <a:schemeClr val="accent4"/>
                </a:solidFill>
                <a:effectLst>
                  <a:outerShdw blurRad="31750" dist="25400" dir="5400000" algn="tl" rotWithShape="0">
                    <a:srgbClr val="000000">
                      <a:alpha val="25000"/>
                    </a:srgbClr>
                  </a:outerShdw>
                </a:effectLst>
                <a:latin typeface="+mj-lt"/>
                <a:ea typeface="+mj-ea"/>
                <a:cs typeface="+mj-cs"/>
              </a:rPr>
              <a:t>G</a:t>
            </a:r>
            <a:r>
              <a:rPr kumimoji="0" lang="es-AR" sz="3200" b="1" i="1" u="none" strike="noStrike" kern="1200" cap="none" spc="0" normalizeH="0" baseline="0" noProof="0" dirty="0" err="1" smtClean="0">
                <a:ln>
                  <a:noFill/>
                </a:ln>
                <a:solidFill>
                  <a:schemeClr val="accent4"/>
                </a:solidFill>
                <a:effectLst>
                  <a:outerShdw blurRad="31750" dist="25400" dir="5400000" algn="tl" rotWithShape="0">
                    <a:srgbClr val="000000">
                      <a:alpha val="25000"/>
                    </a:srgbClr>
                  </a:outerShdw>
                </a:effectLst>
                <a:uLnTx/>
                <a:uFillTx/>
                <a:latin typeface="+mj-lt"/>
                <a:ea typeface="+mj-ea"/>
                <a:cs typeface="+mj-cs"/>
              </a:rPr>
              <a:t>ant</a:t>
            </a:r>
            <a:r>
              <a:rPr lang="es-AR" sz="3200" b="1" i="1" dirty="0" smtClean="0">
                <a:solidFill>
                  <a:schemeClr val="accent4"/>
                </a:solidFill>
                <a:effectLst>
                  <a:outerShdw blurRad="31750" dist="25400" dir="5400000" algn="tl" rotWithShape="0">
                    <a:srgbClr val="000000">
                      <a:alpha val="25000"/>
                    </a:srgbClr>
                  </a:outerShdw>
                </a:effectLst>
                <a:latin typeface="+mj-lt"/>
                <a:ea typeface="+mj-ea"/>
                <a:cs typeface="+mj-cs"/>
              </a:rPr>
              <a:t>t </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34817" name="Picture 1"/>
          <p:cNvPicPr>
            <a:picLocks noChangeAspect="1" noChangeArrowheads="1"/>
          </p:cNvPicPr>
          <p:nvPr/>
        </p:nvPicPr>
        <p:blipFill>
          <a:blip r:embed="rId3"/>
          <a:srcRect l="21885" t="5000" r="33291" b="12031"/>
          <a:stretch>
            <a:fillRect/>
          </a:stretch>
        </p:blipFill>
        <p:spPr bwMode="auto">
          <a:xfrm>
            <a:off x="1" y="1"/>
            <a:ext cx="12190412" cy="68580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ubtítulo"/>
          <p:cNvSpPr>
            <a:spLocks noGrp="1"/>
          </p:cNvSpPr>
          <p:nvPr>
            <p:ph type="subTitle" idx="1"/>
          </p:nvPr>
        </p:nvSpPr>
        <p:spPr>
          <a:xfrm>
            <a:off x="2710830" y="254346"/>
            <a:ext cx="7381913" cy="942406"/>
          </a:xfrm>
        </p:spPr>
        <p:txBody>
          <a:bodyPr/>
          <a:lstStyle/>
          <a:p>
            <a:pPr lvl="0">
              <a:buClr>
                <a:srgbClr val="1F497D"/>
              </a:buClr>
            </a:pPr>
            <a:r>
              <a:rPr lang="es-AR" sz="3200" b="1" dirty="0" smtClean="0">
                <a:solidFill>
                  <a:srgbClr val="FE19FF"/>
                </a:solidFill>
              </a:rPr>
              <a:t>Estudio económico-financiero</a:t>
            </a:r>
            <a:endParaRPr lang="es-AR" sz="3200" b="1" dirty="0">
              <a:solidFill>
                <a:srgbClr val="FE19FF"/>
              </a:solidFill>
            </a:endParaRPr>
          </a:p>
          <a:p>
            <a:endParaRPr lang="es-AR" dirty="0"/>
          </a:p>
        </p:txBody>
      </p:sp>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40</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1" name="Rectángulo 10"/>
          <p:cNvSpPr/>
          <p:nvPr/>
        </p:nvSpPr>
        <p:spPr>
          <a:xfrm>
            <a:off x="523042" y="1357298"/>
            <a:ext cx="10441160" cy="369332"/>
          </a:xfrm>
          <a:prstGeom prst="rect">
            <a:avLst/>
          </a:prstGeom>
        </p:spPr>
        <p:txBody>
          <a:bodyPr wrap="square">
            <a:spAutoFit/>
          </a:bodyPr>
          <a:lstStyle/>
          <a:p>
            <a:r>
              <a:rPr lang="es-AR" b="1" dirty="0" smtClean="0"/>
              <a:t>Observar la diferencia entre la RENTABILIDAD </a:t>
            </a:r>
            <a:r>
              <a:rPr lang="es-AR" b="1" dirty="0" smtClean="0">
                <a:solidFill>
                  <a:schemeClr val="accent5"/>
                </a:solidFill>
                <a:sym typeface="Wingdings" panose="05000000000000000000" pitchFamily="2" charset="2"/>
              </a:rPr>
              <a:t></a:t>
            </a:r>
            <a:r>
              <a:rPr lang="es-AR" b="1" dirty="0" smtClean="0">
                <a:sym typeface="Wingdings" panose="05000000000000000000" pitchFamily="2" charset="2"/>
              </a:rPr>
              <a:t> ANTES y DESPUÉS proyecto </a:t>
            </a:r>
            <a:r>
              <a:rPr lang="es-AR" b="1" dirty="0" smtClean="0">
                <a:solidFill>
                  <a:schemeClr val="accent5"/>
                </a:solidFill>
                <a:sym typeface="Wingdings" panose="05000000000000000000" pitchFamily="2" charset="2"/>
              </a:rPr>
              <a:t></a:t>
            </a:r>
            <a:r>
              <a:rPr lang="es-AR" b="1" dirty="0" smtClean="0">
                <a:sym typeface="Wingdings" panose="05000000000000000000" pitchFamily="2" charset="2"/>
              </a:rPr>
              <a:t> DECISIONES</a:t>
            </a:r>
            <a:endParaRPr lang="es-AR" dirty="0"/>
          </a:p>
        </p:txBody>
      </p:sp>
      <p:sp>
        <p:nvSpPr>
          <p:cNvPr id="14" name="Rectángulo 13"/>
          <p:cNvSpPr/>
          <p:nvPr/>
        </p:nvSpPr>
        <p:spPr>
          <a:xfrm>
            <a:off x="523042" y="2357430"/>
            <a:ext cx="7858180" cy="1908215"/>
          </a:xfrm>
          <a:prstGeom prst="rect">
            <a:avLst/>
          </a:prstGeom>
        </p:spPr>
        <p:txBody>
          <a:bodyPr wrap="square">
            <a:spAutoFit/>
          </a:bodyPr>
          <a:lstStyle/>
          <a:p>
            <a:pPr marL="285750" indent="-285750">
              <a:buFont typeface="Arial" panose="020B0604020202020204" pitchFamily="34" charset="0"/>
              <a:buChar char="•"/>
            </a:pPr>
            <a:r>
              <a:rPr lang="es-AR" sz="2000" b="1" dirty="0" smtClean="0"/>
              <a:t>INGRESOS (ventas) y EGRESOS (costos)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antes y después</a:t>
            </a:r>
            <a:endParaRPr lang="es-AR" sz="2000" b="1" dirty="0" smtClean="0"/>
          </a:p>
          <a:p>
            <a:pPr marL="285750" indent="-285750">
              <a:buFont typeface="Arial" panose="020B0604020202020204" pitchFamily="34" charset="0"/>
              <a:buChar char="•"/>
            </a:pPr>
            <a:r>
              <a:rPr lang="es-AR" sz="2000" b="1" dirty="0" smtClean="0"/>
              <a:t>RENTABILIDAD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Ingresos – Egresos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antes y después</a:t>
            </a:r>
          </a:p>
          <a:p>
            <a:pPr marL="285750" indent="-285750">
              <a:buFont typeface="Arial" panose="020B0604020202020204" pitchFamily="34" charset="0"/>
              <a:buChar char="•"/>
            </a:pPr>
            <a:r>
              <a:rPr lang="es-AR" sz="2000" b="1" dirty="0" smtClean="0">
                <a:sym typeface="Wingdings" panose="05000000000000000000" pitchFamily="2" charset="2"/>
              </a:rPr>
              <a:t>FLUJO DE CAJA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antes y después</a:t>
            </a:r>
          </a:p>
          <a:p>
            <a:pPr marL="285750" indent="-285750">
              <a:buFont typeface="Arial" panose="020B0604020202020204" pitchFamily="34" charset="0"/>
              <a:buChar char="•"/>
            </a:pPr>
            <a:r>
              <a:rPr lang="es-AR" sz="2000" b="1" dirty="0" smtClean="0"/>
              <a:t>INDICADORES FINANCIEROS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VAN y TIR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al proyecto (después)</a:t>
            </a:r>
            <a:endParaRPr lang="es-AR" sz="2000" b="1" dirty="0" smtClean="0"/>
          </a:p>
          <a:p>
            <a:pPr marL="285750" indent="-285750">
              <a:buFont typeface="Arial" panose="020B0604020202020204" pitchFamily="34" charset="0"/>
              <a:buChar char="•"/>
            </a:pPr>
            <a:endParaRPr lang="es-AR" dirty="0"/>
          </a:p>
        </p:txBody>
      </p:sp>
      <p:sp>
        <p:nvSpPr>
          <p:cNvPr id="16" name="Rectángulo 15"/>
          <p:cNvSpPr/>
          <p:nvPr/>
        </p:nvSpPr>
        <p:spPr>
          <a:xfrm>
            <a:off x="594480" y="4565990"/>
            <a:ext cx="7995907" cy="1908215"/>
          </a:xfrm>
          <a:prstGeom prst="rect">
            <a:avLst/>
          </a:prstGeom>
        </p:spPr>
        <p:txBody>
          <a:bodyPr wrap="square">
            <a:spAutoFit/>
          </a:bodyPr>
          <a:lstStyle/>
          <a:p>
            <a:pPr marL="285750" indent="-285750">
              <a:buFont typeface="Arial" panose="020B0604020202020204" pitchFamily="34" charset="0"/>
              <a:buChar char="•"/>
            </a:pPr>
            <a:r>
              <a:rPr lang="es-AR" sz="2000" b="1" dirty="0" smtClean="0"/>
              <a:t>Planta de Rendering</a:t>
            </a:r>
          </a:p>
          <a:p>
            <a:pPr marL="285750" indent="-285750">
              <a:buFont typeface="Arial" panose="020B0604020202020204" pitchFamily="34" charset="0"/>
              <a:buChar char="•"/>
            </a:pPr>
            <a:r>
              <a:rPr lang="es-AR" sz="2000" b="1" dirty="0" smtClean="0"/>
              <a:t>Ingresos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VENTAS de harinas: vísceras y plumas</a:t>
            </a:r>
          </a:p>
          <a:p>
            <a:pPr marL="285750" indent="-285750">
              <a:buFont typeface="Arial" panose="020B0604020202020204" pitchFamily="34" charset="0"/>
              <a:buChar char="•"/>
            </a:pPr>
            <a:r>
              <a:rPr lang="es-AR" sz="2000" b="1" dirty="0" smtClean="0">
                <a:sym typeface="Wingdings" panose="05000000000000000000" pitchFamily="2" charset="2"/>
              </a:rPr>
              <a:t>Producción ideal y rendimiento óptimo</a:t>
            </a:r>
          </a:p>
          <a:p>
            <a:pPr marL="285750" indent="-285750">
              <a:buFont typeface="Arial" panose="020B0604020202020204" pitchFamily="34" charset="0"/>
              <a:buChar char="•"/>
            </a:pPr>
            <a:r>
              <a:rPr lang="es-AR" sz="2000" b="1" dirty="0" smtClean="0">
                <a:sym typeface="Wingdings" panose="05000000000000000000" pitchFamily="2" charset="2"/>
              </a:rPr>
              <a:t>Costos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directos e indirectos </a:t>
            </a:r>
            <a:r>
              <a:rPr lang="es-AR" sz="2000" b="1" dirty="0" smtClean="0">
                <a:solidFill>
                  <a:schemeClr val="accent5"/>
                </a:solidFill>
                <a:sym typeface="Wingdings" panose="05000000000000000000" pitchFamily="2" charset="2"/>
              </a:rPr>
              <a:t></a:t>
            </a:r>
            <a:r>
              <a:rPr lang="es-AR" sz="2000" b="1" dirty="0" smtClean="0">
                <a:sym typeface="Wingdings" panose="05000000000000000000" pitchFamily="2" charset="2"/>
              </a:rPr>
              <a:t> fijos y variables</a:t>
            </a:r>
          </a:p>
          <a:p>
            <a:pPr marL="285750" indent="-285750">
              <a:buFont typeface="Arial" panose="020B0604020202020204" pitchFamily="34" charset="0"/>
              <a:buChar char="•"/>
            </a:pPr>
            <a:r>
              <a:rPr lang="es-AR" sz="2000" b="1" dirty="0" smtClean="0">
                <a:sym typeface="Wingdings" panose="05000000000000000000" pitchFamily="2" charset="2"/>
              </a:rPr>
              <a:t>Estimaciones en promedio</a:t>
            </a:r>
            <a:endParaRPr lang="es-AR" sz="2000" b="1" dirty="0" smtClean="0"/>
          </a:p>
          <a:p>
            <a:pPr marL="285750" indent="-285750">
              <a:buFont typeface="Arial" panose="020B0604020202020204" pitchFamily="34" charset="0"/>
              <a:buChar char="•"/>
            </a:pPr>
            <a:endParaRPr lang="es-AR" dirty="0"/>
          </a:p>
        </p:txBody>
      </p:sp>
      <p:sp>
        <p:nvSpPr>
          <p:cNvPr id="18" name="4 Título"/>
          <p:cNvSpPr txBox="1">
            <a:spLocks/>
          </p:cNvSpPr>
          <p:nvPr/>
        </p:nvSpPr>
        <p:spPr bwMode="black">
          <a:xfrm>
            <a:off x="594480" y="857232"/>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sz="3200" b="1" i="1" u="none" strike="noStrike" kern="1200" cap="none" spc="0" normalizeH="0" baseline="0" noProof="0" dirty="0" smtClean="0">
                <a:ln>
                  <a:noFill/>
                </a:ln>
                <a:solidFill>
                  <a:schemeClr val="accent4"/>
                </a:solidFill>
                <a:effectLst>
                  <a:outerShdw blurRad="31750" dist="25400" dir="5400000" algn="tl" rotWithShape="0">
                    <a:srgbClr val="000000">
                      <a:alpha val="25000"/>
                    </a:srgbClr>
                  </a:outerShdw>
                </a:effectLst>
                <a:uLnTx/>
                <a:uFillTx/>
                <a:latin typeface="+mj-lt"/>
                <a:ea typeface="+mj-ea"/>
                <a:cs typeface="+mj-cs"/>
              </a:rPr>
              <a:t>Objetivo</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sp>
        <p:nvSpPr>
          <p:cNvPr id="19" name="4 Título"/>
          <p:cNvSpPr txBox="1">
            <a:spLocks/>
          </p:cNvSpPr>
          <p:nvPr/>
        </p:nvSpPr>
        <p:spPr bwMode="black">
          <a:xfrm>
            <a:off x="594480" y="1785926"/>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AR" sz="3200" b="1" i="1" dirty="0" smtClean="0">
                <a:solidFill>
                  <a:schemeClr val="accent4"/>
                </a:solidFill>
                <a:effectLst>
                  <a:outerShdw blurRad="31750" dist="25400" dir="5400000" algn="tl" rotWithShape="0">
                    <a:srgbClr val="000000">
                      <a:alpha val="25000"/>
                    </a:srgbClr>
                  </a:outerShdw>
                </a:effectLst>
                <a:latin typeface="+mj-lt"/>
                <a:ea typeface="+mj-ea"/>
                <a:cs typeface="+mj-cs"/>
              </a:rPr>
              <a:t>Estructura de contenido</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sp>
        <p:nvSpPr>
          <p:cNvPr id="20" name="4 Título"/>
          <p:cNvSpPr txBox="1">
            <a:spLocks/>
          </p:cNvSpPr>
          <p:nvPr/>
        </p:nvSpPr>
        <p:spPr bwMode="black">
          <a:xfrm>
            <a:off x="523042" y="4000504"/>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AR" sz="3200" b="1" i="1" u="none" strike="noStrike" kern="1200" cap="none" spc="0" normalizeH="0" baseline="0" noProof="0" dirty="0" smtClean="0">
                <a:ln>
                  <a:noFill/>
                </a:ln>
                <a:solidFill>
                  <a:schemeClr val="accent4"/>
                </a:solidFill>
                <a:effectLst>
                  <a:outerShdw blurRad="31750" dist="25400" dir="5400000" algn="tl" rotWithShape="0">
                    <a:srgbClr val="000000">
                      <a:alpha val="25000"/>
                    </a:srgbClr>
                  </a:outerShdw>
                </a:effectLst>
                <a:uLnTx/>
                <a:uFillTx/>
                <a:latin typeface="+mj-lt"/>
                <a:ea typeface="+mj-ea"/>
                <a:cs typeface="+mj-cs"/>
              </a:rPr>
              <a:t>Consideraciones</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pic>
        <p:nvPicPr>
          <p:cNvPr id="21" name="20 Imagen"/>
          <p:cNvPicPr/>
          <p:nvPr/>
        </p:nvPicPr>
        <p:blipFill>
          <a:blip r:embed="rId3">
            <a:extLst>
              <a:ext uri="{28A0092B-C50C-407E-A947-70E740481C1C}">
                <a14:useLocalDpi xmlns:a14="http://schemas.microsoft.com/office/drawing/2010/main" val="0"/>
              </a:ext>
            </a:extLst>
          </a:blip>
          <a:srcRect/>
          <a:stretch>
            <a:fillRect/>
          </a:stretch>
        </p:blipFill>
        <p:spPr bwMode="auto">
          <a:xfrm>
            <a:off x="8238346" y="2357430"/>
            <a:ext cx="3666315"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41</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graphicFrame>
        <p:nvGraphicFramePr>
          <p:cNvPr id="7" name="6 Tabla"/>
          <p:cNvGraphicFramePr>
            <a:graphicFrameLocks noGrp="1"/>
          </p:cNvGraphicFramePr>
          <p:nvPr/>
        </p:nvGraphicFramePr>
        <p:xfrm>
          <a:off x="1165984" y="1000108"/>
          <a:ext cx="9572691" cy="4786348"/>
        </p:xfrm>
        <a:graphic>
          <a:graphicData uri="http://schemas.openxmlformats.org/drawingml/2006/table">
            <a:tbl>
              <a:tblPr>
                <a:tableStyleId>{D113A9D2-9D6B-4929-AA2D-F23B5EE8CBE7}</a:tableStyleId>
              </a:tblPr>
              <a:tblGrid>
                <a:gridCol w="1850306"/>
                <a:gridCol w="1888638"/>
                <a:gridCol w="1744634"/>
                <a:gridCol w="2220160"/>
                <a:gridCol w="1868953"/>
              </a:tblGrid>
              <a:tr h="683764">
                <a:tc gridSpan="5">
                  <a:txBody>
                    <a:bodyPr/>
                    <a:lstStyle/>
                    <a:p>
                      <a:pPr marL="0" algn="ctr" rtl="0" eaLnBrk="1" latinLnBrk="0" hangingPunct="1">
                        <a:spcAft>
                          <a:spcPts val="0"/>
                        </a:spcAft>
                      </a:pPr>
                      <a:r>
                        <a:rPr kumimoji="0" lang="es-AR" sz="2000" b="1" kern="1200" dirty="0">
                          <a:solidFill>
                            <a:schemeClr val="bg1"/>
                          </a:solidFill>
                        </a:rPr>
                        <a:t>INGRESOS ANTES DEL PROYECTO</a:t>
                      </a:r>
                      <a:endParaRPr kumimoji="0" lang="es-AR" sz="2000" b="1" kern="1200" dirty="0">
                        <a:solidFill>
                          <a:schemeClr val="bg1"/>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683764">
                <a:tc>
                  <a:txBody>
                    <a:bodyPr/>
                    <a:lstStyle/>
                    <a:p>
                      <a:pPr marL="0" algn="ctr" rtl="0" eaLnBrk="1" latinLnBrk="0" hangingPunct="1">
                        <a:spcAft>
                          <a:spcPts val="0"/>
                        </a:spcAft>
                      </a:pPr>
                      <a:r>
                        <a:rPr kumimoji="0" lang="es-AR" sz="1600" b="1" kern="1200" dirty="0">
                          <a:solidFill>
                            <a:schemeClr val="accent4"/>
                          </a:solidFill>
                        </a:rPr>
                        <a:t>Descripción</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rPr>
                        <a:t>Cantidad (ton/día)</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rPr>
                        <a:t>Precio (USD/ton)</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rPr>
                        <a:t>Subtotal diario (USD)</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rPr>
                        <a:t>Subtotal diario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3764">
                <a:tc>
                  <a:txBody>
                    <a:bodyPr/>
                    <a:lstStyle/>
                    <a:p>
                      <a:pPr marL="0" algn="ctr" rtl="0" eaLnBrk="1" latinLnBrk="0" hangingPunct="1">
                        <a:spcAft>
                          <a:spcPts val="0"/>
                        </a:spcAft>
                      </a:pPr>
                      <a:r>
                        <a:rPr kumimoji="0" lang="es-AR" sz="1600" b="1" kern="1200" dirty="0"/>
                        <a:t>Harina de vísceras</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21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700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14.700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588.000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3764">
                <a:tc>
                  <a:txBody>
                    <a:bodyPr/>
                    <a:lstStyle/>
                    <a:p>
                      <a:pPr marL="0" algn="ctr" rtl="0" eaLnBrk="1" latinLnBrk="0" hangingPunct="1">
                        <a:spcAft>
                          <a:spcPts val="0"/>
                        </a:spcAft>
                      </a:pPr>
                      <a:r>
                        <a:rPr kumimoji="0" lang="es-AR" sz="1600" b="1" kern="1200" dirty="0"/>
                        <a:t>Harina de plumas</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14,85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250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3.712,50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t>148.500 </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3764">
                <a:tc>
                  <a:txBody>
                    <a:bodyPr/>
                    <a:lstStyle/>
                    <a:p>
                      <a:pPr marL="0" algn="ctr" rtl="0" eaLnBrk="1" latinLnBrk="0" hangingPunct="1">
                        <a:spcAft>
                          <a:spcPts val="0"/>
                        </a:spcAft>
                      </a:pPr>
                      <a:r>
                        <a:rPr kumimoji="0" lang="es-AR" sz="1600" b="1" kern="1200" dirty="0"/>
                        <a:t>Total diario(USD)</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algn="ctr" rtl="0" eaLnBrk="1" latinLnBrk="0" hangingPunct="1">
                        <a:spcAft>
                          <a:spcPts val="0"/>
                        </a:spcAft>
                      </a:pPr>
                      <a:r>
                        <a:rPr kumimoji="0" lang="es-AR" sz="2400" b="1" kern="1200" dirty="0"/>
                        <a:t>18.412,50 </a:t>
                      </a:r>
                      <a:endParaRPr kumimoji="0" lang="es-AR" sz="24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r h="683764">
                <a:tc>
                  <a:txBody>
                    <a:bodyPr/>
                    <a:lstStyle/>
                    <a:p>
                      <a:pPr marL="0" algn="ctr" rtl="0" eaLnBrk="1" latinLnBrk="0" hangingPunct="1">
                        <a:spcAft>
                          <a:spcPts val="0"/>
                        </a:spcAft>
                      </a:pPr>
                      <a:r>
                        <a:rPr kumimoji="0" lang="es-AR" sz="1600" b="1" kern="1200" dirty="0"/>
                        <a:t>Total diario($)</a:t>
                      </a:r>
                      <a:endParaRPr kumimoji="0" lang="es-AR" sz="16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algn="ctr" rtl="0" eaLnBrk="1" latinLnBrk="0" hangingPunct="1">
                        <a:spcAft>
                          <a:spcPts val="0"/>
                        </a:spcAft>
                      </a:pPr>
                      <a:r>
                        <a:rPr kumimoji="0" lang="es-AR" sz="2400" b="1" kern="1200" dirty="0"/>
                        <a:t>736.500 </a:t>
                      </a:r>
                      <a:endParaRPr kumimoji="0" lang="es-AR" sz="24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r h="683764">
                <a:tc>
                  <a:txBody>
                    <a:bodyPr/>
                    <a:lstStyle/>
                    <a:p>
                      <a:pPr marL="0" algn="ctr" rtl="0" eaLnBrk="1" latinLnBrk="0" hangingPunct="1">
                        <a:spcAft>
                          <a:spcPts val="0"/>
                        </a:spcAft>
                      </a:pPr>
                      <a:r>
                        <a:rPr kumimoji="0" lang="es-AR" sz="2000" b="1" kern="1200" dirty="0"/>
                        <a:t>Total mensual ($)</a:t>
                      </a:r>
                      <a:endParaRPr kumimoji="0" lang="es-AR" sz="2000" b="1" kern="1200" dirty="0">
                        <a:solidFill>
                          <a:schemeClr val="accent4"/>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algn="ctr" rtl="0" eaLnBrk="1" latinLnBrk="0" hangingPunct="1">
                        <a:spcAft>
                          <a:spcPts val="0"/>
                        </a:spcAft>
                      </a:pPr>
                      <a:r>
                        <a:rPr kumimoji="0" lang="es-AR" sz="2800" b="1" kern="1200" dirty="0">
                          <a:solidFill>
                            <a:schemeClr val="accent5"/>
                          </a:solidFill>
                        </a:rPr>
                        <a:t>14.730.000 </a:t>
                      </a:r>
                      <a:endParaRPr kumimoji="0" lang="es-AR" sz="2800" b="1" kern="1200" dirty="0">
                        <a:solidFill>
                          <a:schemeClr val="accent5"/>
                        </a:solidFill>
                        <a:latin typeface="+mn-lt"/>
                        <a:ea typeface="+mn-ea"/>
                        <a:cs typeface="+mn-cs"/>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bl>
          </a:graphicData>
        </a:graphic>
      </p:graphicFrame>
      <p:sp>
        <p:nvSpPr>
          <p:cNvPr id="10" name="1 Subtítulo"/>
          <p:cNvSpPr>
            <a:spLocks noGrp="1"/>
          </p:cNvSpPr>
          <p:nvPr>
            <p:ph type="subTitle" idx="1"/>
          </p:nvPr>
        </p:nvSpPr>
        <p:spPr>
          <a:xfrm>
            <a:off x="2710830" y="254346"/>
            <a:ext cx="7381913" cy="942406"/>
          </a:xfrm>
        </p:spPr>
        <p:txBody>
          <a:bodyPr/>
          <a:lstStyle/>
          <a:p>
            <a:pPr lvl="0">
              <a:buClr>
                <a:srgbClr val="1F497D"/>
              </a:buClr>
            </a:pPr>
            <a:r>
              <a:rPr lang="es-AR" sz="3200" b="1" dirty="0" smtClean="0">
                <a:solidFill>
                  <a:srgbClr val="FE19FF"/>
                </a:solidFill>
              </a:rPr>
              <a:t>Estudio económico-financiero</a:t>
            </a:r>
            <a:endParaRPr lang="es-AR" sz="3200" b="1" dirty="0">
              <a:solidFill>
                <a:srgbClr val="FE19FF"/>
              </a:solidFill>
            </a:endParaRPr>
          </a:p>
          <a:p>
            <a:endParaRPr lang="es-A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42</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1" name="Imagen 10"/>
          <p:cNvPicPr>
            <a:picLocks noChangeAspect="1"/>
          </p:cNvPicPr>
          <p:nvPr/>
        </p:nvPicPr>
        <p:blipFill>
          <a:blip r:embed="rId3"/>
          <a:stretch>
            <a:fillRect/>
          </a:stretch>
        </p:blipFill>
        <p:spPr>
          <a:xfrm>
            <a:off x="1855039" y="148195"/>
            <a:ext cx="7731868" cy="6459674"/>
          </a:xfrm>
          <a:prstGeom prst="rect">
            <a:avLst/>
          </a:prstGeom>
        </p:spPr>
      </p:pic>
      <p:sp>
        <p:nvSpPr>
          <p:cNvPr id="12" name="Elipse 11"/>
          <p:cNvSpPr/>
          <p:nvPr/>
        </p:nvSpPr>
        <p:spPr>
          <a:xfrm>
            <a:off x="5720973" y="2708920"/>
            <a:ext cx="471893"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Rectángulo 12"/>
          <p:cNvSpPr/>
          <p:nvPr/>
        </p:nvSpPr>
        <p:spPr>
          <a:xfrm>
            <a:off x="8543478" y="3789040"/>
            <a:ext cx="86409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Rectángulo 13"/>
          <p:cNvSpPr/>
          <p:nvPr/>
        </p:nvSpPr>
        <p:spPr>
          <a:xfrm>
            <a:off x="8546316" y="5013176"/>
            <a:ext cx="864096" cy="3733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Rectángulo 14"/>
          <p:cNvSpPr/>
          <p:nvPr/>
        </p:nvSpPr>
        <p:spPr>
          <a:xfrm>
            <a:off x="8541122" y="6000744"/>
            <a:ext cx="864096" cy="2264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Rectángulo 16"/>
          <p:cNvSpPr/>
          <p:nvPr/>
        </p:nvSpPr>
        <p:spPr>
          <a:xfrm>
            <a:off x="8536853" y="6265246"/>
            <a:ext cx="864096" cy="2097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Elipse 17"/>
          <p:cNvSpPr/>
          <p:nvPr/>
        </p:nvSpPr>
        <p:spPr>
          <a:xfrm>
            <a:off x="5690460" y="2420888"/>
            <a:ext cx="471893"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Elipse 18"/>
          <p:cNvSpPr/>
          <p:nvPr/>
        </p:nvSpPr>
        <p:spPr>
          <a:xfrm>
            <a:off x="3934966" y="2439314"/>
            <a:ext cx="471893"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20" name="19 Conector recto de flecha"/>
          <p:cNvCxnSpPr>
            <a:endCxn id="17" idx="3"/>
          </p:cNvCxnSpPr>
          <p:nvPr/>
        </p:nvCxnSpPr>
        <p:spPr>
          <a:xfrm rot="5400000">
            <a:off x="9229077" y="5029633"/>
            <a:ext cx="1512377" cy="1168631"/>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9667106" y="4214818"/>
            <a:ext cx="2347930" cy="954107"/>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800" b="1" dirty="0" smtClean="0">
                <a:solidFill>
                  <a:schemeClr val="bg1"/>
                </a:solidFill>
              </a:rPr>
              <a:t>Total costos</a:t>
            </a:r>
          </a:p>
          <a:p>
            <a:pPr algn="ctr"/>
            <a:r>
              <a:rPr lang="es-AR" sz="2800" b="1" dirty="0" smtClean="0">
                <a:solidFill>
                  <a:schemeClr val="bg1"/>
                </a:solidFill>
              </a:rPr>
              <a:t>$8.319.344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43</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7" name="1 Subtítulo"/>
          <p:cNvSpPr>
            <a:spLocks noGrp="1"/>
          </p:cNvSpPr>
          <p:nvPr>
            <p:ph type="subTitle" idx="1"/>
          </p:nvPr>
        </p:nvSpPr>
        <p:spPr>
          <a:xfrm>
            <a:off x="2710830" y="254346"/>
            <a:ext cx="7381913" cy="942406"/>
          </a:xfrm>
        </p:spPr>
        <p:txBody>
          <a:bodyPr/>
          <a:lstStyle/>
          <a:p>
            <a:pPr lvl="0">
              <a:buClr>
                <a:srgbClr val="1F497D"/>
              </a:buClr>
            </a:pPr>
            <a:r>
              <a:rPr lang="es-AR" sz="3200" b="1" dirty="0" smtClean="0">
                <a:solidFill>
                  <a:srgbClr val="FE19FF"/>
                </a:solidFill>
              </a:rPr>
              <a:t>Estudio económico-financiero</a:t>
            </a:r>
            <a:endParaRPr lang="es-AR" sz="3200" b="1" dirty="0">
              <a:solidFill>
                <a:srgbClr val="FE19FF"/>
              </a:solidFill>
            </a:endParaRPr>
          </a:p>
          <a:p>
            <a:endParaRPr lang="es-AR" dirty="0"/>
          </a:p>
        </p:txBody>
      </p:sp>
      <p:graphicFrame>
        <p:nvGraphicFramePr>
          <p:cNvPr id="11" name="10 Tabla"/>
          <p:cNvGraphicFramePr>
            <a:graphicFrameLocks noGrp="1"/>
          </p:cNvGraphicFramePr>
          <p:nvPr/>
        </p:nvGraphicFramePr>
        <p:xfrm>
          <a:off x="880232" y="1071545"/>
          <a:ext cx="9858444" cy="4666594"/>
        </p:xfrm>
        <a:graphic>
          <a:graphicData uri="http://schemas.openxmlformats.org/drawingml/2006/table">
            <a:tbl>
              <a:tblPr>
                <a:tableStyleId>{D113A9D2-9D6B-4929-AA2D-F23B5EE8CBE7}</a:tableStyleId>
              </a:tblPr>
              <a:tblGrid>
                <a:gridCol w="1847709"/>
                <a:gridCol w="1890200"/>
                <a:gridCol w="1856424"/>
                <a:gridCol w="2295473"/>
                <a:gridCol w="1968638"/>
              </a:tblGrid>
              <a:tr h="592844">
                <a:tc gridSpan="5">
                  <a:txBody>
                    <a:bodyPr/>
                    <a:lstStyle/>
                    <a:p>
                      <a:pPr marL="0" algn="ctr" rtl="0" eaLnBrk="1" latinLnBrk="0" hangingPunct="1">
                        <a:spcAft>
                          <a:spcPts val="0"/>
                        </a:spcAft>
                      </a:pPr>
                      <a:r>
                        <a:rPr kumimoji="0" lang="es-AR" sz="2000" b="1" kern="1200" dirty="0">
                          <a:solidFill>
                            <a:schemeClr val="bg1"/>
                          </a:solidFill>
                          <a:latin typeface="+mn-lt"/>
                          <a:ea typeface="+mn-ea"/>
                          <a:cs typeface="+mn-cs"/>
                        </a:rPr>
                        <a:t>INGRESOS DESPUÉS DEL PROYECTO</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592844">
                <a:tc>
                  <a:txBody>
                    <a:bodyPr/>
                    <a:lstStyle/>
                    <a:p>
                      <a:pPr marL="0" algn="ctr" rtl="0" eaLnBrk="1" latinLnBrk="0" hangingPunct="1">
                        <a:spcAft>
                          <a:spcPts val="0"/>
                        </a:spcAft>
                      </a:pPr>
                      <a:r>
                        <a:rPr kumimoji="0" lang="es-AR" sz="1600" b="1" kern="1200" dirty="0">
                          <a:solidFill>
                            <a:schemeClr val="accent4"/>
                          </a:solidFill>
                          <a:latin typeface="+mn-lt"/>
                          <a:ea typeface="+mn-ea"/>
                          <a:cs typeface="+mn-cs"/>
                        </a:rPr>
                        <a:t>Descripción</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latin typeface="+mn-lt"/>
                          <a:ea typeface="+mn-ea"/>
                          <a:cs typeface="+mn-cs"/>
                        </a:rPr>
                        <a:t>Cantidad (ton/día)</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latin typeface="+mn-lt"/>
                          <a:ea typeface="+mn-ea"/>
                          <a:cs typeface="+mn-cs"/>
                        </a:rPr>
                        <a:t>Precio (USD/ton)</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latin typeface="+mn-lt"/>
                          <a:ea typeface="+mn-ea"/>
                          <a:cs typeface="+mn-cs"/>
                        </a:rPr>
                        <a:t>Subtotal diario (USD)</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accent4"/>
                          </a:solidFill>
                          <a:latin typeface="+mn-lt"/>
                          <a:ea typeface="+mn-ea"/>
                          <a:cs typeface="+mn-cs"/>
                        </a:rPr>
                        <a:t>Subtotal diario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0128">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Harina de vísceras</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30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700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21.000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840.000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0128">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Harina de plumas</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14,85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250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3.712,50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148.500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0128">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Total diario(USD)</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algn="ctr" rtl="0" eaLnBrk="1" latinLnBrk="0" hangingPunct="1">
                        <a:spcAft>
                          <a:spcPts val="0"/>
                        </a:spcAft>
                      </a:pPr>
                      <a:r>
                        <a:rPr kumimoji="0" lang="es-AR" sz="2000" b="1" kern="1200" dirty="0">
                          <a:solidFill>
                            <a:schemeClr val="lt1"/>
                          </a:solidFill>
                          <a:latin typeface="+mn-lt"/>
                          <a:ea typeface="+mn-ea"/>
                          <a:cs typeface="+mn-cs"/>
                        </a:rPr>
                        <a:t>24.712,50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r h="600208">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Total diario($)</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algn="ctr" rtl="0" eaLnBrk="1" latinLnBrk="0" hangingPunct="1">
                        <a:spcAft>
                          <a:spcPts val="0"/>
                        </a:spcAft>
                      </a:pPr>
                      <a:r>
                        <a:rPr kumimoji="0" lang="es-AR" sz="2000" b="1" kern="1200" dirty="0">
                          <a:solidFill>
                            <a:schemeClr val="lt1"/>
                          </a:solidFill>
                          <a:latin typeface="+mn-lt"/>
                          <a:ea typeface="+mn-ea"/>
                          <a:cs typeface="+mn-cs"/>
                        </a:rPr>
                        <a:t>988.500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r h="900314">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Total mensual ($)</a:t>
                      </a: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algn="ctr" rtl="0" eaLnBrk="1" latinLnBrk="0" hangingPunct="1">
                        <a:spcAft>
                          <a:spcPts val="0"/>
                        </a:spcAft>
                      </a:pPr>
                      <a:r>
                        <a:rPr kumimoji="0" lang="es-AR" sz="2800" b="1" kern="1200" dirty="0">
                          <a:solidFill>
                            <a:schemeClr val="accent5"/>
                          </a:solidFill>
                          <a:latin typeface="+mn-lt"/>
                          <a:ea typeface="+mn-ea"/>
                          <a:cs typeface="+mn-cs"/>
                        </a:rPr>
                        <a:t>19.770.000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44</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0" name="Imagen 9"/>
          <p:cNvPicPr>
            <a:picLocks noChangeAspect="1"/>
          </p:cNvPicPr>
          <p:nvPr/>
        </p:nvPicPr>
        <p:blipFill>
          <a:blip r:embed="rId3"/>
          <a:stretch>
            <a:fillRect/>
          </a:stretch>
        </p:blipFill>
        <p:spPr>
          <a:xfrm>
            <a:off x="1805588" y="188640"/>
            <a:ext cx="7746002" cy="6408711"/>
          </a:xfrm>
          <a:prstGeom prst="rect">
            <a:avLst/>
          </a:prstGeom>
        </p:spPr>
      </p:pic>
      <p:sp>
        <p:nvSpPr>
          <p:cNvPr id="11" name="Elipse 10"/>
          <p:cNvSpPr/>
          <p:nvPr/>
        </p:nvSpPr>
        <p:spPr>
          <a:xfrm>
            <a:off x="5700541" y="2708920"/>
            <a:ext cx="471893"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2" name="Elipse 11"/>
          <p:cNvSpPr/>
          <p:nvPr/>
        </p:nvSpPr>
        <p:spPr>
          <a:xfrm>
            <a:off x="5736141" y="2448271"/>
            <a:ext cx="471893"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Elipse 12"/>
          <p:cNvSpPr/>
          <p:nvPr/>
        </p:nvSpPr>
        <p:spPr>
          <a:xfrm>
            <a:off x="3934966" y="2492896"/>
            <a:ext cx="471893"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Elipse 13"/>
          <p:cNvSpPr/>
          <p:nvPr/>
        </p:nvSpPr>
        <p:spPr>
          <a:xfrm>
            <a:off x="6874137" y="1628800"/>
            <a:ext cx="471893"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Rectángulo 15"/>
          <p:cNvSpPr/>
          <p:nvPr/>
        </p:nvSpPr>
        <p:spPr>
          <a:xfrm>
            <a:off x="8541122" y="3433393"/>
            <a:ext cx="86409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Rectángulo 16"/>
          <p:cNvSpPr/>
          <p:nvPr/>
        </p:nvSpPr>
        <p:spPr>
          <a:xfrm>
            <a:off x="8685384" y="4920669"/>
            <a:ext cx="86409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Rectángulo 17"/>
          <p:cNvSpPr/>
          <p:nvPr/>
        </p:nvSpPr>
        <p:spPr>
          <a:xfrm>
            <a:off x="8496226" y="5896569"/>
            <a:ext cx="86409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Rectángulo 18"/>
          <p:cNvSpPr/>
          <p:nvPr/>
        </p:nvSpPr>
        <p:spPr>
          <a:xfrm>
            <a:off x="8506357" y="6246960"/>
            <a:ext cx="86409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15" name="14 Conector recto de flecha"/>
          <p:cNvCxnSpPr/>
          <p:nvPr/>
        </p:nvCxnSpPr>
        <p:spPr>
          <a:xfrm rot="5400000">
            <a:off x="9229077" y="5029633"/>
            <a:ext cx="1512377" cy="1168631"/>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9667106" y="4214818"/>
            <a:ext cx="2347930" cy="954107"/>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800" b="1" dirty="0" smtClean="0">
                <a:solidFill>
                  <a:schemeClr val="bg1"/>
                </a:solidFill>
              </a:rPr>
              <a:t>Total costos</a:t>
            </a:r>
          </a:p>
          <a:p>
            <a:pPr algn="ctr"/>
            <a:r>
              <a:rPr lang="es-AR" sz="2800" b="1" dirty="0" smtClean="0">
                <a:solidFill>
                  <a:schemeClr val="bg1"/>
                </a:solidFill>
              </a:rPr>
              <a:t>$9.925.900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45</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1" name="Rectángulo 10"/>
          <p:cNvSpPr/>
          <p:nvPr/>
        </p:nvSpPr>
        <p:spPr>
          <a:xfrm>
            <a:off x="665918" y="1428736"/>
            <a:ext cx="6500858" cy="52322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sz="2800" b="1" dirty="0" smtClean="0">
                <a:solidFill>
                  <a:schemeClr val="bg1"/>
                </a:solidFill>
              </a:rPr>
              <a:t>BENEFICIO </a:t>
            </a:r>
            <a:r>
              <a:rPr lang="es-AR" sz="2800" b="1" dirty="0" smtClean="0">
                <a:solidFill>
                  <a:schemeClr val="bg1"/>
                </a:solidFill>
                <a:sym typeface="Wingdings" panose="05000000000000000000" pitchFamily="2" charset="2"/>
              </a:rPr>
              <a:t>= INGRESOS - EGRESOS</a:t>
            </a:r>
            <a:endParaRPr lang="es-AR" sz="2800" b="1" dirty="0" smtClean="0">
              <a:solidFill>
                <a:schemeClr val="bg1"/>
              </a:solidFill>
            </a:endParaRPr>
          </a:p>
        </p:txBody>
      </p:sp>
      <p:sp>
        <p:nvSpPr>
          <p:cNvPr id="12" name="Rectángulo 11"/>
          <p:cNvSpPr/>
          <p:nvPr/>
        </p:nvSpPr>
        <p:spPr>
          <a:xfrm>
            <a:off x="585302" y="1981020"/>
            <a:ext cx="12010762" cy="2492990"/>
          </a:xfrm>
          <a:prstGeom prst="rect">
            <a:avLst/>
          </a:prstGeom>
        </p:spPr>
        <p:txBody>
          <a:bodyPr wrap="square">
            <a:spAutoFit/>
          </a:bodyPr>
          <a:lstStyle/>
          <a:p>
            <a:pPr>
              <a:lnSpc>
                <a:spcPct val="200000"/>
              </a:lnSpc>
            </a:pPr>
            <a:r>
              <a:rPr lang="es-AR" dirty="0" smtClean="0"/>
              <a:t>•</a:t>
            </a:r>
            <a:r>
              <a:rPr lang="es-AR" sz="2000" b="1" dirty="0"/>
              <a:t>Rentabilidad mensual antes del proyecto: $ 6.410.655,84 </a:t>
            </a:r>
            <a:r>
              <a:rPr lang="es-AR" sz="2000" b="1" dirty="0">
                <a:sym typeface="Wingdings" panose="05000000000000000000" pitchFamily="2" charset="2"/>
              </a:rPr>
              <a:t></a:t>
            </a:r>
            <a:r>
              <a:rPr lang="es-AR" sz="2000" b="1" dirty="0"/>
              <a:t> 43,52 % (</a:t>
            </a:r>
            <a:r>
              <a:rPr lang="es-AR" sz="2000" b="1" dirty="0" err="1"/>
              <a:t>Rent</a:t>
            </a:r>
            <a:r>
              <a:rPr lang="es-AR" sz="2000" b="1" dirty="0"/>
              <a:t>./</a:t>
            </a:r>
            <a:r>
              <a:rPr lang="es-AR" sz="2000" b="1" dirty="0" err="1"/>
              <a:t>Ingr</a:t>
            </a:r>
            <a:r>
              <a:rPr lang="es-AR" sz="2000" b="1" dirty="0"/>
              <a:t>.)</a:t>
            </a:r>
          </a:p>
          <a:p>
            <a:pPr>
              <a:lnSpc>
                <a:spcPct val="200000"/>
              </a:lnSpc>
            </a:pPr>
            <a:r>
              <a:rPr lang="es-AR" sz="2000" b="1" dirty="0"/>
              <a:t>•Rentabilidad mensual después del proyecto: $ 9.844.099,40 </a:t>
            </a:r>
            <a:r>
              <a:rPr lang="es-AR" sz="2000" b="1" dirty="0">
                <a:sym typeface="Wingdings" panose="05000000000000000000" pitchFamily="2" charset="2"/>
              </a:rPr>
              <a:t></a:t>
            </a:r>
            <a:r>
              <a:rPr lang="es-AR" sz="2000" b="1" dirty="0"/>
              <a:t> 49,79 % (</a:t>
            </a:r>
            <a:r>
              <a:rPr lang="es-AR" sz="2000" b="1" dirty="0" err="1"/>
              <a:t>Rent</a:t>
            </a:r>
            <a:r>
              <a:rPr lang="es-AR" sz="2000" b="1" dirty="0"/>
              <a:t>./</a:t>
            </a:r>
            <a:r>
              <a:rPr lang="es-AR" sz="2000" b="1" dirty="0" err="1"/>
              <a:t>Ingr</a:t>
            </a:r>
            <a:r>
              <a:rPr lang="es-AR" sz="2000" b="1" dirty="0"/>
              <a:t>.)                                                                                                                                                                                                                                        </a:t>
            </a:r>
            <a:endParaRPr lang="es-AR" sz="2000" b="1" dirty="0" smtClean="0"/>
          </a:p>
          <a:p>
            <a:pPr>
              <a:lnSpc>
                <a:spcPct val="200000"/>
              </a:lnSpc>
            </a:pPr>
            <a:r>
              <a:rPr lang="es-AR" sz="2000" b="1" dirty="0" smtClean="0"/>
              <a:t>•Crecimiento de la rentabilidad después del proyecto: $ 3.433.443,56   </a:t>
            </a:r>
          </a:p>
          <a:p>
            <a:pPr marL="285750" indent="-285750">
              <a:buFont typeface="Arial" panose="020B0604020202020204" pitchFamily="34" charset="0"/>
              <a:buChar char="•"/>
            </a:pPr>
            <a:endParaRPr lang="es-AR" dirty="0" smtClean="0"/>
          </a:p>
          <a:p>
            <a:pPr marL="285750" indent="-285750">
              <a:buFont typeface="Arial" panose="020B0604020202020204" pitchFamily="34" charset="0"/>
              <a:buChar char="•"/>
            </a:pPr>
            <a:endParaRPr lang="es-AR" dirty="0"/>
          </a:p>
        </p:txBody>
      </p:sp>
      <p:sp>
        <p:nvSpPr>
          <p:cNvPr id="14" name="Rectángulo 13"/>
          <p:cNvSpPr/>
          <p:nvPr/>
        </p:nvSpPr>
        <p:spPr>
          <a:xfrm>
            <a:off x="808794" y="4286256"/>
            <a:ext cx="7782869" cy="2769989"/>
          </a:xfrm>
          <a:prstGeom prst="rect">
            <a:avLst/>
          </a:prstGeom>
        </p:spPr>
        <p:txBody>
          <a:bodyPr wrap="square">
            <a:spAutoFit/>
          </a:bodyPr>
          <a:lstStyle/>
          <a:p>
            <a:pPr marL="285750" indent="-285750">
              <a:buFont typeface="Arial" panose="020B0604020202020204" pitchFamily="34" charset="0"/>
              <a:buChar char="•"/>
            </a:pPr>
            <a:endParaRPr lang="es-AR" dirty="0" smtClean="0"/>
          </a:p>
          <a:p>
            <a:r>
              <a:rPr lang="es-AR" sz="2000" b="1" dirty="0">
                <a:solidFill>
                  <a:schemeClr val="accent5"/>
                </a:solidFill>
              </a:rPr>
              <a:t>Consideraciones</a:t>
            </a:r>
          </a:p>
          <a:p>
            <a:pPr marL="285750" indent="-285750">
              <a:buFont typeface="Arial" panose="020B0604020202020204" pitchFamily="34" charset="0"/>
              <a:buChar char="•"/>
            </a:pPr>
            <a:r>
              <a:rPr lang="es-AR" sz="2000" b="1" dirty="0" smtClean="0"/>
              <a:t>Inversión </a:t>
            </a:r>
            <a:r>
              <a:rPr lang="es-AR" sz="2000" b="1" dirty="0"/>
              <a:t>(costo del proyecto): $816.161.</a:t>
            </a:r>
          </a:p>
          <a:p>
            <a:pPr marL="285750" indent="-285750">
              <a:buFont typeface="Arial" panose="020B0604020202020204" pitchFamily="34" charset="0"/>
              <a:buChar char="•"/>
            </a:pPr>
            <a:r>
              <a:rPr lang="es-AR" sz="2000" b="1" dirty="0" smtClean="0"/>
              <a:t>Impuesto </a:t>
            </a:r>
            <a:r>
              <a:rPr lang="es-AR" sz="2000" b="1" dirty="0"/>
              <a:t>a las ganancias: 35%.</a:t>
            </a:r>
          </a:p>
          <a:p>
            <a:pPr marL="285750" indent="-285750">
              <a:buFont typeface="Arial" panose="020B0604020202020204" pitchFamily="34" charset="0"/>
              <a:buChar char="•"/>
            </a:pPr>
            <a:r>
              <a:rPr lang="es-AR" sz="2000" b="1" dirty="0" smtClean="0"/>
              <a:t>Inflación </a:t>
            </a:r>
            <a:r>
              <a:rPr lang="es-AR" sz="2000" b="1" dirty="0"/>
              <a:t>mensual: 4%.</a:t>
            </a:r>
          </a:p>
          <a:p>
            <a:pPr marL="285750" indent="-285750">
              <a:buFont typeface="Arial" panose="020B0604020202020204" pitchFamily="34" charset="0"/>
              <a:buChar char="•"/>
            </a:pPr>
            <a:r>
              <a:rPr lang="es-AR" sz="2000" b="1" dirty="0" smtClean="0"/>
              <a:t>Financiamiento</a:t>
            </a:r>
            <a:r>
              <a:rPr lang="es-AR" sz="2000" b="1" dirty="0"/>
              <a:t>: propio</a:t>
            </a:r>
            <a:r>
              <a:rPr lang="es-AR" sz="2000" b="1" dirty="0" smtClean="0"/>
              <a:t>.</a:t>
            </a:r>
          </a:p>
          <a:p>
            <a:pPr marL="285750" indent="-285750">
              <a:buFont typeface="Arial" panose="020B0604020202020204" pitchFamily="34" charset="0"/>
              <a:buChar char="•"/>
            </a:pPr>
            <a:r>
              <a:rPr lang="es-AR" sz="2000" b="1" dirty="0" smtClean="0"/>
              <a:t>Horizonte temporal: 6 meses</a:t>
            </a:r>
            <a:endParaRPr lang="es-AR" sz="2000" b="1" dirty="0"/>
          </a:p>
          <a:p>
            <a:pPr marL="285750" indent="-285750">
              <a:buFont typeface="Arial" panose="020B0604020202020204" pitchFamily="34" charset="0"/>
              <a:buChar char="•"/>
            </a:pPr>
            <a:endParaRPr lang="es-AR" dirty="0" smtClean="0"/>
          </a:p>
          <a:p>
            <a:pPr marL="285750" indent="-285750">
              <a:buFont typeface="Arial" panose="020B0604020202020204" pitchFamily="34" charset="0"/>
              <a:buChar char="•"/>
            </a:pPr>
            <a:endParaRPr lang="es-AR" dirty="0"/>
          </a:p>
        </p:txBody>
      </p:sp>
      <p:sp>
        <p:nvSpPr>
          <p:cNvPr id="15" name="1 Subtítulo"/>
          <p:cNvSpPr>
            <a:spLocks noGrp="1"/>
          </p:cNvSpPr>
          <p:nvPr>
            <p:ph type="subTitle" idx="1"/>
          </p:nvPr>
        </p:nvSpPr>
        <p:spPr>
          <a:xfrm>
            <a:off x="2951934" y="142852"/>
            <a:ext cx="7381913" cy="942406"/>
          </a:xfrm>
        </p:spPr>
        <p:txBody>
          <a:bodyPr/>
          <a:lstStyle/>
          <a:p>
            <a:pPr lvl="0">
              <a:buClr>
                <a:srgbClr val="1F497D"/>
              </a:buClr>
            </a:pPr>
            <a:r>
              <a:rPr lang="es-AR" sz="3200" b="1" dirty="0" smtClean="0">
                <a:solidFill>
                  <a:srgbClr val="FE19FF"/>
                </a:solidFill>
              </a:rPr>
              <a:t>Estudio económico-financiero</a:t>
            </a:r>
            <a:endParaRPr lang="es-AR" sz="3200" b="1" dirty="0">
              <a:solidFill>
                <a:srgbClr val="FE19FF"/>
              </a:solidFill>
            </a:endParaRPr>
          </a:p>
          <a:p>
            <a:endParaRPr lang="es-AR" dirty="0"/>
          </a:p>
        </p:txBody>
      </p:sp>
      <p:sp>
        <p:nvSpPr>
          <p:cNvPr id="16" name="4 Título"/>
          <p:cNvSpPr txBox="1">
            <a:spLocks/>
          </p:cNvSpPr>
          <p:nvPr/>
        </p:nvSpPr>
        <p:spPr bwMode="black">
          <a:xfrm>
            <a:off x="665918" y="857232"/>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AR" sz="3200" b="1" i="1" dirty="0" smtClean="0">
                <a:solidFill>
                  <a:schemeClr val="accent4"/>
                </a:solidFill>
                <a:effectLst>
                  <a:outerShdw blurRad="31750" dist="25400" dir="5400000" algn="tl" rotWithShape="0">
                    <a:srgbClr val="000000">
                      <a:alpha val="25000"/>
                    </a:srgbClr>
                  </a:outerShdw>
                </a:effectLst>
                <a:latin typeface="+mj-lt"/>
                <a:ea typeface="+mj-ea"/>
                <a:cs typeface="+mj-cs"/>
              </a:rPr>
              <a:t>Rentabilidad</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sp>
        <p:nvSpPr>
          <p:cNvPr id="17" name="4 Título"/>
          <p:cNvSpPr txBox="1">
            <a:spLocks/>
          </p:cNvSpPr>
          <p:nvPr/>
        </p:nvSpPr>
        <p:spPr bwMode="black">
          <a:xfrm>
            <a:off x="737356" y="4071942"/>
            <a:ext cx="10287072" cy="785818"/>
          </a:xfrm>
          <a:prstGeom prst="rect">
            <a:avLst/>
          </a:prstGeom>
        </p:spPr>
        <p:txBody>
          <a:bodyPr vert="horz" anchor="t">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AR" sz="3200" b="1" i="1" noProof="0" dirty="0" smtClean="0">
                <a:solidFill>
                  <a:schemeClr val="accent4"/>
                </a:solidFill>
                <a:effectLst>
                  <a:outerShdw blurRad="31750" dist="25400" dir="5400000" algn="tl" rotWithShape="0">
                    <a:srgbClr val="000000">
                      <a:alpha val="25000"/>
                    </a:srgbClr>
                  </a:outerShdw>
                </a:effectLst>
                <a:latin typeface="+mj-lt"/>
                <a:ea typeface="+mj-ea"/>
                <a:cs typeface="+mj-cs"/>
              </a:rPr>
              <a:t>Flujo de caja</a:t>
            </a:r>
            <a:endParaRPr kumimoji="0" lang="es-AR" sz="3200" b="1" i="1" u="none" strike="noStrike" kern="1200" cap="none" spc="0" normalizeH="0" baseline="0" noProof="0" dirty="0">
              <a:ln>
                <a:noFill/>
              </a:ln>
              <a:solidFill>
                <a:schemeClr val="accent4"/>
              </a:solidFill>
              <a:effectLst>
                <a:outerShdw blurRad="31750" dist="25400" dir="5400000" algn="tl" rotWithShape="0">
                  <a:srgbClr val="000000">
                    <a:alpha val="25000"/>
                  </a:srgbClr>
                </a:outerShdw>
              </a:effectLst>
              <a:uLnTx/>
              <a:uFillTx/>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46</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0" name="Imagen 9"/>
          <p:cNvPicPr>
            <a:picLocks noChangeAspect="1"/>
          </p:cNvPicPr>
          <p:nvPr/>
        </p:nvPicPr>
        <p:blipFill>
          <a:blip r:embed="rId3"/>
          <a:stretch>
            <a:fillRect/>
          </a:stretch>
        </p:blipFill>
        <p:spPr>
          <a:xfrm>
            <a:off x="1414686" y="529281"/>
            <a:ext cx="8640960" cy="586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47</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Rectángulo 9"/>
          <p:cNvSpPr/>
          <p:nvPr/>
        </p:nvSpPr>
        <p:spPr>
          <a:xfrm>
            <a:off x="2206774" y="296631"/>
            <a:ext cx="7128792" cy="584775"/>
          </a:xfrm>
          <a:prstGeom prst="rect">
            <a:avLst/>
          </a:prstGeom>
        </p:spPr>
        <p:txBody>
          <a:bodyPr wrap="square">
            <a:spAutoFit/>
          </a:bodyPr>
          <a:lstStyle/>
          <a:p>
            <a:pPr lvl="0"/>
            <a:r>
              <a:rPr lang="es-AR" sz="3200" b="1" i="1" dirty="0" smtClean="0">
                <a:solidFill>
                  <a:schemeClr val="accent5"/>
                </a:solidFill>
                <a:effectLst>
                  <a:outerShdw blurRad="31750" dist="25400" dir="5400000" algn="tl" rotWithShape="0">
                    <a:srgbClr val="000000">
                      <a:alpha val="25000"/>
                    </a:srgbClr>
                  </a:outerShdw>
                </a:effectLst>
              </a:rPr>
              <a:t>Indicadores financieros: VAN y TIR</a:t>
            </a:r>
          </a:p>
        </p:txBody>
      </p:sp>
      <p:sp>
        <p:nvSpPr>
          <p:cNvPr id="11" name="Rectángulo 10"/>
          <p:cNvSpPr/>
          <p:nvPr/>
        </p:nvSpPr>
        <p:spPr>
          <a:xfrm>
            <a:off x="665918" y="1000108"/>
            <a:ext cx="2957926" cy="369332"/>
          </a:xfrm>
          <a:prstGeom prst="rect">
            <a:avLst/>
          </a:prstGeom>
        </p:spPr>
        <p:txBody>
          <a:bodyPr wrap="square">
            <a:spAutoFit/>
          </a:bodyPr>
          <a:lstStyle/>
          <a:p>
            <a:r>
              <a:rPr lang="es-AR" b="1" dirty="0" smtClean="0">
                <a:solidFill>
                  <a:schemeClr val="accent4"/>
                </a:solidFill>
              </a:rPr>
              <a:t>VAN (Valor Actual Neto)</a:t>
            </a:r>
            <a:endParaRPr lang="es-AR" b="1" dirty="0">
              <a:solidFill>
                <a:schemeClr val="accent4"/>
              </a:solidFill>
            </a:endParaRPr>
          </a:p>
        </p:txBody>
      </p:sp>
      <p:sp>
        <p:nvSpPr>
          <p:cNvPr id="12" name="Rectángulo 11"/>
          <p:cNvSpPr/>
          <p:nvPr/>
        </p:nvSpPr>
        <p:spPr>
          <a:xfrm>
            <a:off x="1495684" y="1756769"/>
            <a:ext cx="10441160" cy="369332"/>
          </a:xfrm>
          <a:prstGeom prst="rect">
            <a:avLst/>
          </a:prstGeom>
        </p:spPr>
        <p:txBody>
          <a:bodyPr wrap="square">
            <a:spAutoFit/>
          </a:bodyPr>
          <a:lstStyle/>
          <a:p>
            <a:endParaRPr lang="es-AR" dirty="0"/>
          </a:p>
        </p:txBody>
      </p:sp>
      <p:sp>
        <p:nvSpPr>
          <p:cNvPr id="14" name="Rectángulo 13"/>
          <p:cNvSpPr/>
          <p:nvPr/>
        </p:nvSpPr>
        <p:spPr>
          <a:xfrm>
            <a:off x="3380562" y="1000108"/>
            <a:ext cx="8318190" cy="369332"/>
          </a:xfrm>
          <a:prstGeom prst="rect">
            <a:avLst/>
          </a:prstGeom>
        </p:spPr>
        <p:txBody>
          <a:bodyPr wrap="square">
            <a:spAutoFit/>
          </a:bodyPr>
          <a:lstStyle/>
          <a:p>
            <a:r>
              <a:rPr lang="es-AR" dirty="0"/>
              <a:t>diferencia entre todos los Ingresos y todos los Egresos al valor actual. </a:t>
            </a:r>
          </a:p>
        </p:txBody>
      </p:sp>
      <p:sp>
        <p:nvSpPr>
          <p:cNvPr id="15" name="Rectángulo 14"/>
          <p:cNvSpPr/>
          <p:nvPr/>
        </p:nvSpPr>
        <p:spPr>
          <a:xfrm>
            <a:off x="665918" y="1500174"/>
            <a:ext cx="10374749" cy="1477328"/>
          </a:xfrm>
          <a:prstGeom prst="rect">
            <a:avLst/>
          </a:prstGeom>
        </p:spPr>
        <p:txBody>
          <a:bodyPr wrap="square">
            <a:spAutoFit/>
          </a:bodyPr>
          <a:lstStyle/>
          <a:p>
            <a:r>
              <a:rPr lang="es-AR" b="1" dirty="0">
                <a:solidFill>
                  <a:schemeClr val="accent5"/>
                </a:solidFill>
              </a:rPr>
              <a:t>Criterios</a:t>
            </a:r>
          </a:p>
          <a:p>
            <a:pPr marL="285750" indent="-285750">
              <a:buFont typeface="Arial" panose="020B0604020202020204" pitchFamily="34" charset="0"/>
              <a:buChar char="•"/>
            </a:pPr>
            <a:r>
              <a:rPr lang="es-AR" dirty="0" smtClean="0"/>
              <a:t>VAN </a:t>
            </a:r>
            <a:r>
              <a:rPr lang="es-AR" dirty="0"/>
              <a:t>&gt; </a:t>
            </a:r>
            <a:r>
              <a:rPr lang="es-AR" dirty="0" smtClean="0"/>
              <a:t>0 </a:t>
            </a:r>
            <a:r>
              <a:rPr lang="es-AR" dirty="0" smtClean="0">
                <a:sym typeface="Wingdings" panose="05000000000000000000" pitchFamily="2" charset="2"/>
              </a:rPr>
              <a:t></a:t>
            </a:r>
            <a:r>
              <a:rPr lang="es-AR" dirty="0" smtClean="0"/>
              <a:t> rentabilidad </a:t>
            </a:r>
            <a:r>
              <a:rPr lang="es-AR" b="1" i="1" dirty="0">
                <a:solidFill>
                  <a:srgbClr val="2BF535"/>
                </a:solidFill>
                <a:effectLst>
                  <a:outerShdw blurRad="31750" dist="25400" dir="5400000" algn="tl" rotWithShape="0">
                    <a:srgbClr val="000000">
                      <a:alpha val="25000"/>
                    </a:srgbClr>
                  </a:outerShdw>
                </a:effectLst>
              </a:rPr>
              <a:t>superior</a:t>
            </a:r>
            <a:r>
              <a:rPr lang="es-AR" dirty="0" smtClean="0"/>
              <a:t>  que exige </a:t>
            </a:r>
            <a:r>
              <a:rPr lang="es-AR" dirty="0"/>
              <a:t>el </a:t>
            </a:r>
            <a:r>
              <a:rPr lang="es-AR" dirty="0" smtClean="0"/>
              <a:t>inversionista </a:t>
            </a:r>
            <a:r>
              <a:rPr lang="es-AR" dirty="0" smtClean="0">
                <a:sym typeface="Wingdings" panose="05000000000000000000" pitchFamily="2" charset="2"/>
              </a:rPr>
              <a:t> </a:t>
            </a:r>
            <a:r>
              <a:rPr lang="es-AR" dirty="0" smtClean="0"/>
              <a:t>conviene el </a:t>
            </a:r>
            <a:r>
              <a:rPr lang="es-AR" dirty="0"/>
              <a:t>proyecto.</a:t>
            </a:r>
          </a:p>
          <a:p>
            <a:pPr marL="285750" indent="-285750">
              <a:buFont typeface="Arial" panose="020B0604020202020204" pitchFamily="34" charset="0"/>
              <a:buChar char="•"/>
            </a:pPr>
            <a:r>
              <a:rPr lang="es-AR" dirty="0" smtClean="0"/>
              <a:t>VAN </a:t>
            </a:r>
            <a:r>
              <a:rPr lang="es-AR" dirty="0"/>
              <a:t>= </a:t>
            </a:r>
            <a:r>
              <a:rPr lang="es-AR" dirty="0" smtClean="0"/>
              <a:t>0 </a:t>
            </a:r>
            <a:r>
              <a:rPr lang="es-AR" dirty="0" smtClean="0">
                <a:sym typeface="Wingdings" panose="05000000000000000000" pitchFamily="2" charset="2"/>
              </a:rPr>
              <a:t></a:t>
            </a:r>
            <a:r>
              <a:rPr lang="es-AR" dirty="0">
                <a:sym typeface="Wingdings" panose="05000000000000000000" pitchFamily="2" charset="2"/>
              </a:rPr>
              <a:t> </a:t>
            </a:r>
            <a:r>
              <a:rPr lang="es-AR" dirty="0" smtClean="0"/>
              <a:t>rentabilidad </a:t>
            </a:r>
            <a:r>
              <a:rPr lang="es-AR" b="1" i="1" dirty="0">
                <a:solidFill>
                  <a:srgbClr val="2BF535"/>
                </a:solidFill>
                <a:effectLst>
                  <a:outerShdw blurRad="31750" dist="25400" dir="5400000" algn="tl" rotWithShape="0">
                    <a:srgbClr val="000000">
                      <a:alpha val="25000"/>
                    </a:srgbClr>
                  </a:outerShdw>
                </a:effectLst>
              </a:rPr>
              <a:t>igual</a:t>
            </a:r>
            <a:r>
              <a:rPr lang="es-AR" dirty="0"/>
              <a:t> </a:t>
            </a:r>
            <a:r>
              <a:rPr lang="es-AR" dirty="0" smtClean="0"/>
              <a:t> que exige el </a:t>
            </a:r>
            <a:r>
              <a:rPr lang="es-AR" dirty="0"/>
              <a:t>inversionista </a:t>
            </a:r>
            <a:r>
              <a:rPr lang="es-AR" dirty="0" smtClean="0">
                <a:sym typeface="Wingdings" panose="05000000000000000000" pitchFamily="2" charset="2"/>
              </a:rPr>
              <a:t> </a:t>
            </a:r>
            <a:r>
              <a:rPr lang="es-AR" dirty="0" smtClean="0"/>
              <a:t>el </a:t>
            </a:r>
            <a:r>
              <a:rPr lang="es-AR" dirty="0"/>
              <a:t>proyecto es opcional.</a:t>
            </a:r>
          </a:p>
          <a:p>
            <a:pPr marL="285750" indent="-285750">
              <a:buFont typeface="Arial" panose="020B0604020202020204" pitchFamily="34" charset="0"/>
              <a:buChar char="•"/>
            </a:pPr>
            <a:r>
              <a:rPr lang="es-AR" dirty="0" smtClean="0"/>
              <a:t>VAN </a:t>
            </a:r>
            <a:r>
              <a:rPr lang="es-AR" dirty="0"/>
              <a:t>&lt; </a:t>
            </a:r>
            <a:r>
              <a:rPr lang="es-AR" dirty="0" smtClean="0"/>
              <a:t>0 </a:t>
            </a:r>
            <a:r>
              <a:rPr lang="es-AR" dirty="0" smtClean="0">
                <a:sym typeface="Wingdings" panose="05000000000000000000" pitchFamily="2" charset="2"/>
              </a:rPr>
              <a:t> </a:t>
            </a:r>
            <a:r>
              <a:rPr lang="es-AR" b="1" i="1" dirty="0">
                <a:solidFill>
                  <a:srgbClr val="2BF535"/>
                </a:solidFill>
                <a:effectLst>
                  <a:outerShdw blurRad="31750" dist="25400" dir="5400000" algn="tl" rotWithShape="0">
                    <a:srgbClr val="000000">
                      <a:alpha val="25000"/>
                    </a:srgbClr>
                  </a:outerShdw>
                </a:effectLst>
              </a:rPr>
              <a:t>no significa </a:t>
            </a:r>
            <a:r>
              <a:rPr lang="es-AR" b="1" i="1" dirty="0" smtClean="0">
                <a:solidFill>
                  <a:srgbClr val="2BF535"/>
                </a:solidFill>
                <a:effectLst>
                  <a:outerShdw blurRad="31750" dist="25400" dir="5400000" algn="tl" rotWithShape="0">
                    <a:srgbClr val="000000">
                      <a:alpha val="25000"/>
                    </a:srgbClr>
                  </a:outerShdw>
                </a:effectLst>
              </a:rPr>
              <a:t>pérdidas</a:t>
            </a:r>
            <a:r>
              <a:rPr lang="es-AR" dirty="0"/>
              <a:t> </a:t>
            </a:r>
            <a:r>
              <a:rPr lang="es-AR" dirty="0" smtClean="0">
                <a:sym typeface="Wingdings" panose="05000000000000000000" pitchFamily="2" charset="2"/>
              </a:rPr>
              <a:t> </a:t>
            </a:r>
            <a:r>
              <a:rPr lang="es-AR" dirty="0" smtClean="0"/>
              <a:t>rentabilidad </a:t>
            </a:r>
            <a:r>
              <a:rPr lang="es-AR" b="1" i="1" dirty="0" smtClean="0">
                <a:solidFill>
                  <a:srgbClr val="2BF535"/>
                </a:solidFill>
                <a:effectLst>
                  <a:outerShdw blurRad="31750" dist="25400" dir="5400000" algn="tl" rotWithShape="0">
                    <a:srgbClr val="000000">
                      <a:alpha val="25000"/>
                    </a:srgbClr>
                  </a:outerShdw>
                </a:effectLst>
              </a:rPr>
              <a:t>inferior</a:t>
            </a:r>
            <a:r>
              <a:rPr lang="es-AR" dirty="0" smtClean="0"/>
              <a:t> </a:t>
            </a:r>
            <a:r>
              <a:rPr lang="es-AR" dirty="0"/>
              <a:t>que exige el </a:t>
            </a:r>
            <a:r>
              <a:rPr lang="es-AR" dirty="0" smtClean="0"/>
              <a:t>inversionista </a:t>
            </a:r>
            <a:r>
              <a:rPr lang="es-AR" dirty="0" smtClean="0">
                <a:sym typeface="Wingdings" panose="05000000000000000000" pitchFamily="2" charset="2"/>
              </a:rPr>
              <a:t></a:t>
            </a:r>
            <a:r>
              <a:rPr lang="es-AR" dirty="0" smtClean="0"/>
              <a:t> decide si lo lleva a cabo o no.</a:t>
            </a:r>
            <a:endParaRPr lang="es-AR" dirty="0"/>
          </a:p>
        </p:txBody>
      </p:sp>
      <p:sp>
        <p:nvSpPr>
          <p:cNvPr id="21" name="Rectángulo 20"/>
          <p:cNvSpPr/>
          <p:nvPr/>
        </p:nvSpPr>
        <p:spPr>
          <a:xfrm>
            <a:off x="544410" y="3116170"/>
            <a:ext cx="3549460" cy="369332"/>
          </a:xfrm>
          <a:prstGeom prst="rect">
            <a:avLst/>
          </a:prstGeom>
        </p:spPr>
        <p:txBody>
          <a:bodyPr wrap="square">
            <a:spAutoFit/>
          </a:bodyPr>
          <a:lstStyle/>
          <a:p>
            <a:r>
              <a:rPr lang="es-AR" b="1" dirty="0" smtClean="0">
                <a:solidFill>
                  <a:schemeClr val="accent4"/>
                </a:solidFill>
              </a:rPr>
              <a:t>TIR (Tasa Interna de Retorno)</a:t>
            </a:r>
            <a:endParaRPr lang="es-AR" b="1" dirty="0">
              <a:solidFill>
                <a:schemeClr val="accent4"/>
              </a:solidFill>
            </a:endParaRPr>
          </a:p>
        </p:txBody>
      </p:sp>
      <p:sp>
        <p:nvSpPr>
          <p:cNvPr id="23" name="Rectángulo 22"/>
          <p:cNvSpPr/>
          <p:nvPr/>
        </p:nvSpPr>
        <p:spPr>
          <a:xfrm>
            <a:off x="4093870" y="3166268"/>
            <a:ext cx="6104556" cy="369332"/>
          </a:xfrm>
          <a:prstGeom prst="rect">
            <a:avLst/>
          </a:prstGeom>
        </p:spPr>
        <p:txBody>
          <a:bodyPr wrap="none">
            <a:spAutoFit/>
          </a:bodyPr>
          <a:lstStyle/>
          <a:p>
            <a:r>
              <a:rPr lang="es-AR" dirty="0"/>
              <a:t>tasa de interés equivalente por la inversión realizada</a:t>
            </a:r>
          </a:p>
        </p:txBody>
      </p:sp>
      <p:sp>
        <p:nvSpPr>
          <p:cNvPr id="24" name="Rectángulo 23"/>
          <p:cNvSpPr/>
          <p:nvPr/>
        </p:nvSpPr>
        <p:spPr>
          <a:xfrm>
            <a:off x="544410" y="3654283"/>
            <a:ext cx="11483890" cy="646331"/>
          </a:xfrm>
          <a:prstGeom prst="rect">
            <a:avLst/>
          </a:prstGeom>
        </p:spPr>
        <p:txBody>
          <a:bodyPr wrap="square">
            <a:spAutoFit/>
          </a:bodyPr>
          <a:lstStyle/>
          <a:p>
            <a:pPr>
              <a:spcAft>
                <a:spcPts val="0"/>
              </a:spcAft>
            </a:pPr>
            <a:r>
              <a:rPr lang="es-AR" dirty="0" smtClean="0"/>
              <a:t>“promedio” de tasa anual que está ganando el inversionista por haber dedicado sus recursos a ese proyecto. </a:t>
            </a:r>
            <a:endParaRPr lang="es-AR" dirty="0"/>
          </a:p>
        </p:txBody>
      </p:sp>
      <p:sp>
        <p:nvSpPr>
          <p:cNvPr id="25" name="Rectángulo 24"/>
          <p:cNvSpPr/>
          <p:nvPr/>
        </p:nvSpPr>
        <p:spPr>
          <a:xfrm>
            <a:off x="528930" y="4271056"/>
            <a:ext cx="8280920" cy="646331"/>
          </a:xfrm>
          <a:prstGeom prst="rect">
            <a:avLst/>
          </a:prstGeom>
        </p:spPr>
        <p:txBody>
          <a:bodyPr wrap="square">
            <a:spAutoFit/>
          </a:bodyPr>
          <a:lstStyle/>
          <a:p>
            <a:pPr>
              <a:lnSpc>
                <a:spcPct val="200000"/>
              </a:lnSpc>
            </a:pPr>
            <a:r>
              <a:rPr lang="es-AR" dirty="0" smtClean="0"/>
              <a:t>TIR </a:t>
            </a:r>
            <a:r>
              <a:rPr lang="es-AR" dirty="0"/>
              <a:t>es muy </a:t>
            </a:r>
            <a:r>
              <a:rPr lang="es-AR" dirty="0" smtClean="0"/>
              <a:t>alta</a:t>
            </a:r>
            <a:r>
              <a:rPr lang="es-AR" dirty="0"/>
              <a:t> </a:t>
            </a:r>
            <a:r>
              <a:rPr lang="es-AR" dirty="0" smtClean="0">
                <a:sym typeface="Wingdings" panose="05000000000000000000" pitchFamily="2" charset="2"/>
              </a:rPr>
              <a:t></a:t>
            </a:r>
            <a:r>
              <a:rPr lang="es-AR" dirty="0" smtClean="0"/>
              <a:t> </a:t>
            </a:r>
            <a:r>
              <a:rPr lang="es-AR" dirty="0"/>
              <a:t>proyecto de inversión muy rentable.</a:t>
            </a:r>
          </a:p>
        </p:txBody>
      </p:sp>
      <p:pic>
        <p:nvPicPr>
          <p:cNvPr id="26" name="Imagen 2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232" y="4929198"/>
            <a:ext cx="3357586" cy="1635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Imagen 26"/>
          <p:cNvPicPr/>
          <p:nvPr/>
        </p:nvPicPr>
        <p:blipFill>
          <a:blip r:embed="rId4">
            <a:extLst>
              <a:ext uri="{28A0092B-C50C-407E-A947-70E740481C1C}">
                <a14:useLocalDpi xmlns:a14="http://schemas.microsoft.com/office/drawing/2010/main" val="0"/>
              </a:ext>
            </a:extLst>
          </a:blip>
          <a:srcRect/>
          <a:stretch>
            <a:fillRect/>
          </a:stretch>
        </p:blipFill>
        <p:spPr bwMode="auto">
          <a:xfrm>
            <a:off x="5095074" y="4929198"/>
            <a:ext cx="3714776"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48</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7" name="1 Subtítulo"/>
          <p:cNvSpPr>
            <a:spLocks noGrp="1"/>
          </p:cNvSpPr>
          <p:nvPr>
            <p:ph type="subTitle" idx="1"/>
          </p:nvPr>
        </p:nvSpPr>
        <p:spPr>
          <a:xfrm>
            <a:off x="2951934" y="142852"/>
            <a:ext cx="7381913" cy="942406"/>
          </a:xfrm>
        </p:spPr>
        <p:txBody>
          <a:bodyPr/>
          <a:lstStyle/>
          <a:p>
            <a:pPr lvl="0">
              <a:buClr>
                <a:srgbClr val="1F497D"/>
              </a:buClr>
            </a:pPr>
            <a:r>
              <a:rPr lang="es-AR" sz="3200" b="1" dirty="0" smtClean="0">
                <a:solidFill>
                  <a:srgbClr val="FE19FF"/>
                </a:solidFill>
              </a:rPr>
              <a:t>Estudio económico-financiero</a:t>
            </a:r>
            <a:endParaRPr lang="es-AR" sz="3200" b="1" dirty="0">
              <a:solidFill>
                <a:srgbClr val="FE19FF"/>
              </a:solidFill>
            </a:endParaRPr>
          </a:p>
          <a:p>
            <a:endParaRPr lang="es-AR" dirty="0"/>
          </a:p>
        </p:txBody>
      </p:sp>
      <p:graphicFrame>
        <p:nvGraphicFramePr>
          <p:cNvPr id="10" name="9 Tabla"/>
          <p:cNvGraphicFramePr>
            <a:graphicFrameLocks noGrp="1"/>
          </p:cNvGraphicFramePr>
          <p:nvPr/>
        </p:nvGraphicFramePr>
        <p:xfrm>
          <a:off x="1094546" y="928670"/>
          <a:ext cx="7143798" cy="5214975"/>
        </p:xfrm>
        <a:graphic>
          <a:graphicData uri="http://schemas.openxmlformats.org/drawingml/2006/table">
            <a:tbl>
              <a:tblPr>
                <a:tableStyleId>{D113A9D2-9D6B-4929-AA2D-F23B5EE8CBE7}</a:tableStyleId>
              </a:tblPr>
              <a:tblGrid>
                <a:gridCol w="2030293"/>
                <a:gridCol w="2431630"/>
                <a:gridCol w="2681875"/>
              </a:tblGrid>
              <a:tr h="853008">
                <a:tc>
                  <a:txBody>
                    <a:bodyPr/>
                    <a:lstStyle/>
                    <a:p>
                      <a:pPr marL="0" algn="ctr" rtl="0" eaLnBrk="1" latinLnBrk="0" hangingPunct="1">
                        <a:spcAft>
                          <a:spcPts val="0"/>
                        </a:spcAft>
                      </a:pPr>
                      <a:r>
                        <a:rPr kumimoji="0" lang="es-AR" sz="2000" b="1" kern="1200" dirty="0">
                          <a:solidFill>
                            <a:schemeClr val="bg1"/>
                          </a:solidFill>
                          <a:latin typeface="+mn-lt"/>
                          <a:ea typeface="+mn-ea"/>
                          <a:cs typeface="+mn-cs"/>
                        </a:rPr>
                        <a:t>PERIODOS</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2000" b="1" kern="1200" dirty="0">
                          <a:solidFill>
                            <a:schemeClr val="bg1"/>
                          </a:solidFill>
                          <a:latin typeface="+mn-lt"/>
                          <a:ea typeface="+mn-ea"/>
                          <a:cs typeface="+mn-cs"/>
                        </a:rPr>
                        <a:t>FONDOS</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2000" b="1" kern="1200" dirty="0">
                          <a:solidFill>
                            <a:schemeClr val="bg1"/>
                          </a:solidFill>
                          <a:latin typeface="+mn-lt"/>
                          <a:ea typeface="+mn-ea"/>
                          <a:cs typeface="+mn-cs"/>
                        </a:rPr>
                        <a:t>VAN</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0</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-816.161,00</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-816.161,00</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5.868.159,96</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$ 4.346.785,16</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10.468.915,17</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$ 5.744.260,72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3</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13.725.590,50</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$ 5.578.657,93</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4</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16.119.261,29</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$ 4.852.997,43</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5</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17.963.052,41</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$ 4.006.003,22</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a:txBody>
                    <a:bodyPr/>
                    <a:lstStyle/>
                    <a:p>
                      <a:pPr marL="0" algn="ctr" rtl="0" eaLnBrk="1" latinLnBrk="0" hangingPunct="1">
                        <a:spcAft>
                          <a:spcPts val="0"/>
                        </a:spcAft>
                      </a:pPr>
                      <a:r>
                        <a:rPr kumimoji="0" lang="es-AR" sz="2000" b="1" kern="1200" dirty="0">
                          <a:solidFill>
                            <a:schemeClr val="lt1"/>
                          </a:solidFill>
                          <a:latin typeface="+mn-lt"/>
                          <a:ea typeface="+mn-ea"/>
                          <a:cs typeface="+mn-cs"/>
                        </a:rPr>
                        <a:t>6</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19.460.937,93</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spcAft>
                          <a:spcPts val="0"/>
                        </a:spcAft>
                      </a:pPr>
                      <a:r>
                        <a:rPr kumimoji="0" lang="es-AR" sz="1600" b="1" kern="1200" dirty="0">
                          <a:solidFill>
                            <a:schemeClr val="lt1"/>
                          </a:solidFill>
                          <a:latin typeface="+mn-lt"/>
                          <a:ea typeface="+mn-ea"/>
                          <a:cs typeface="+mn-cs"/>
                        </a:rPr>
                        <a:t>$ 3.214.853,27</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gridSpan="2">
                  <a:txBody>
                    <a:bodyPr/>
                    <a:lstStyle/>
                    <a:p>
                      <a:pPr marL="0" algn="ctr" rtl="0" eaLnBrk="1" latinLnBrk="0" hangingPunct="1">
                        <a:spcAft>
                          <a:spcPts val="0"/>
                        </a:spcAft>
                      </a:pPr>
                      <a:r>
                        <a:rPr kumimoji="0" lang="es-AR" sz="2000" b="1" kern="1200" dirty="0">
                          <a:solidFill>
                            <a:schemeClr val="accent4"/>
                          </a:solidFill>
                          <a:latin typeface="+mn-lt"/>
                          <a:ea typeface="+mn-ea"/>
                          <a:cs typeface="+mn-cs"/>
                        </a:rPr>
                        <a:t>VAN DEL PROYECTO</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AR"/>
                    </a:p>
                  </a:txBody>
                  <a:tcPr/>
                </a:tc>
                <a:tc>
                  <a:txBody>
                    <a:bodyPr/>
                    <a:lstStyle/>
                    <a:p>
                      <a:pPr algn="ctr">
                        <a:spcAft>
                          <a:spcPts val="0"/>
                        </a:spcAft>
                      </a:pPr>
                      <a:r>
                        <a:rPr lang="es-AR" sz="2400" b="1" dirty="0">
                          <a:solidFill>
                            <a:schemeClr val="accent5"/>
                          </a:solidFill>
                        </a:rPr>
                        <a:t>$ 26.927.396,74</a:t>
                      </a:r>
                      <a:endParaRPr lang="es-AR" sz="2800" b="1" dirty="0">
                        <a:solidFill>
                          <a:schemeClr val="accent5"/>
                        </a:solidFill>
                        <a:latin typeface="Times New Roman"/>
                        <a:ea typeface="Times New Roman"/>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4663">
                <a:tc gridSpan="2">
                  <a:txBody>
                    <a:bodyPr/>
                    <a:lstStyle/>
                    <a:p>
                      <a:pPr marL="0" algn="ctr" rtl="0" eaLnBrk="1" latinLnBrk="0" hangingPunct="1">
                        <a:spcAft>
                          <a:spcPts val="0"/>
                        </a:spcAft>
                      </a:pPr>
                      <a:r>
                        <a:rPr kumimoji="0" lang="es-AR" sz="2000" b="1" kern="1200" dirty="0">
                          <a:solidFill>
                            <a:schemeClr val="accent4"/>
                          </a:solidFill>
                          <a:latin typeface="+mn-lt"/>
                          <a:ea typeface="+mn-ea"/>
                          <a:cs typeface="+mn-cs"/>
                        </a:rPr>
                        <a:t>TIR DEL PROYECTO</a:t>
                      </a:r>
                    </a:p>
                  </a:txBody>
                  <a:tcPr marL="44450" marR="44450" marT="0" marB="0" anchor="ctr">
                    <a:lnT w="12700" cap="flat" cmpd="sng" algn="ctr">
                      <a:solidFill>
                        <a:schemeClr val="tx1"/>
                      </a:solidFill>
                      <a:prstDash val="solid"/>
                      <a:round/>
                      <a:headEnd type="none" w="med" len="med"/>
                      <a:tailEnd type="none" w="med" len="med"/>
                    </a:lnT>
                  </a:tcPr>
                </a:tc>
                <a:tc hMerge="1">
                  <a:txBody>
                    <a:bodyPr/>
                    <a:lstStyle/>
                    <a:p>
                      <a:endParaRPr lang="es-AR"/>
                    </a:p>
                  </a:txBody>
                  <a:tcPr/>
                </a:tc>
                <a:tc>
                  <a:txBody>
                    <a:bodyPr/>
                    <a:lstStyle/>
                    <a:p>
                      <a:pPr algn="ctr">
                        <a:spcAft>
                          <a:spcPts val="0"/>
                        </a:spcAft>
                      </a:pPr>
                      <a:r>
                        <a:rPr lang="es-AR" sz="2400" b="1" dirty="0">
                          <a:solidFill>
                            <a:schemeClr val="accent5"/>
                          </a:solidFill>
                        </a:rPr>
                        <a:t>557,77%</a:t>
                      </a:r>
                      <a:endParaRPr lang="es-AR" sz="2800" b="1" dirty="0">
                        <a:solidFill>
                          <a:schemeClr val="accent5"/>
                        </a:solidFill>
                        <a:latin typeface="Times New Roman"/>
                        <a:ea typeface="Times New Roman"/>
                        <a:cs typeface="Times New Roman"/>
                      </a:endParaRPr>
                    </a:p>
                  </a:txBody>
                  <a:tcPr marL="44450" marR="44450" marT="0" marB="0" anchor="ctr">
                    <a:lnT w="12700" cap="flat" cmpd="sng" algn="ctr">
                      <a:solidFill>
                        <a:schemeClr val="tx1"/>
                      </a:solidFill>
                      <a:prstDash val="solid"/>
                      <a:round/>
                      <a:headEnd type="none" w="med" len="med"/>
                      <a:tailEnd type="none" w="med" len="med"/>
                    </a:lnT>
                  </a:tcPr>
                </a:tc>
              </a:tr>
            </a:tbl>
          </a:graphicData>
        </a:graphic>
      </p:graphicFrame>
      <p:pic>
        <p:nvPicPr>
          <p:cNvPr id="59393" name="Picture 1"/>
          <p:cNvPicPr>
            <a:picLocks noChangeAspect="1" noChangeArrowheads="1"/>
          </p:cNvPicPr>
          <p:nvPr/>
        </p:nvPicPr>
        <p:blipFill>
          <a:blip r:embed="rId3"/>
          <a:srcRect l="32432" t="16250" r="32412" b="7812"/>
          <a:stretch>
            <a:fillRect/>
          </a:stretch>
        </p:blipFill>
        <p:spPr bwMode="auto">
          <a:xfrm>
            <a:off x="8666974" y="1357298"/>
            <a:ext cx="2833707" cy="38255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49</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10"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1" name="1 Subtítulo"/>
          <p:cNvSpPr txBox="1">
            <a:spLocks/>
          </p:cNvSpPr>
          <p:nvPr/>
        </p:nvSpPr>
        <p:spPr bwMode="black">
          <a:xfrm>
            <a:off x="1451736" y="0"/>
            <a:ext cx="9715568" cy="1000132"/>
          </a:xfrm>
          <a:prstGeom prst="rect">
            <a:avLst/>
          </a:prstGeom>
        </p:spPr>
        <p:txBody>
          <a:bodyPr vert="horz" anchor="b">
            <a:noAutofit/>
          </a:bodyPr>
          <a:lstStyle/>
          <a:p>
            <a:pPr lvl="0" algn="ctr">
              <a:spcBef>
                <a:spcPts val="400"/>
              </a:spcBef>
              <a:buClr>
                <a:schemeClr val="accent1"/>
              </a:buClr>
              <a:buSzPct val="68000"/>
              <a:defRPr/>
            </a:pPr>
            <a:r>
              <a:rPr lang="es-AR" sz="3200" dirty="0" smtClean="0">
                <a:solidFill>
                  <a:schemeClr val="accent5"/>
                </a:solidFill>
              </a:rPr>
              <a:t>Conclusiones</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pic>
        <p:nvPicPr>
          <p:cNvPr id="2050" name="Picture 2"/>
          <p:cNvPicPr>
            <a:picLocks noChangeAspect="1" noChangeArrowheads="1"/>
          </p:cNvPicPr>
          <p:nvPr/>
        </p:nvPicPr>
        <p:blipFill>
          <a:blip r:embed="rId3"/>
          <a:srcRect l="7822" t="19062" r="8681" b="7812"/>
          <a:stretch>
            <a:fillRect/>
          </a:stretch>
        </p:blipFill>
        <p:spPr bwMode="auto">
          <a:xfrm>
            <a:off x="7166776" y="1500174"/>
            <a:ext cx="4828933" cy="285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12 CuadroTexto"/>
          <p:cNvSpPr txBox="1"/>
          <p:nvPr/>
        </p:nvSpPr>
        <p:spPr>
          <a:xfrm>
            <a:off x="1023108" y="1285860"/>
            <a:ext cx="6143668" cy="4708981"/>
          </a:xfrm>
          <a:prstGeom prst="rect">
            <a:avLst/>
          </a:prstGeom>
          <a:noFill/>
        </p:spPr>
        <p:txBody>
          <a:bodyPr wrap="square" rtlCol="0">
            <a:spAutoFit/>
          </a:bodyPr>
          <a:lstStyle/>
          <a:p>
            <a:endParaRPr lang="es-AR" dirty="0" smtClean="0"/>
          </a:p>
          <a:p>
            <a:r>
              <a:rPr lang="es-AR" sz="2400" b="1" dirty="0" smtClean="0"/>
              <a:t> Proyecto Sencillo.</a:t>
            </a:r>
          </a:p>
          <a:p>
            <a:endParaRPr lang="es-AR" sz="2400" b="1" dirty="0" smtClean="0"/>
          </a:p>
          <a:p>
            <a:r>
              <a:rPr lang="es-AR" sz="2400" b="1" dirty="0" smtClean="0"/>
              <a:t>De bajo costo.</a:t>
            </a:r>
          </a:p>
          <a:p>
            <a:endParaRPr lang="es-AR" sz="2400" b="1" dirty="0" smtClean="0"/>
          </a:p>
          <a:p>
            <a:r>
              <a:rPr lang="es-AR" sz="2400" b="1" dirty="0" smtClean="0"/>
              <a:t>Resuelve problemas ocasionados  por un proyecto anterior el </a:t>
            </a:r>
            <a:r>
              <a:rPr lang="es-AR" sz="2400" b="1" dirty="0" smtClean="0"/>
              <a:t>cuál </a:t>
            </a:r>
            <a:r>
              <a:rPr lang="es-AR" sz="2400" b="1" dirty="0" smtClean="0"/>
              <a:t>no se encaró con un análisis de </a:t>
            </a:r>
            <a:r>
              <a:rPr lang="es-AR" sz="2400" b="1" dirty="0" smtClean="0"/>
              <a:t>prefactibilidad</a:t>
            </a:r>
            <a:r>
              <a:rPr lang="es-AR" sz="2400" b="1" dirty="0" smtClean="0"/>
              <a:t> t</a:t>
            </a:r>
            <a:r>
              <a:rPr lang="es-AR" sz="2400" b="1" dirty="0" smtClean="0"/>
              <a:t>écnica</a:t>
            </a:r>
            <a:r>
              <a:rPr lang="es-AR" sz="2400" b="1" dirty="0" smtClean="0"/>
              <a:t>.</a:t>
            </a:r>
          </a:p>
          <a:p>
            <a:endParaRPr lang="es-AR" sz="2400" b="1" dirty="0" smtClean="0"/>
          </a:p>
          <a:p>
            <a:r>
              <a:rPr lang="es-AR" sz="2400" b="1" dirty="0" smtClean="0"/>
              <a:t>Importantes beneficios económicos. </a:t>
            </a:r>
          </a:p>
          <a:p>
            <a:endParaRPr lang="es-AR" sz="2400" b="1" dirty="0" smtClean="0"/>
          </a:p>
          <a:p>
            <a:endParaRPr lang="es-AR" dirty="0"/>
          </a:p>
        </p:txBody>
      </p:sp>
      <p:sp>
        <p:nvSpPr>
          <p:cNvPr id="14" name="13 Estrella de 5 puntas"/>
          <p:cNvSpPr/>
          <p:nvPr/>
        </p:nvSpPr>
        <p:spPr>
          <a:xfrm>
            <a:off x="880232" y="2428868"/>
            <a:ext cx="142876" cy="142876"/>
          </a:xfrm>
          <a:prstGeom prst="star5">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Estrella de 5 puntas"/>
          <p:cNvSpPr/>
          <p:nvPr/>
        </p:nvSpPr>
        <p:spPr>
          <a:xfrm>
            <a:off x="880232" y="1714488"/>
            <a:ext cx="142876" cy="142876"/>
          </a:xfrm>
          <a:prstGeom prst="star5">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15 Estrella de 5 puntas"/>
          <p:cNvSpPr/>
          <p:nvPr/>
        </p:nvSpPr>
        <p:spPr>
          <a:xfrm>
            <a:off x="880232" y="3143248"/>
            <a:ext cx="142876" cy="142876"/>
          </a:xfrm>
          <a:prstGeom prst="star5">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16 Estrella de 5 puntas"/>
          <p:cNvSpPr/>
          <p:nvPr/>
        </p:nvSpPr>
        <p:spPr>
          <a:xfrm>
            <a:off x="880232" y="5000636"/>
            <a:ext cx="142876" cy="142876"/>
          </a:xfrm>
          <a:prstGeom prst="star5">
            <a:avLst/>
          </a:prstGeom>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5</a:t>
            </a:fld>
            <a:endParaRPr lang="en-US" dirty="0"/>
          </a:p>
        </p:txBody>
      </p:sp>
      <p:sp>
        <p:nvSpPr>
          <p:cNvPr id="8"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9" name="1 Subtítulo"/>
          <p:cNvSpPr txBox="1">
            <a:spLocks/>
          </p:cNvSpPr>
          <p:nvPr/>
        </p:nvSpPr>
        <p:spPr bwMode="black">
          <a:xfrm>
            <a:off x="4666446" y="0"/>
            <a:ext cx="2857520" cy="1000132"/>
          </a:xfrm>
          <a:prstGeom prst="rect">
            <a:avLst/>
          </a:prstGeom>
        </p:spPr>
        <p:txBody>
          <a:bodyPr vert="horz" anchor="b">
            <a:noAutofit/>
          </a:bodyPr>
          <a:lstStyle/>
          <a:p>
            <a:pPr marL="0"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800" b="1" i="0" u="none" strike="noStrike" kern="1200" cap="none" spc="0" normalizeH="0" baseline="0" noProof="0" dirty="0" smtClean="0">
                <a:ln>
                  <a:noFill/>
                </a:ln>
                <a:solidFill>
                  <a:schemeClr val="accent5"/>
                </a:solidFill>
                <a:effectLst/>
                <a:uLnTx/>
                <a:uFillTx/>
                <a:latin typeface="+mn-lt"/>
                <a:ea typeface="+mn-ea"/>
                <a:cs typeface="+mn-cs"/>
              </a:rPr>
              <a:t> </a:t>
            </a:r>
            <a:r>
              <a:rPr kumimoji="0" lang="es-AR" sz="3200" b="1" i="0" u="none" strike="noStrike" kern="1200" cap="none" spc="0" normalizeH="0" baseline="0" noProof="0" dirty="0" smtClean="0">
                <a:ln>
                  <a:noFill/>
                </a:ln>
                <a:solidFill>
                  <a:schemeClr val="accent5"/>
                </a:solidFill>
                <a:effectLst>
                  <a:outerShdw blurRad="38100" dist="38100" dir="2700000" algn="tl">
                    <a:srgbClr val="000000">
                      <a:alpha val="43137"/>
                    </a:srgbClr>
                  </a:outerShdw>
                </a:effectLst>
                <a:uLnTx/>
                <a:uFillTx/>
                <a:latin typeface="+mn-lt"/>
                <a:ea typeface="+mn-ea"/>
                <a:cs typeface="+mn-cs"/>
              </a:rPr>
              <a:t>Introducción</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0" name="4 Título"/>
          <p:cNvSpPr>
            <a:spLocks noGrp="1"/>
          </p:cNvSpPr>
          <p:nvPr>
            <p:ph type="ctrTitle"/>
          </p:nvPr>
        </p:nvSpPr>
        <p:spPr>
          <a:xfrm>
            <a:off x="665918" y="1214422"/>
            <a:ext cx="10287072" cy="1440000"/>
          </a:xfrm>
        </p:spPr>
        <p:txBody>
          <a:bodyPr/>
          <a:lstStyle/>
          <a:p>
            <a:r>
              <a:rPr lang="es-AR" dirty="0" smtClean="0"/>
              <a:t>Descripción</a:t>
            </a:r>
            <a:r>
              <a:rPr lang="en-US" dirty="0" smtClean="0"/>
              <a:t> </a:t>
            </a:r>
            <a:r>
              <a:rPr lang="en-US" dirty="0" smtClean="0"/>
              <a:t>de </a:t>
            </a:r>
            <a:r>
              <a:rPr lang="es-AR" dirty="0" smtClean="0"/>
              <a:t>las</a:t>
            </a:r>
            <a:r>
              <a:rPr lang="en-US" dirty="0" smtClean="0"/>
              <a:t> </a:t>
            </a:r>
            <a:r>
              <a:rPr lang="es-AR" dirty="0" smtClean="0"/>
              <a:t>plantas</a:t>
            </a:r>
            <a:r>
              <a:rPr lang="en-US" dirty="0" smtClean="0"/>
              <a:t> </a:t>
            </a:r>
            <a:r>
              <a:rPr lang="en-US" dirty="0" smtClean="0"/>
              <a:t>de </a:t>
            </a:r>
            <a:r>
              <a:rPr lang="es-AR" dirty="0" smtClean="0"/>
              <a:t>producción</a:t>
            </a:r>
            <a:endParaRPr lang="es-AR" dirty="0"/>
          </a:p>
        </p:txBody>
      </p:sp>
      <p:pic>
        <p:nvPicPr>
          <p:cNvPr id="12" name="11 Imagen"/>
          <p:cNvPicPr/>
          <p:nvPr/>
        </p:nvPicPr>
        <p:blipFill rotWithShape="1">
          <a:blip r:embed="rId2"/>
          <a:srcRect l="18216" t="21534" r="19438" b="23928"/>
          <a:stretch/>
        </p:blipFill>
        <p:spPr bwMode="auto">
          <a:xfrm>
            <a:off x="2237554" y="2000240"/>
            <a:ext cx="7358114" cy="400052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3" name="12 Imagen" descr="utn_rectorado.jpg"/>
          <p:cNvPicPr>
            <a:picLocks noChangeAspect="1"/>
          </p:cNvPicPr>
          <p:nvPr/>
        </p:nvPicPr>
        <p:blipFill>
          <a:blip r:embed="rId3"/>
          <a:srcRect l="29464" t="27061" r="8927" b="47010"/>
          <a:stretch>
            <a:fillRect/>
          </a:stretch>
        </p:blipFill>
        <p:spPr>
          <a:xfrm>
            <a:off x="0" y="0"/>
            <a:ext cx="1666050" cy="4607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50</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0" name="9 Imagen" descr="20180614_015959.jpg"/>
          <p:cNvPicPr>
            <a:picLocks noChangeAspect="1"/>
          </p:cNvPicPr>
          <p:nvPr/>
        </p:nvPicPr>
        <p:blipFill>
          <a:blip r:embed="rId3"/>
          <a:srcRect l="11724" b="25517"/>
          <a:stretch>
            <a:fillRect/>
          </a:stretch>
        </p:blipFill>
        <p:spPr>
          <a:xfrm>
            <a:off x="0" y="1"/>
            <a:ext cx="12024560" cy="6858000"/>
          </a:xfrm>
          <a:prstGeom prst="rect">
            <a:avLst/>
          </a:prstGeom>
        </p:spPr>
      </p:pic>
      <p:cxnSp>
        <p:nvCxnSpPr>
          <p:cNvPr id="12" name="11 Conector recto de flecha"/>
          <p:cNvCxnSpPr/>
          <p:nvPr/>
        </p:nvCxnSpPr>
        <p:spPr>
          <a:xfrm rot="16200000" flipV="1">
            <a:off x="987389" y="4036223"/>
            <a:ext cx="3143272" cy="1071570"/>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3" name="12 CuadroTexto"/>
          <p:cNvSpPr txBox="1"/>
          <p:nvPr/>
        </p:nvSpPr>
        <p:spPr>
          <a:xfrm>
            <a:off x="2523306" y="142852"/>
            <a:ext cx="5286412" cy="369332"/>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t>Gráfica de producción del digestor continuo</a:t>
            </a:r>
          </a:p>
        </p:txBody>
      </p:sp>
      <p:sp>
        <p:nvSpPr>
          <p:cNvPr id="14" name="13 CuadroTexto"/>
          <p:cNvSpPr txBox="1"/>
          <p:nvPr/>
        </p:nvSpPr>
        <p:spPr>
          <a:xfrm>
            <a:off x="0" y="2143116"/>
            <a:ext cx="4094942" cy="369332"/>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t>Inicio de producción a las 12:15 hs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51</a:t>
            </a:fld>
            <a:endParaRPr lang="en-US" dirty="0"/>
          </a:p>
        </p:txBody>
      </p:sp>
      <p:pic>
        <p:nvPicPr>
          <p:cNvPr id="8" name="7 Imagen" descr="utn_rectorado.jpg"/>
          <p:cNvPicPr>
            <a:picLocks noChangeAspect="1"/>
          </p:cNvPicPr>
          <p:nvPr/>
        </p:nvPicPr>
        <p:blipFill>
          <a:blip r:embed="rId3"/>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1" name="10 Imagen" descr="20180614_015939.jpg"/>
          <p:cNvPicPr>
            <a:picLocks noChangeAspect="1"/>
          </p:cNvPicPr>
          <p:nvPr/>
        </p:nvPicPr>
        <p:blipFill>
          <a:blip r:embed="rId4"/>
          <a:srcRect r="8593" b="21533"/>
          <a:stretch>
            <a:fillRect/>
          </a:stretch>
        </p:blipFill>
        <p:spPr>
          <a:xfrm>
            <a:off x="1" y="0"/>
            <a:ext cx="12190412" cy="6858000"/>
          </a:xfrm>
          <a:prstGeom prst="rect">
            <a:avLst/>
          </a:prstGeom>
        </p:spPr>
      </p:pic>
      <p:sp>
        <p:nvSpPr>
          <p:cNvPr id="13" name="12 CuadroTexto"/>
          <p:cNvSpPr txBox="1"/>
          <p:nvPr/>
        </p:nvSpPr>
        <p:spPr>
          <a:xfrm>
            <a:off x="1808926" y="428604"/>
            <a:ext cx="6357982" cy="369332"/>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t>3 hs después </a:t>
            </a:r>
            <a:r>
              <a:rPr lang="es-AR" b="1" smtClean="0"/>
              <a:t>se procesan </a:t>
            </a:r>
            <a:r>
              <a:rPr lang="es-AR" b="1" dirty="0" smtClean="0"/>
              <a:t>20000 kg de vísceras!</a:t>
            </a:r>
          </a:p>
        </p:txBody>
      </p:sp>
      <p:cxnSp>
        <p:nvCxnSpPr>
          <p:cNvPr id="15" name="14 Conector recto de flecha"/>
          <p:cNvCxnSpPr/>
          <p:nvPr/>
        </p:nvCxnSpPr>
        <p:spPr>
          <a:xfrm rot="10800000">
            <a:off x="7738280" y="928670"/>
            <a:ext cx="1714512" cy="1071570"/>
          </a:xfrm>
          <a:prstGeom prst="straightConnector1">
            <a:avLst/>
          </a:prstGeom>
          <a:ln w="57150">
            <a:tailEnd type="arrow"/>
          </a:ln>
        </p:spPr>
        <p:style>
          <a:lnRef idx="1">
            <a:schemeClr val="accent2"/>
          </a:lnRef>
          <a:fillRef idx="0">
            <a:schemeClr val="accent2"/>
          </a:fillRef>
          <a:effectRef idx="0">
            <a:schemeClr val="accent2"/>
          </a:effectRef>
          <a:fontRef idx="minor">
            <a:schemeClr val="tx1"/>
          </a:fontRef>
        </p:style>
      </p:cxnSp>
      <p:sp>
        <p:nvSpPr>
          <p:cNvPr id="16" name="15 CuadroTexto"/>
          <p:cNvSpPr txBox="1"/>
          <p:nvPr/>
        </p:nvSpPr>
        <p:spPr>
          <a:xfrm>
            <a:off x="5546679" y="3286124"/>
            <a:ext cx="6643734" cy="923330"/>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t>Lo que nos da una producción aproximada de 6500 kg/h de vísceras.</a:t>
            </a:r>
          </a:p>
          <a:p>
            <a:pPr algn="ctr"/>
            <a:r>
              <a:rPr lang="es-AR" b="1" dirty="0" smtClean="0">
                <a:solidFill>
                  <a:schemeClr val="accent5"/>
                </a:solidFill>
              </a:rPr>
              <a:t>Un valor cercano a la producción máxima del digestor!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52</a:t>
            </a:fld>
            <a:endParaRPr lang="en-US" dirty="0"/>
          </a:p>
        </p:txBody>
      </p:sp>
      <p:sp>
        <p:nvSpPr>
          <p:cNvPr id="5" name="4 Título"/>
          <p:cNvSpPr>
            <a:spLocks noGrp="1"/>
          </p:cNvSpPr>
          <p:nvPr>
            <p:ph type="ctrTitle"/>
          </p:nvPr>
        </p:nvSpPr>
        <p:spPr>
          <a:xfrm>
            <a:off x="380166" y="1428736"/>
            <a:ext cx="5857916" cy="3286148"/>
          </a:xfrm>
        </p:spPr>
        <p:txBody>
          <a:bodyPr>
            <a:noAutofit/>
          </a:bodyPr>
          <a:lstStyle/>
          <a:p>
            <a:pPr algn="ctr"/>
            <a:r>
              <a:rPr lang="es-AR" sz="6000" dirty="0" smtClean="0"/>
              <a:t>Gracias por su </a:t>
            </a:r>
            <a:br>
              <a:rPr lang="es-AR" sz="6000" dirty="0" smtClean="0"/>
            </a:br>
            <a:r>
              <a:rPr lang="es-AR" sz="6000" dirty="0" smtClean="0"/>
              <a:t>atención… </a:t>
            </a:r>
            <a:endParaRPr lang="es-AR" sz="6000" dirty="0"/>
          </a:p>
        </p:txBody>
      </p:sp>
      <p:sp>
        <p:nvSpPr>
          <p:cNvPr id="8"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9" name="8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pic>
        <p:nvPicPr>
          <p:cNvPr id="5122" name="Picture 2"/>
          <p:cNvPicPr>
            <a:picLocks noChangeAspect="1" noChangeArrowheads="1"/>
          </p:cNvPicPr>
          <p:nvPr/>
        </p:nvPicPr>
        <p:blipFill>
          <a:blip r:embed="rId3"/>
          <a:srcRect l="20127" t="16250" r="20107" b="10625"/>
          <a:stretch>
            <a:fillRect/>
          </a:stretch>
        </p:blipFill>
        <p:spPr bwMode="auto">
          <a:xfrm>
            <a:off x="6666711" y="1571612"/>
            <a:ext cx="5231460" cy="400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6</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sp>
        <p:nvSpPr>
          <p:cNvPr id="10" name="1 Subtítulo"/>
          <p:cNvSpPr txBox="1">
            <a:spLocks/>
          </p:cNvSpPr>
          <p:nvPr/>
        </p:nvSpPr>
        <p:spPr bwMode="black">
          <a:xfrm>
            <a:off x="4666446" y="0"/>
            <a:ext cx="2857520" cy="1000132"/>
          </a:xfrm>
          <a:prstGeom prst="rect">
            <a:avLst/>
          </a:prstGeom>
        </p:spPr>
        <p:txBody>
          <a:bodyPr vert="horz" anchor="b">
            <a:noAutofit/>
          </a:bodyPr>
          <a:lstStyle/>
          <a:p>
            <a:pPr marL="0" marR="0" lvl="0" indent="0" algn="l"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800" b="1" i="0" u="none" strike="noStrike" kern="1200" cap="none" spc="0" normalizeH="0" baseline="0" noProof="0" dirty="0" smtClean="0">
                <a:ln>
                  <a:noFill/>
                </a:ln>
                <a:solidFill>
                  <a:schemeClr val="accent5"/>
                </a:solidFill>
                <a:effectLst/>
                <a:uLnTx/>
                <a:uFillTx/>
                <a:latin typeface="+mn-lt"/>
                <a:ea typeface="+mn-ea"/>
                <a:cs typeface="+mn-cs"/>
              </a:rPr>
              <a:t> </a:t>
            </a:r>
            <a:r>
              <a:rPr kumimoji="0" lang="es-AR" sz="3200" b="1" i="0" u="none" strike="noStrike" kern="1200" cap="none" spc="0" normalizeH="0" baseline="0" noProof="0" dirty="0" smtClean="0">
                <a:ln>
                  <a:noFill/>
                </a:ln>
                <a:solidFill>
                  <a:schemeClr val="accent5"/>
                </a:solidFill>
                <a:effectLst>
                  <a:outerShdw blurRad="38100" dist="38100" dir="2700000" algn="tl">
                    <a:srgbClr val="000000">
                      <a:alpha val="43137"/>
                    </a:srgbClr>
                  </a:outerShdw>
                </a:effectLst>
                <a:uLnTx/>
                <a:uFillTx/>
                <a:latin typeface="+mn-lt"/>
                <a:ea typeface="+mn-ea"/>
                <a:cs typeface="+mn-cs"/>
              </a:rPr>
              <a:t>Introducción</a:t>
            </a:r>
            <a:endParaRPr kumimoji="0" lang="es-AR" sz="3200" b="1" i="0" u="none" strike="noStrike" kern="1200" cap="none" spc="0" normalizeH="0" baseline="0" noProof="0" dirty="0">
              <a:ln>
                <a:noFill/>
              </a:ln>
              <a:solidFill>
                <a:schemeClr val="accent5"/>
              </a:solidFill>
              <a:effectLst/>
              <a:uLnTx/>
              <a:uFillTx/>
              <a:latin typeface="+mn-lt"/>
              <a:ea typeface="+mn-ea"/>
              <a:cs typeface="+mn-cs"/>
            </a:endParaRPr>
          </a:p>
        </p:txBody>
      </p:sp>
      <p:sp>
        <p:nvSpPr>
          <p:cNvPr id="11" name="4 Título"/>
          <p:cNvSpPr>
            <a:spLocks noGrp="1"/>
          </p:cNvSpPr>
          <p:nvPr>
            <p:ph type="ctrTitle"/>
          </p:nvPr>
        </p:nvSpPr>
        <p:spPr>
          <a:xfrm>
            <a:off x="665918" y="1214422"/>
            <a:ext cx="10287072" cy="785818"/>
          </a:xfrm>
        </p:spPr>
        <p:txBody>
          <a:bodyPr/>
          <a:lstStyle/>
          <a:p>
            <a:r>
              <a:rPr lang="en-US" dirty="0" smtClean="0"/>
              <a:t>Rendering</a:t>
            </a:r>
            <a:endParaRPr lang="es-AR" dirty="0"/>
          </a:p>
        </p:txBody>
      </p:sp>
      <p:sp>
        <p:nvSpPr>
          <p:cNvPr id="13" name="1 Subtítulo"/>
          <p:cNvSpPr>
            <a:spLocks noGrp="1"/>
          </p:cNvSpPr>
          <p:nvPr>
            <p:ph type="subTitle" idx="1"/>
          </p:nvPr>
        </p:nvSpPr>
        <p:spPr>
          <a:xfrm>
            <a:off x="451604" y="1643050"/>
            <a:ext cx="10715700" cy="2500330"/>
          </a:xfrm>
        </p:spPr>
        <p:txBody>
          <a:bodyPr>
            <a:normAutofit/>
          </a:bodyPr>
          <a:lstStyle/>
          <a:p>
            <a:r>
              <a:rPr lang="es-AR" dirty="0" smtClean="0"/>
              <a:t>La producción de subproductos, de particular interés por su diferencial de precio, es directamente proporcional a la producción animal primaria que los origina.</a:t>
            </a:r>
          </a:p>
          <a:p>
            <a:endParaRPr lang="es-AR" dirty="0" smtClean="0"/>
          </a:p>
          <a:p>
            <a:r>
              <a:rPr lang="es-AR" dirty="0" smtClean="0"/>
              <a:t>Cabe destacar que </a:t>
            </a:r>
            <a:r>
              <a:rPr lang="es-AR" b="1" dirty="0" smtClean="0">
                <a:solidFill>
                  <a:schemeClr val="accent5"/>
                </a:solidFill>
              </a:rPr>
              <a:t>RENDERING es el sector más redituable y rentable de la empresa.</a:t>
            </a:r>
          </a:p>
          <a:p>
            <a:endParaRPr lang="es-AR" dirty="0" smtClean="0"/>
          </a:p>
          <a:p>
            <a:endParaRPr lang="es-AR" dirty="0"/>
          </a:p>
        </p:txBody>
      </p:sp>
      <p:pic>
        <p:nvPicPr>
          <p:cNvPr id="33793" name="Picture 1"/>
          <p:cNvPicPr>
            <a:picLocks noChangeAspect="1" noChangeArrowheads="1"/>
          </p:cNvPicPr>
          <p:nvPr/>
        </p:nvPicPr>
        <p:blipFill>
          <a:blip r:embed="rId3"/>
          <a:srcRect l="39463" t="28906" r="39443" b="17656"/>
          <a:stretch>
            <a:fillRect/>
          </a:stretch>
        </p:blipFill>
        <p:spPr bwMode="auto">
          <a:xfrm>
            <a:off x="7881156" y="3571876"/>
            <a:ext cx="1801005" cy="2851591"/>
          </a:xfrm>
          <a:prstGeom prst="rect">
            <a:avLst/>
          </a:prstGeom>
          <a:ln>
            <a:noFill/>
          </a:ln>
          <a:effectLst>
            <a:softEdge rad="112500"/>
          </a:effectLst>
        </p:spPr>
      </p:pic>
      <p:sp>
        <p:nvSpPr>
          <p:cNvPr id="15" name="14 CuadroTexto"/>
          <p:cNvSpPr txBox="1"/>
          <p:nvPr/>
        </p:nvSpPr>
        <p:spPr>
          <a:xfrm>
            <a:off x="451604" y="3643314"/>
            <a:ext cx="5857916" cy="1938992"/>
          </a:xfrm>
          <a:prstGeom prst="rect">
            <a:avLst/>
          </a:prstGeom>
          <a:noFill/>
        </p:spPr>
        <p:txBody>
          <a:bodyPr wrap="square" rtlCol="0">
            <a:spAutoFit/>
          </a:bodyPr>
          <a:lstStyle/>
          <a:p>
            <a:r>
              <a:rPr lang="es-AR" sz="2000" dirty="0" smtClean="0">
                <a:solidFill>
                  <a:schemeClr val="bg1"/>
                </a:solidFill>
              </a:rPr>
              <a:t>Eso es debido al crecimiento exponencial de las “PET FOOD” .</a:t>
            </a:r>
          </a:p>
          <a:p>
            <a:endParaRPr lang="es-AR" sz="2000" dirty="0" smtClean="0">
              <a:solidFill>
                <a:schemeClr val="bg1"/>
              </a:solidFill>
            </a:endParaRPr>
          </a:p>
          <a:p>
            <a:r>
              <a:rPr lang="es-AR" sz="2000" b="1" dirty="0" smtClean="0">
                <a:solidFill>
                  <a:schemeClr val="bg1"/>
                </a:solidFill>
              </a:rPr>
              <a:t>L</a:t>
            </a:r>
            <a:r>
              <a:rPr lang="es-AR" sz="2000" b="1" dirty="0" smtClean="0"/>
              <a:t>a harina de vísceras de pollos</a:t>
            </a:r>
            <a:r>
              <a:rPr lang="es-AR" sz="2000" dirty="0" smtClean="0"/>
              <a:t> es una harina de alta calidad a nivel proteína con cadenas de aminoácidos esenciales.</a:t>
            </a:r>
            <a:endParaRPr lang="es-AR" sz="2000" dirty="0" smtClean="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7</a:t>
            </a:fld>
            <a:endParaRPr lang="en-US" dirty="0"/>
          </a:p>
        </p:txBody>
      </p:sp>
      <p:pic>
        <p:nvPicPr>
          <p:cNvPr id="8" name="7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sp>
        <p:nvSpPr>
          <p:cNvPr id="9"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026" name="Picture 2"/>
          <p:cNvPicPr>
            <a:picLocks noChangeAspect="1" noChangeArrowheads="1"/>
          </p:cNvPicPr>
          <p:nvPr/>
        </p:nvPicPr>
        <p:blipFill>
          <a:blip r:embed="rId3"/>
          <a:srcRect l="19248" t="9218" r="30654" b="14844"/>
          <a:stretch>
            <a:fillRect/>
          </a:stretch>
        </p:blipFill>
        <p:spPr bwMode="auto">
          <a:xfrm>
            <a:off x="2094678" y="0"/>
            <a:ext cx="7238999" cy="6858000"/>
          </a:xfrm>
          <a:prstGeom prst="rect">
            <a:avLst/>
          </a:prstGeom>
          <a:noFill/>
          <a:ln w="9525">
            <a:noFill/>
            <a:miter lim="800000"/>
            <a:headEnd/>
            <a:tailEnd/>
          </a:ln>
          <a:effectLst/>
        </p:spPr>
      </p:pic>
      <p:cxnSp>
        <p:nvCxnSpPr>
          <p:cNvPr id="10" name="9 Conector recto de flecha"/>
          <p:cNvCxnSpPr/>
          <p:nvPr/>
        </p:nvCxnSpPr>
        <p:spPr>
          <a:xfrm rot="5400000">
            <a:off x="3023372" y="2000240"/>
            <a:ext cx="3643338" cy="250033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11" name="10 CuadroTexto"/>
          <p:cNvSpPr txBox="1"/>
          <p:nvPr/>
        </p:nvSpPr>
        <p:spPr>
          <a:xfrm>
            <a:off x="2666182" y="5072074"/>
            <a:ext cx="1643074" cy="646331"/>
          </a:xfrm>
          <a:prstGeom prst="rect">
            <a:avLst/>
          </a:prstGeom>
          <a:noFill/>
        </p:spPr>
        <p:txBody>
          <a:bodyPr wrap="square" rtlCol="0">
            <a:spAutoFit/>
          </a:bodyPr>
          <a:lstStyle/>
          <a:p>
            <a:r>
              <a:rPr lang="es-AR" dirty="0" smtClean="0"/>
              <a:t>DIGESTOR</a:t>
            </a:r>
          </a:p>
          <a:p>
            <a:r>
              <a:rPr lang="es-AR" dirty="0" smtClean="0"/>
              <a:t>CONTINUO</a:t>
            </a:r>
            <a:endParaRPr lang="es-AR" dirty="0"/>
          </a:p>
        </p:txBody>
      </p:sp>
      <p:cxnSp>
        <p:nvCxnSpPr>
          <p:cNvPr id="13" name="12 Conector recto de flecha"/>
          <p:cNvCxnSpPr/>
          <p:nvPr/>
        </p:nvCxnSpPr>
        <p:spPr>
          <a:xfrm rot="10800000" flipV="1">
            <a:off x="2308992" y="1928802"/>
            <a:ext cx="4500594" cy="1357322"/>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14" name="13 CuadroTexto"/>
          <p:cNvSpPr txBox="1"/>
          <p:nvPr/>
        </p:nvSpPr>
        <p:spPr>
          <a:xfrm>
            <a:off x="237290" y="3143248"/>
            <a:ext cx="2286016" cy="646331"/>
          </a:xfrm>
          <a:prstGeom prst="rect">
            <a:avLst/>
          </a:prstGeom>
          <a:noFill/>
        </p:spPr>
        <p:txBody>
          <a:bodyPr wrap="square" rtlCol="0">
            <a:spAutoFit/>
          </a:bodyPr>
          <a:lstStyle/>
          <a:p>
            <a:pPr algn="ctr"/>
            <a:r>
              <a:rPr lang="es-AR" dirty="0" smtClean="0"/>
              <a:t>HIDROLIZADOR</a:t>
            </a:r>
          </a:p>
          <a:p>
            <a:pPr algn="ctr"/>
            <a:r>
              <a:rPr lang="es-AR" dirty="0" smtClean="0"/>
              <a:t>DE PLUMAS</a:t>
            </a:r>
            <a:endParaRPr lang="es-AR" dirty="0"/>
          </a:p>
        </p:txBody>
      </p:sp>
      <p:cxnSp>
        <p:nvCxnSpPr>
          <p:cNvPr id="18" name="17 Conector recto de flecha"/>
          <p:cNvCxnSpPr/>
          <p:nvPr/>
        </p:nvCxnSpPr>
        <p:spPr>
          <a:xfrm>
            <a:off x="7738280" y="2500306"/>
            <a:ext cx="1643074" cy="114300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20" name="19 Conector recto de flecha"/>
          <p:cNvCxnSpPr>
            <a:endCxn id="22" idx="1"/>
          </p:cNvCxnSpPr>
          <p:nvPr/>
        </p:nvCxnSpPr>
        <p:spPr>
          <a:xfrm>
            <a:off x="7738280" y="3571876"/>
            <a:ext cx="1857388" cy="97048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21" name="20 CuadroTexto"/>
          <p:cNvSpPr txBox="1"/>
          <p:nvPr/>
        </p:nvSpPr>
        <p:spPr>
          <a:xfrm>
            <a:off x="9381354" y="3500438"/>
            <a:ext cx="2500330" cy="369332"/>
          </a:xfrm>
          <a:prstGeom prst="rect">
            <a:avLst/>
          </a:prstGeom>
          <a:noFill/>
        </p:spPr>
        <p:txBody>
          <a:bodyPr wrap="square" rtlCol="0">
            <a:spAutoFit/>
          </a:bodyPr>
          <a:lstStyle/>
          <a:p>
            <a:r>
              <a:rPr lang="es-AR" dirty="0" smtClean="0"/>
              <a:t>CALDERA GONELLA</a:t>
            </a:r>
            <a:endParaRPr lang="es-AR" dirty="0"/>
          </a:p>
        </p:txBody>
      </p:sp>
      <p:sp>
        <p:nvSpPr>
          <p:cNvPr id="22" name="21 CuadroTexto"/>
          <p:cNvSpPr txBox="1"/>
          <p:nvPr/>
        </p:nvSpPr>
        <p:spPr>
          <a:xfrm>
            <a:off x="9595668" y="4357694"/>
            <a:ext cx="2809059" cy="369332"/>
          </a:xfrm>
          <a:prstGeom prst="rect">
            <a:avLst/>
          </a:prstGeom>
          <a:noFill/>
        </p:spPr>
        <p:txBody>
          <a:bodyPr wrap="square" rtlCol="0">
            <a:spAutoFit/>
          </a:bodyPr>
          <a:lstStyle/>
          <a:p>
            <a:r>
              <a:rPr lang="es-AR" dirty="0" smtClean="0"/>
              <a:t>CALDERA FONTANET</a:t>
            </a:r>
            <a:endParaRPr lang="es-AR" dirty="0"/>
          </a:p>
        </p:txBody>
      </p:sp>
      <p:cxnSp>
        <p:nvCxnSpPr>
          <p:cNvPr id="28" name="27 Conector recto de flecha"/>
          <p:cNvCxnSpPr/>
          <p:nvPr/>
        </p:nvCxnSpPr>
        <p:spPr>
          <a:xfrm rot="10800000">
            <a:off x="1737488" y="1500174"/>
            <a:ext cx="4286280" cy="571504"/>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29" name="28 CuadroTexto"/>
          <p:cNvSpPr txBox="1"/>
          <p:nvPr/>
        </p:nvSpPr>
        <p:spPr>
          <a:xfrm>
            <a:off x="-191338" y="928670"/>
            <a:ext cx="2237554" cy="1200329"/>
          </a:xfrm>
          <a:prstGeom prst="rect">
            <a:avLst/>
          </a:prstGeom>
          <a:noFill/>
        </p:spPr>
        <p:txBody>
          <a:bodyPr wrap="square" rtlCol="0">
            <a:spAutoFit/>
          </a:bodyPr>
          <a:lstStyle/>
          <a:p>
            <a:pPr algn="ctr"/>
            <a:r>
              <a:rPr lang="es-AR" dirty="0" smtClean="0"/>
              <a:t>COLECTOR DE VAPOR DEL</a:t>
            </a:r>
          </a:p>
          <a:p>
            <a:pPr algn="ctr"/>
            <a:r>
              <a:rPr lang="es-AR" dirty="0" smtClean="0"/>
              <a:t>NUEVO RENDERING</a:t>
            </a:r>
            <a:endParaRPr lang="es-AR" dirty="0"/>
          </a:p>
        </p:txBody>
      </p:sp>
      <p:sp>
        <p:nvSpPr>
          <p:cNvPr id="30" name="29 Cerrar llave"/>
          <p:cNvSpPr/>
          <p:nvPr/>
        </p:nvSpPr>
        <p:spPr>
          <a:xfrm>
            <a:off x="8238346" y="5429264"/>
            <a:ext cx="357190" cy="928694"/>
          </a:xfrm>
          <a:prstGeom prst="rightBrace">
            <a:avLst/>
          </a:prstGeom>
          <a:ln w="38100">
            <a:tailEnd type="arrow"/>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AR"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1" name="30 CuadroTexto"/>
          <p:cNvSpPr txBox="1"/>
          <p:nvPr/>
        </p:nvSpPr>
        <p:spPr>
          <a:xfrm>
            <a:off x="8381222" y="5715016"/>
            <a:ext cx="2000264" cy="584775"/>
          </a:xfrm>
          <a:prstGeom prst="rect">
            <a:avLst/>
          </a:prstGeom>
          <a:noFill/>
        </p:spPr>
        <p:txBody>
          <a:bodyPr wrap="square" rtlCol="0">
            <a:spAutoFit/>
          </a:bodyPr>
          <a:lstStyle/>
          <a:p>
            <a:pPr algn="ctr"/>
            <a:r>
              <a:rPr lang="es-AR" sz="1600" dirty="0" smtClean="0"/>
              <a:t>TANQUES DE ACEITE</a:t>
            </a:r>
            <a:endParaRPr lang="es-AR" sz="1600" dirty="0"/>
          </a:p>
        </p:txBody>
      </p:sp>
      <p:cxnSp>
        <p:nvCxnSpPr>
          <p:cNvPr id="33" name="32 Conector recto de flecha"/>
          <p:cNvCxnSpPr/>
          <p:nvPr/>
        </p:nvCxnSpPr>
        <p:spPr>
          <a:xfrm flipV="1">
            <a:off x="7452528" y="2643182"/>
            <a:ext cx="2071702" cy="42862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34" name="33 CuadroTexto"/>
          <p:cNvSpPr txBox="1"/>
          <p:nvPr/>
        </p:nvSpPr>
        <p:spPr>
          <a:xfrm>
            <a:off x="9381353" y="2357430"/>
            <a:ext cx="2809059" cy="923330"/>
          </a:xfrm>
          <a:prstGeom prst="rect">
            <a:avLst/>
          </a:prstGeom>
          <a:noFill/>
        </p:spPr>
        <p:txBody>
          <a:bodyPr wrap="square" rtlCol="0">
            <a:spAutoFit/>
          </a:bodyPr>
          <a:lstStyle/>
          <a:p>
            <a:pPr algn="ctr"/>
            <a:r>
              <a:rPr lang="es-AR" dirty="0" smtClean="0"/>
              <a:t>COLECTOR DE VAPOR INSTALACION ORIGINAL</a:t>
            </a:r>
            <a:endParaRPr lang="es-AR" dirty="0"/>
          </a:p>
        </p:txBody>
      </p:sp>
      <p:cxnSp>
        <p:nvCxnSpPr>
          <p:cNvPr id="36" name="35 Conector recto de flecha"/>
          <p:cNvCxnSpPr/>
          <p:nvPr/>
        </p:nvCxnSpPr>
        <p:spPr>
          <a:xfrm rot="10800000" flipV="1">
            <a:off x="4237818" y="5429264"/>
            <a:ext cx="642942" cy="42862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38" name="37 CuadroTexto"/>
          <p:cNvSpPr txBox="1"/>
          <p:nvPr/>
        </p:nvSpPr>
        <p:spPr>
          <a:xfrm>
            <a:off x="2809058" y="5857892"/>
            <a:ext cx="1643074" cy="584775"/>
          </a:xfrm>
          <a:prstGeom prst="rect">
            <a:avLst/>
          </a:prstGeom>
          <a:noFill/>
        </p:spPr>
        <p:txBody>
          <a:bodyPr wrap="square" rtlCol="0">
            <a:spAutoFit/>
          </a:bodyPr>
          <a:lstStyle/>
          <a:p>
            <a:pPr algn="ctr"/>
            <a:r>
              <a:rPr lang="es-AR" sz="1600" dirty="0" smtClean="0"/>
              <a:t>DEPOSITO DE BOLSONES</a:t>
            </a:r>
            <a:endParaRPr lang="es-AR" sz="1600" dirty="0"/>
          </a:p>
        </p:txBody>
      </p:sp>
      <p:cxnSp>
        <p:nvCxnSpPr>
          <p:cNvPr id="41" name="40 Conector recto de flecha"/>
          <p:cNvCxnSpPr/>
          <p:nvPr/>
        </p:nvCxnSpPr>
        <p:spPr>
          <a:xfrm flipV="1">
            <a:off x="8738412" y="1500174"/>
            <a:ext cx="1071570" cy="7143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43" name="42 Conector recto de flecha"/>
          <p:cNvCxnSpPr/>
          <p:nvPr/>
        </p:nvCxnSpPr>
        <p:spPr>
          <a:xfrm>
            <a:off x="8238346" y="1357298"/>
            <a:ext cx="1571636" cy="71438"/>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44" name="43 CuadroTexto"/>
          <p:cNvSpPr txBox="1"/>
          <p:nvPr/>
        </p:nvSpPr>
        <p:spPr>
          <a:xfrm>
            <a:off x="9667106" y="1214422"/>
            <a:ext cx="1857388" cy="646331"/>
          </a:xfrm>
          <a:prstGeom prst="rect">
            <a:avLst/>
          </a:prstGeom>
          <a:noFill/>
        </p:spPr>
        <p:txBody>
          <a:bodyPr wrap="square" rtlCol="0">
            <a:spAutoFit/>
          </a:bodyPr>
          <a:lstStyle/>
          <a:p>
            <a:pPr algn="ctr"/>
            <a:r>
              <a:rPr lang="es-AR" dirty="0" smtClean="0"/>
              <a:t>TOLVAS DE RECEPCION</a:t>
            </a:r>
            <a:endParaRPr lang="es-AR" dirty="0"/>
          </a:p>
        </p:txBody>
      </p:sp>
      <p:cxnSp>
        <p:nvCxnSpPr>
          <p:cNvPr id="27" name="26 Conector recto de flecha"/>
          <p:cNvCxnSpPr/>
          <p:nvPr/>
        </p:nvCxnSpPr>
        <p:spPr>
          <a:xfrm rot="10800000" flipV="1">
            <a:off x="1737488" y="2857496"/>
            <a:ext cx="4286280" cy="1785950"/>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sp>
        <p:nvSpPr>
          <p:cNvPr id="32" name="31 CuadroTexto"/>
          <p:cNvSpPr txBox="1"/>
          <p:nvPr/>
        </p:nvSpPr>
        <p:spPr>
          <a:xfrm>
            <a:off x="165852" y="4643446"/>
            <a:ext cx="1928826" cy="923330"/>
          </a:xfrm>
          <a:prstGeom prst="rect">
            <a:avLst/>
          </a:prstGeom>
          <a:noFill/>
        </p:spPr>
        <p:txBody>
          <a:bodyPr wrap="square" rtlCol="0">
            <a:spAutoFit/>
          </a:bodyPr>
          <a:lstStyle/>
          <a:p>
            <a:pPr algn="ctr"/>
            <a:r>
              <a:rPr lang="es-AR" dirty="0" smtClean="0"/>
              <a:t>DIGESTORES </a:t>
            </a:r>
          </a:p>
          <a:p>
            <a:pPr algn="ctr"/>
            <a:r>
              <a:rPr lang="es-AR" dirty="0" smtClean="0"/>
              <a:t>BATCH</a:t>
            </a:r>
          </a:p>
          <a:p>
            <a:pPr algn="ctr"/>
            <a:r>
              <a:rPr lang="es-AR" dirty="0" smtClean="0"/>
              <a:t>(EN DESUSO)</a:t>
            </a:r>
            <a:endParaRPr lang="es-A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8</a:t>
            </a:fld>
            <a:endParaRPr lang="en-US" dirty="0"/>
          </a:p>
        </p:txBody>
      </p:sp>
      <p:sp>
        <p:nvSpPr>
          <p:cNvPr id="10" name="5 Marcador de texto"/>
          <p:cNvSpPr txBox="1">
            <a:spLocks/>
          </p:cNvSpPr>
          <p:nvPr/>
        </p:nvSpPr>
        <p:spPr bwMode="black">
          <a:xfrm>
            <a:off x="8809850" y="6000744"/>
            <a:ext cx="4000528" cy="857256"/>
          </a:xfrm>
          <a:prstGeom prst="rect">
            <a:avLst/>
          </a:prstGeom>
        </p:spPr>
        <p:txBody>
          <a:bodyPr vert="horz">
            <a:normAutofit/>
          </a:bodyPr>
          <a:lstStyle/>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INGENIERIA   </a:t>
            </a:r>
          </a:p>
          <a:p>
            <a:pPr marL="0" marR="0" lvl="0" indent="0" algn="ctr" defTabSz="914400" rtl="0" eaLnBrk="1" fontAlgn="auto" latinLnBrk="0" hangingPunct="1">
              <a:lnSpc>
                <a:spcPct val="100000"/>
              </a:lnSpc>
              <a:spcBef>
                <a:spcPts val="400"/>
              </a:spcBef>
              <a:spcAft>
                <a:spcPts val="0"/>
              </a:spcAft>
              <a:buClr>
                <a:schemeClr val="accent1"/>
              </a:buClr>
              <a:buSzPct val="68000"/>
              <a:buFont typeface="Wingdings 3"/>
              <a:buNone/>
              <a:tabLst/>
              <a:defRPr/>
            </a:pPr>
            <a:r>
              <a:rPr kumimoji="0" lang="es-AR" sz="2000" b="1" i="0" u="none" strike="noStrike" kern="1200" cap="none" spc="0" normalizeH="0" baseline="0" noProof="0" dirty="0" smtClean="0">
                <a:ln>
                  <a:noFill/>
                </a:ln>
                <a:solidFill>
                  <a:schemeClr val="bg1"/>
                </a:solidFill>
                <a:effectLst/>
                <a:uLnTx/>
                <a:uFillTx/>
                <a:latin typeface="Adobe Gothic Std B" pitchFamily="34" charset="-128"/>
                <a:ea typeface="Adobe Gothic Std B" pitchFamily="34" charset="-128"/>
                <a:cs typeface="+mn-cs"/>
              </a:rPr>
              <a:t>ELECTROMECANICA</a:t>
            </a:r>
          </a:p>
        </p:txBody>
      </p:sp>
      <p:pic>
        <p:nvPicPr>
          <p:cNvPr id="11" name="10 Imagen" descr="utn_rectorado.jpg"/>
          <p:cNvPicPr>
            <a:picLocks noChangeAspect="1"/>
          </p:cNvPicPr>
          <p:nvPr/>
        </p:nvPicPr>
        <p:blipFill>
          <a:blip r:embed="rId2"/>
          <a:srcRect l="29464" t="27061" r="8927" b="47010"/>
          <a:stretch>
            <a:fillRect/>
          </a:stretch>
        </p:blipFill>
        <p:spPr>
          <a:xfrm>
            <a:off x="0" y="0"/>
            <a:ext cx="1666050" cy="460780"/>
          </a:xfrm>
          <a:prstGeom prst="rect">
            <a:avLst/>
          </a:prstGeom>
        </p:spPr>
      </p:pic>
      <p:pic>
        <p:nvPicPr>
          <p:cNvPr id="3074" name="Picture 2"/>
          <p:cNvPicPr>
            <a:picLocks noChangeAspect="1" noChangeArrowheads="1"/>
          </p:cNvPicPr>
          <p:nvPr/>
        </p:nvPicPr>
        <p:blipFill>
          <a:blip r:embed="rId3"/>
          <a:srcRect l="4306" t="20527" r="1650" b="17026"/>
          <a:stretch>
            <a:fillRect/>
          </a:stretch>
        </p:blipFill>
        <p:spPr bwMode="auto">
          <a:xfrm>
            <a:off x="-1" y="0"/>
            <a:ext cx="12190413" cy="6858000"/>
          </a:xfrm>
          <a:prstGeom prst="rect">
            <a:avLst/>
          </a:prstGeom>
          <a:noFill/>
          <a:ln w="9525">
            <a:noFill/>
            <a:miter lim="800000"/>
            <a:headEnd/>
            <a:tailEnd/>
          </a:ln>
          <a:effectLst/>
        </p:spPr>
      </p:pic>
      <p:sp>
        <p:nvSpPr>
          <p:cNvPr id="9" name="8 CuadroTexto"/>
          <p:cNvSpPr txBox="1"/>
          <p:nvPr/>
        </p:nvSpPr>
        <p:spPr>
          <a:xfrm>
            <a:off x="3737752" y="0"/>
            <a:ext cx="2286016" cy="369332"/>
          </a:xfrm>
          <a:prstGeom prst="rect">
            <a:avLst/>
          </a:prstGeom>
          <a:solidFill>
            <a:schemeClr val="tx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s-AR" b="1" dirty="0" smtClean="0"/>
              <a:t>Línea futura</a:t>
            </a:r>
            <a:endParaRPr lang="es-AR" b="1" dirty="0"/>
          </a:p>
        </p:txBody>
      </p:sp>
      <p:cxnSp>
        <p:nvCxnSpPr>
          <p:cNvPr id="13" name="12 Conector recto de flecha"/>
          <p:cNvCxnSpPr/>
          <p:nvPr/>
        </p:nvCxnSpPr>
        <p:spPr>
          <a:xfrm rot="16200000" flipH="1">
            <a:off x="5702297" y="464323"/>
            <a:ext cx="357190" cy="285752"/>
          </a:xfrm>
          <a:prstGeom prst="straightConnector1">
            <a:avLst/>
          </a:prstGeom>
          <a:ln w="28575">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6095206" y="0"/>
            <a:ext cx="6095207" cy="2643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r>
              <a:rPr lang="en-US" smtClean="0"/>
              <a:t>/// Bayer 16:9 Template /// June 2018</a:t>
            </a:r>
            <a:endParaRPr lang="en-US" dirty="0"/>
          </a:p>
        </p:txBody>
      </p:sp>
      <p:sp>
        <p:nvSpPr>
          <p:cNvPr id="4" name="3 Marcador de número de diapositiva"/>
          <p:cNvSpPr>
            <a:spLocks noGrp="1"/>
          </p:cNvSpPr>
          <p:nvPr>
            <p:ph type="sldNum" sz="quarter" idx="12"/>
          </p:nvPr>
        </p:nvSpPr>
        <p:spPr/>
        <p:txBody>
          <a:bodyPr/>
          <a:lstStyle/>
          <a:p>
            <a:fld id="{EEAD9179-7A6B-4268-BEB2-F3B8EB06115B}" type="slidenum">
              <a:rPr lang="en-US" smtClean="0"/>
              <a:pPr/>
              <a:t>9</a:t>
            </a:fld>
            <a:endParaRPr lang="en-US" dirty="0"/>
          </a:p>
        </p:txBody>
      </p:sp>
      <p:pic>
        <p:nvPicPr>
          <p:cNvPr id="4098" name="Picture 2"/>
          <p:cNvPicPr>
            <a:picLocks noChangeAspect="1" noChangeArrowheads="1"/>
          </p:cNvPicPr>
          <p:nvPr/>
        </p:nvPicPr>
        <p:blipFill>
          <a:blip r:embed="rId2"/>
          <a:srcRect l="3427" t="24342" r="13955" b="12912"/>
          <a:stretch>
            <a:fillRect/>
          </a:stretch>
        </p:blipFill>
        <p:spPr bwMode="auto">
          <a:xfrm>
            <a:off x="0" y="0"/>
            <a:ext cx="12190413" cy="68580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Personalizado 5">
      <a:dk1>
        <a:srgbClr val="FFFFFF"/>
      </a:dk1>
      <a:lt1>
        <a:sysClr val="window" lastClr="FFFFFF"/>
      </a:lt1>
      <a:dk2>
        <a:srgbClr val="1F497D"/>
      </a:dk2>
      <a:lt2>
        <a:srgbClr val="EEECE1"/>
      </a:lt2>
      <a:accent1>
        <a:srgbClr val="1F497D"/>
      </a:accent1>
      <a:accent2>
        <a:srgbClr val="2BF535"/>
      </a:accent2>
      <a:accent3>
        <a:srgbClr val="2BF535"/>
      </a:accent3>
      <a:accent4>
        <a:srgbClr val="2BF535"/>
      </a:accent4>
      <a:accent5>
        <a:srgbClr val="FE19FF"/>
      </a:accent5>
      <a:accent6>
        <a:srgbClr val="95B3D7"/>
      </a:accent6>
      <a:hlink>
        <a:srgbClr val="FE19FF"/>
      </a:hlink>
      <a:folHlink>
        <a:srgbClr val="FFFFFF"/>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1801</TotalTime>
  <Words>3172</Words>
  <Application>Microsoft Office PowerPoint</Application>
  <PresentationFormat>Personalizado</PresentationFormat>
  <Paragraphs>583</Paragraphs>
  <Slides>52</Slides>
  <Notes>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52</vt:i4>
      </vt:variant>
    </vt:vector>
  </HeadingPairs>
  <TitlesOfParts>
    <vt:vector size="62" baseType="lpstr">
      <vt:lpstr>Adobe Gothic Std B</vt:lpstr>
      <vt:lpstr>Arial</vt:lpstr>
      <vt:lpstr>Calibri</vt:lpstr>
      <vt:lpstr>Lucida Sans Unicode</vt:lpstr>
      <vt:lpstr>Times New Roman</vt:lpstr>
      <vt:lpstr>Verdana</vt:lpstr>
      <vt:lpstr>Wingdings</vt:lpstr>
      <vt:lpstr>Wingdings 2</vt:lpstr>
      <vt:lpstr>Wingdings 3</vt:lpstr>
      <vt:lpstr>Concurrencia</vt:lpstr>
      <vt:lpstr>“Optimización de la instalación de vapor en un frigorífico avícola”</vt:lpstr>
      <vt:lpstr> Introducción.         Objetivos del proyecto.           Análisis de prefactibilidad técnica y económica.           Anteproyecto .         Proyecto definitivo.        Estudio económico .          Conclusiones.    </vt:lpstr>
      <vt:lpstr>Reseña de la empresa</vt:lpstr>
      <vt:lpstr>Presentación de PowerPoint</vt:lpstr>
      <vt:lpstr>Descripción de las plantas de producción</vt:lpstr>
      <vt:lpstr>Rendering</vt:lpstr>
      <vt:lpstr>Presentación de PowerPoint</vt:lpstr>
      <vt:lpstr>Presentación de PowerPoint</vt:lpstr>
      <vt:lpstr>Presentación de PowerPoint</vt:lpstr>
      <vt:lpstr>Aprovechamiento de la planta de faena</vt:lpstr>
      <vt:lpstr>Aprovechamiento de la planta de faena</vt:lpstr>
      <vt:lpstr>Aprovechamiento de la planta de faena</vt:lpstr>
      <vt:lpstr>Objetivo general</vt:lpstr>
      <vt:lpstr>Objetivos específicos</vt:lpstr>
      <vt:lpstr>Objetivos del análisis</vt:lpstr>
      <vt:lpstr>Planteo de la problemática</vt:lpstr>
      <vt:lpstr>Planteo de la problemática</vt:lpstr>
      <vt:lpstr>Presentación de PowerPoint</vt:lpstr>
      <vt:lpstr>Planteo de la problemática</vt:lpstr>
      <vt:lpstr>Planteo de la problemática</vt:lpstr>
      <vt:lpstr>Planteo de la problemática</vt:lpstr>
      <vt:lpstr>Planteo de la problemática</vt:lpstr>
      <vt:lpstr>Propuesta de solución a la problemática</vt:lpstr>
      <vt:lpstr>Propuesta de solución a la problemática</vt:lpstr>
      <vt:lpstr>Propuesta de solución a la problemática</vt:lpstr>
      <vt:lpstr>Propuesta de solución a la problemática</vt:lpstr>
      <vt:lpstr>Prefactibilidad económica </vt:lpstr>
      <vt:lpstr>Prefactibilidad económica </vt:lpstr>
      <vt:lpstr>Prefactibilidad económica </vt:lpstr>
      <vt:lpstr>Presentación de PowerPoint</vt:lpstr>
      <vt:lpstr>Consumos de vapor</vt:lpstr>
      <vt:lpstr>Consumos de vapor</vt:lpstr>
      <vt:lpstr>Redistribución de vapor</vt:lpstr>
      <vt:lpstr>Nuevo colector calculado</vt:lpstr>
      <vt:lpstr>Cañería a tanques de aceite</vt:lpstr>
      <vt:lpstr>Presupuesto de Materiales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damian</cp:lastModifiedBy>
  <cp:revision>161</cp:revision>
  <dcterms:created xsi:type="dcterms:W3CDTF">2018-10-27T14:34:12Z</dcterms:created>
  <dcterms:modified xsi:type="dcterms:W3CDTF">2018-11-20T21:47:42Z</dcterms:modified>
</cp:coreProperties>
</file>